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9" r:id="rId2"/>
    <p:sldId id="258" r:id="rId3"/>
    <p:sldId id="265" r:id="rId4"/>
    <p:sldId id="270" r:id="rId5"/>
    <p:sldId id="266" r:id="rId6"/>
    <p:sldId id="267" r:id="rId7"/>
    <p:sldId id="268" r:id="rId8"/>
    <p:sldId id="260" r:id="rId9"/>
    <p:sldId id="262" r:id="rId10"/>
    <p:sldId id="261" r:id="rId11"/>
    <p:sldId id="263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/>
    <p:restoredTop sz="94694"/>
  </p:normalViewPr>
  <p:slideViewPr>
    <p:cSldViewPr snapToGrid="0">
      <p:cViewPr varScale="1">
        <p:scale>
          <a:sx n="117" d="100"/>
          <a:sy n="11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3DE9E-A398-894F-98CF-4342FADC5105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FBD00-7A01-034A-A0B6-C8F7F46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1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Mission: develop enabling and critical technologies, support activities, or the sharing of facilities needed to accomplish high priority research.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NRSP1 and NRSP3 are capacity NRSPs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FBD00-7A01-034A-A0B6-C8F7F46DA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4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The Nevada Legislature passed a 12% COLA for FY24 and another 11% COLA for FY25. The FY24 COLA is in addition to any other known increases (e.g., merit and/or promotion). The approved FFY23 salary for the coordinator is $55,500 with a fringe of $16,150. In addition to the 3% COLA, the fringe rate was increase by 1% per year in the approved budget. The NRSP1 AAs propose following Nevada’s COLA procedures with a 12% salary increase on top of the already budgeted 3% increase in FFY24 followed by another 11% salary increase in FFY25 then go back to the 3% salary increase in FFY26 and FFY27.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FBD00-7A01-034A-A0B6-C8F7F46DA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9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59C0-113B-377A-0B89-4625E3CE9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CF539-693E-0D0E-D028-3BD39F780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711CE-0C32-4058-7B52-493DBE4D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295AB-FBD2-F76E-B3B4-AE887E2F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BA759-DD5C-FC0B-ADC7-3792D09F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DDC3-B529-AE77-7E5F-586D6667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244D8-B0FE-A878-396D-D91E3121A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8483-8939-7DE2-31F3-053520A3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B1183-298C-D7D9-3EC0-C2C77323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BB7F5-F4B2-53C7-FCED-46935F9E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81CB1-02E5-38D3-F657-FD33C9FE7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58A1A-8575-58B9-7920-035A2B1B7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7CD8C-E727-B74D-1FBE-7DFC9695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598A7-6F0E-5948-ADB2-2A060483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7E4F4-E4F8-F081-1DBB-142316BE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DEDA-7893-C6D5-0F15-DC7EF410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CF4A-F9AF-6147-3B37-069C4308F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A763D-9433-C67B-708F-68D23530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B74F9-7605-3DBE-6F79-8B058ACE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AD446-B79A-88ED-5B8A-FA7B5982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A5E-3068-9F00-CB9C-509EF14E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5D8D6-A339-62EB-72BA-C3FBCD08E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E7433-0332-F6C6-9FA6-6D44AFC7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BB86-3CD5-FE22-306A-0B73BCE5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241E8-7240-1170-436C-E4BA7F2C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0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059F-543B-C501-6EDF-299AF022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2953-7790-8DCB-0107-C07993E8A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B6C3B-79E1-C0E1-60C6-EDE23D2DA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EFD26-9BD2-45EC-5371-A15C9D2B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262F0-53DA-6FD7-AC5F-3CEE0581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2E6D0-671C-DBED-D77D-15D94D57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4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D953-2A40-2210-23C9-73AFE807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A624-B36E-0FCF-D1B8-989D81292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8DBB1-64CF-2B61-634E-29D05BFB8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FAB58-2267-7713-2D08-49FCBCFBE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CA803-7EEF-CE9D-DF5C-D3982B4DF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969A1-7613-A6E0-BA8B-5614CFAD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DDED1-17AB-2F3F-E3B9-8A88AA6F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7F2EE-0BBF-C89B-8D1E-1587C800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9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2791-4A99-FF74-905F-C6E4FA93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30D1B-7E3D-676C-26B1-5453C0FE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C93F5-826A-42EC-2EB6-42E1C705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294DF-7AD7-CFDB-5E53-2EF291AF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3BC7F-3C8E-809B-AE7C-272DA389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0D1AA-87DE-C2E2-D175-76BFBF17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DF9EA-8455-B4D3-A7F7-906D5D61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F43E-EC7E-3FFA-47B3-7616E900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2AF7-4464-AFEB-2D17-1F9E02A7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A912F-40A0-94BE-97BA-08A85B00F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E8385-6B19-6438-F373-A1B39A90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B008E-4E31-DD7E-38E8-76D53739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B7674-8ABF-8980-AB15-93FB860D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7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5822-FF8F-298B-E64D-3379FC57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C35D5-1F01-C979-59D2-4FE5CDA7B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2BC82-B7B3-05F6-E476-A7DC87D52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65437-24E6-B4BB-6FDF-23BD1638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C3063-EB50-F791-8108-1721FCC1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7050A-DADC-9043-E20F-A6D5EED6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8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2785E-6564-233C-D18B-0A0E4149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C8FA7-A239-D2D5-29BB-13B4E730A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C2772-897C-4885-A9C8-FBFF0205B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4881-29AE-144D-85C4-EB9A10E9A7EB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7B65C-0516-4FEC-526F-2E7B5A64A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76938-8C7C-2C4A-534A-9375E8C59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456D-B3F9-484A-B560-0C43ECA9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tttq3inrnoonmrb/NRSP%20Funding%20Commitments.xlsx?dl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rfimpact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ep6fp1jer8pzb59/Revisions%20to%20NRSP%20Guidelines_20230601.docx?dl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g-ngine.cals.ufl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A2C3-6AFC-5300-C70D-78CA0E45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effectLst/>
              </a:rPr>
              <a:t>National Research Support Project (NRSP)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C8B1-A4C6-96B9-E770-A673968C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5518"/>
            <a:ext cx="10515600" cy="51924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dirty="0"/>
              <a:t>Designed to conduct activities that enable important, high priority research efforts dedicated to a </a:t>
            </a:r>
            <a:r>
              <a:rPr lang="en-US" b="1" dirty="0">
                <a:solidFill>
                  <a:srgbClr val="FF0000"/>
                </a:solidFill>
              </a:rPr>
              <a:t>national issue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dirty="0"/>
              <a:t>Supported by </a:t>
            </a:r>
            <a:r>
              <a:rPr lang="en-US" b="1" dirty="0">
                <a:solidFill>
                  <a:srgbClr val="FF0000"/>
                </a:solidFill>
              </a:rPr>
              <a:t>Hatch Multistate Research Funds </a:t>
            </a:r>
            <a:r>
              <a:rPr lang="en-US" dirty="0"/>
              <a:t>(MRFs) drawn from the total MRF federal allocation prior to the formula distribution to 1862 SAESs.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dirty="0"/>
              <a:t>“Off-the-top” funding up to </a:t>
            </a:r>
            <a:r>
              <a:rPr lang="en-US" b="1" dirty="0">
                <a:solidFill>
                  <a:srgbClr val="FF0000"/>
                </a:solidFill>
              </a:rPr>
              <a:t>1% (=$3M) of the total federal Hatch </a:t>
            </a:r>
            <a:r>
              <a:rPr lang="en-US" dirty="0"/>
              <a:t>capacity funds allocated to SAES.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dirty="0"/>
              <a:t>A two-track system of NRSPs: 1) </a:t>
            </a:r>
            <a:r>
              <a:rPr lang="en-US" b="1" dirty="0">
                <a:solidFill>
                  <a:srgbClr val="FF0000"/>
                </a:solidFill>
              </a:rPr>
              <a:t>Capacity NRSPs </a:t>
            </a:r>
            <a:r>
              <a:rPr lang="en-US" dirty="0"/>
              <a:t>and 2) </a:t>
            </a:r>
            <a:r>
              <a:rPr lang="en-US" b="1" dirty="0">
                <a:solidFill>
                  <a:srgbClr val="FF0000"/>
                </a:solidFill>
              </a:rPr>
              <a:t>Emerging Innovation NRSPs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dirty="0"/>
              <a:t>Five-year renewable projects.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EE5B-C40C-0CE7-49F0-EA1A80F86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18371" cy="4869089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11			C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lose student data collection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13 – October 6	Access/download dataset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9				2023 dataset will be locked and stored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1705 students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entered their data into AG-NGINE at 22 institutions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1337 undergraduate students</a:t>
            </a:r>
          </a:p>
          <a:p>
            <a:pPr marL="457200" marR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72% female</a:t>
            </a:r>
          </a:p>
          <a:p>
            <a:pPr marL="457200" marR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8% Hispanic</a:t>
            </a:r>
          </a:p>
          <a:p>
            <a:pPr marL="457200" marR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Black/African American</a:t>
            </a:r>
          </a:p>
          <a:p>
            <a:pPr marL="457200" marR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 Two or more races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DB59D6A3-6D4C-3B96-5383-46D2D1980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23" y="306047"/>
            <a:ext cx="506500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930A41-9826-CF55-A8C1-49658FAB507B}"/>
              </a:ext>
            </a:extLst>
          </p:cNvPr>
          <p:cNvSpPr txBox="1"/>
          <p:nvPr/>
        </p:nvSpPr>
        <p:spPr>
          <a:xfrm>
            <a:off x="6662055" y="4121305"/>
            <a:ext cx="471351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368 master’s students </a:t>
            </a:r>
          </a:p>
          <a:p>
            <a:pPr marR="0" lvl="1">
              <a:spcBef>
                <a:spcPts val="0"/>
              </a:spcBef>
              <a:spcAft>
                <a:spcPts val="6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62% female</a:t>
            </a:r>
          </a:p>
          <a:p>
            <a:pPr marR="0" lvl="1">
              <a:spcBef>
                <a:spcPts val="0"/>
              </a:spcBef>
              <a:spcAft>
                <a:spcPts val="6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 Hispanic</a:t>
            </a:r>
          </a:p>
          <a:p>
            <a:pPr marR="0" lvl="1">
              <a:spcBef>
                <a:spcPts val="0"/>
              </a:spcBef>
              <a:spcAft>
                <a:spcPts val="6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12% Black/African American</a:t>
            </a:r>
          </a:p>
          <a:p>
            <a:pPr marR="0" lvl="1">
              <a:spcBef>
                <a:spcPts val="0"/>
              </a:spcBef>
              <a:spcAft>
                <a:spcPts val="6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Two or more races</a:t>
            </a:r>
          </a:p>
        </p:txBody>
      </p:sp>
    </p:spTree>
    <p:extLst>
      <p:ext uri="{BB962C8B-B14F-4D97-AF65-F5344CB8AC3E}">
        <p14:creationId xmlns:p14="http://schemas.microsoft.com/office/powerpoint/2010/main" val="71066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75CDD56-75F4-1DA9-DB61-C8A2BA37B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90426"/>
              </p:ext>
            </p:extLst>
          </p:nvPr>
        </p:nvGraphicFramePr>
        <p:xfrm>
          <a:off x="541268" y="815563"/>
          <a:ext cx="613810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43500" imgH="4597400" progId="Excel.Sheet.12">
                  <p:embed/>
                </p:oleObj>
              </mc:Choice>
              <mc:Fallback>
                <p:oleObj name="Worksheet" r:id="rId2" imgW="5143500" imgH="459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268" y="815563"/>
                        <a:ext cx="6138103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3CD641F-B32F-30D6-C88C-413642F4A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5068"/>
              </p:ext>
            </p:extLst>
          </p:nvPr>
        </p:nvGraphicFramePr>
        <p:xfrm>
          <a:off x="8084045" y="2293631"/>
          <a:ext cx="3065647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489200" imgH="965200" progId="Excel.Sheet.12">
                  <p:embed/>
                </p:oleObj>
              </mc:Choice>
              <mc:Fallback>
                <p:oleObj name="Worksheet" r:id="rId4" imgW="2489200" imgH="965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84045" y="2293631"/>
                        <a:ext cx="3065647" cy="118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3F22E282-66DB-29A4-E2A2-3B150ABAA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93" y="793015"/>
            <a:ext cx="506500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96C29C-2C20-BB05-121B-C56E17F2077A}"/>
              </a:ext>
            </a:extLst>
          </p:cNvPr>
          <p:cNvSpPr txBox="1"/>
          <p:nvPr/>
        </p:nvSpPr>
        <p:spPr>
          <a:xfrm>
            <a:off x="8316223" y="4234543"/>
            <a:ext cx="2601290" cy="3693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Budget request = $50,000</a:t>
            </a:r>
          </a:p>
        </p:txBody>
      </p:sp>
    </p:spTree>
    <p:extLst>
      <p:ext uri="{BB962C8B-B14F-4D97-AF65-F5344CB8AC3E}">
        <p14:creationId xmlns:p14="http://schemas.microsoft.com/office/powerpoint/2010/main" val="60497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D6AE3E0-8661-C4F1-1FFB-8A924FFD1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72309"/>
              </p:ext>
            </p:extLst>
          </p:nvPr>
        </p:nvGraphicFramePr>
        <p:xfrm>
          <a:off x="3530600" y="152400"/>
          <a:ext cx="8461375" cy="655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5684500" imgH="12141200" progId="Excel.Sheet.12">
                  <p:embed/>
                </p:oleObj>
              </mc:Choice>
              <mc:Fallback>
                <p:oleObj name="Worksheet" r:id="rId2" imgW="15684500" imgH="1214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0600" y="152400"/>
                        <a:ext cx="8461375" cy="6550025"/>
                      </a:xfrm>
                      <a:prstGeom prst="rect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logo for a research company&#10;&#10;Description automatically generated">
            <a:extLst>
              <a:ext uri="{FF2B5EF4-FFF2-40B4-BE49-F238E27FC236}">
                <a16:creationId xmlns:a16="http://schemas.microsoft.com/office/drawing/2014/main" id="{56530BAD-30D1-1C99-BF4B-4EA7553DD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88" y="169817"/>
            <a:ext cx="3186636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D1BCB-22CE-D9EA-E2EA-A4777AF7CF83}"/>
              </a:ext>
            </a:extLst>
          </p:cNvPr>
          <p:cNvSpPr txBox="1"/>
          <p:nvPr/>
        </p:nvSpPr>
        <p:spPr>
          <a:xfrm>
            <a:off x="288863" y="1998617"/>
            <a:ext cx="3009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Proposed CY24 ESS</a:t>
            </a:r>
          </a:p>
          <a:p>
            <a:pPr algn="ctr"/>
            <a:r>
              <a:rPr lang="en-US" sz="2800" b="1" dirty="0"/>
              <a:t>Annual Budget</a:t>
            </a:r>
          </a:p>
        </p:txBody>
      </p:sp>
    </p:spTree>
    <p:extLst>
      <p:ext uri="{BB962C8B-B14F-4D97-AF65-F5344CB8AC3E}">
        <p14:creationId xmlns:p14="http://schemas.microsoft.com/office/powerpoint/2010/main" val="295307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4B70-AF9F-5528-92C8-BBA6339E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effectLst/>
              </a:rPr>
              <a:t>NRSP</a:t>
            </a:r>
            <a:r>
              <a:rPr lang="en-US" dirty="0">
                <a:solidFill>
                  <a:srgbClr val="002060"/>
                </a:solidFill>
              </a:rPr>
              <a:t> Review Committee Recommendations</a:t>
            </a:r>
            <a:r>
              <a:rPr lang="en-US" sz="4400" dirty="0">
                <a:solidFill>
                  <a:srgbClr val="002060"/>
                </a:solidFill>
                <a:effectLst/>
              </a:rPr>
              <a:t> </a:t>
            </a:r>
            <a:br>
              <a:rPr lang="en-US" sz="4400" dirty="0">
                <a:solidFill>
                  <a:srgbClr val="002060"/>
                </a:solidFill>
                <a:effectLst/>
              </a:rPr>
            </a:br>
            <a:r>
              <a:rPr lang="en-US" sz="2800" dirty="0">
                <a:solidFill>
                  <a:srgbClr val="002060"/>
                </a:solidFill>
                <a:effectLst/>
              </a:rPr>
              <a:t>Mark McGuire, NRSP RC chair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3D87E-48A4-C32B-D270-99ED6B5E2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SzPct val="75000"/>
              <a:buFont typeface="Symbol" pitchFamily="2" charset="2"/>
              <a:buChar char=""/>
            </a:pPr>
            <a:r>
              <a:rPr lang="en-US" sz="2800" dirty="0">
                <a:solidFill>
                  <a:schemeClr val="tx1"/>
                </a:solidFill>
                <a:effectLst/>
              </a:rPr>
              <a:t>NRSP1: Budget Modification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SzPct val="75000"/>
              <a:buFont typeface="Symbol" pitchFamily="2" charset="2"/>
              <a:buChar char=""/>
            </a:pPr>
            <a:r>
              <a:rPr lang="en-US" sz="2800" dirty="0">
                <a:solidFill>
                  <a:schemeClr val="tx1"/>
                </a:solidFill>
                <a:effectLst/>
              </a:rPr>
              <a:t>NRSP8: Building Applied Genomic Capacity for Animal Industries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SzPct val="75000"/>
              <a:buFont typeface="Symbol" pitchFamily="2" charset="2"/>
              <a:buChar char=""/>
            </a:pPr>
            <a:r>
              <a:rPr lang="en-US" sz="2800" dirty="0">
                <a:solidFill>
                  <a:schemeClr val="tx1"/>
                </a:solidFill>
                <a:effectLst/>
              </a:rPr>
              <a:t>NRSP 11: Building Collaborative Research Networks to Advance the Science of Soil Fertility: Fertilizer Recommendation Support Tool (FRST)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SzPct val="75000"/>
              <a:buFont typeface="Symbol" pitchFamily="2" charset="2"/>
              <a:buChar char=""/>
            </a:pPr>
            <a:r>
              <a:rPr lang="en-US" sz="2800" dirty="0">
                <a:solidFill>
                  <a:schemeClr val="tx1"/>
                </a:solidFill>
                <a:effectLst/>
              </a:rPr>
              <a:t>Revisions to NRSP Guidelines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dirty="0"/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Funding commitments from 2021 through 2027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would suggest that there is room to fund the existing NRSPs and consider new proposals.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0F0E-F9A9-5E31-9ED8-5F46DF53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effectLst/>
              </a:rPr>
              <a:t>NRSP1: Budget Modification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915FD-A55A-4D09-8E0F-48B283386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6" y="1883229"/>
            <a:ext cx="10515600" cy="47679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</a:pPr>
            <a:r>
              <a:rPr lang="en-US" dirty="0">
                <a:effectLst/>
                <a:ea typeface="Times New Roman" panose="02020603050405020304" pitchFamily="18" charset="0"/>
              </a:rPr>
              <a:t>NRSP1 funds the </a:t>
            </a:r>
            <a:r>
              <a:rPr lang="en-US" dirty="0">
                <a:solidFill>
                  <a:srgbClr val="FF0000"/>
                </a:solidFill>
              </a:rPr>
              <a:t>National Information Management &amp; Support System </a:t>
            </a:r>
            <a:r>
              <a:rPr lang="en-US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(NIMSS) </a:t>
            </a:r>
            <a:r>
              <a:rPr lang="en-US" dirty="0">
                <a:effectLst/>
                <a:ea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MRF Impacts</a:t>
            </a:r>
          </a:p>
          <a:p>
            <a:pPr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</a:pPr>
            <a:r>
              <a:rPr lang="en-US" dirty="0">
                <a:ea typeface="Times New Roman" panose="02020603050405020304" pitchFamily="18" charset="0"/>
              </a:rPr>
              <a:t>Recommend approval of</a:t>
            </a:r>
            <a:r>
              <a:rPr lang="en-US" dirty="0">
                <a:effectLst/>
                <a:ea typeface="Times New Roman" panose="02020603050405020304" pitchFamily="18" charset="0"/>
              </a:rPr>
              <a:t> the NRSP1 budget change for the remainder of the project’s life. </a:t>
            </a:r>
          </a:p>
          <a:p>
            <a:pPr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</a:pPr>
            <a:r>
              <a:rPr lang="en-US" dirty="0">
                <a:effectLst/>
                <a:ea typeface="Times New Roman" panose="02020603050405020304" pitchFamily="18" charset="0"/>
              </a:rPr>
              <a:t>The requested change is to increase the impact statement coordinator’s (Sara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Delheimer</a:t>
            </a:r>
            <a:r>
              <a:rPr lang="en-US" dirty="0">
                <a:effectLst/>
                <a:ea typeface="Times New Roman" panose="02020603050405020304" pitchFamily="18" charset="0"/>
              </a:rPr>
              <a:t>) salary to a level that is commensurate with the quality of work being produced (visit </a:t>
            </a:r>
            <a:r>
              <a:rPr lang="en-US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https://www.mrfimpacts.org/</a:t>
            </a:r>
            <a:r>
              <a:rPr lang="en-US" dirty="0">
                <a:effectLst/>
                <a:ea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9003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B496-444C-3D86-0CF7-1F649C2F7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06286"/>
            <a:ext cx="10515600" cy="55517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NRSP1 requested to increase the impact statement coordinator’s salary 15% in FY24, 11% in FY25, and 3% in FY26 and FY27</a:t>
            </a:r>
            <a:r>
              <a:rPr lang="en-US" dirty="0">
                <a:effectLst/>
              </a:rPr>
              <a:t> </a:t>
            </a:r>
            <a:endParaRPr lang="en-US" b="1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Approved Budget for NRSP1 (3% COLA)</a:t>
            </a: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              Salary                   Fringe                   Total Budget</a:t>
            </a: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FFY24    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$57,165               $17,207               $231,821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FFY25    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$58,880               $18,312               $237,417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FFY26    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$60,646               $19,467               $243,170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FFY27    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$62,466               $20,676               $249,083            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Request Budget Change for NRSP1</a:t>
            </a: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              </a:t>
            </a:r>
            <a:r>
              <a:rPr lang="en-US" sz="1800" b="0" i="0" u="sng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Salary                   Fringe                   New Total Budget</a:t>
            </a: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FFY24    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$64,025               $19,272               $240,746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FFY25    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$71,068               $22,102               $253,395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FFY26    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$73,200               $23,497               $259,754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FFY27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   $75,396               $24,965               $266,299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62116-EE31-3C6A-E85A-21CF3253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effectLst/>
              </a:rPr>
              <a:t>NRSP1: Budget Modification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8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1027-05E4-9909-DEAF-C88730E8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effectLst/>
              </a:rPr>
              <a:t>NRSP8: Building Applied Genomic Capacity for Animal Industries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47DD-F0EE-0271-102E-8B9DFE46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95"/>
            <a:ext cx="10515600" cy="465137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</a:pPr>
            <a:r>
              <a:rPr lang="en-US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Recommend approval to renew NRSP8 (NRSP_TEMP_8: National Animal Genome Research Program)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itle change: Genomic Capacity: </a:t>
            </a:r>
            <a:r>
              <a:rPr lang="en-US" sz="4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Building applied genomic capacity for animal industries</a:t>
            </a:r>
            <a:r>
              <a:rPr lang="en-US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proposed budget (</a:t>
            </a:r>
            <a:r>
              <a:rPr lang="en-US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$500k total for 5 </a:t>
            </a:r>
            <a:r>
              <a:rPr lang="en-US" sz="4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3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Change status to Capacity NRSP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Move f</a:t>
            </a:r>
            <a:r>
              <a:rPr lang="en-US" sz="3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rom genome sequencing to genome-enabled technologies (stakeholder involvement focus)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3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Capacity development to integrate genomic and biological data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3400" dirty="0">
                <a:ea typeface="Times New Roman" panose="02020603050405020304" pitchFamily="18" charset="0"/>
                <a:cs typeface="Times New Roman" panose="02020603050405020304" pitchFamily="18" charset="0"/>
              </a:rPr>
              <a:t>Training to develop a data-savvy workforce</a:t>
            </a:r>
            <a:endParaRPr lang="en-US" sz="3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1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1027-05E4-9909-DEAF-C88730E8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416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  <a:effectLst/>
              </a:rPr>
              <a:t>NRSP 11: Building Collaborative Research Networks to Advance the Science of Soil Fertility: Fertilizer Recommendation Support Tool (FRST)</a:t>
            </a:r>
            <a:br>
              <a:rPr lang="en-US" sz="4400" dirty="0"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47DD-F0EE-0271-102E-8B9DFE46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1058"/>
            <a:ext cx="10515600" cy="40215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sz="24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Recommend approval to e</a:t>
            </a: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stablish a new </a:t>
            </a:r>
            <a:r>
              <a:rPr lang="en-US" sz="2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Emerging Innovation </a:t>
            </a:r>
            <a:r>
              <a:rPr lang="en-US" sz="2400" kern="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NRSP</a:t>
            </a:r>
            <a:endParaRPr lang="en-US" sz="24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sz="24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Modernize and harmonize fertilizer recommendation systems nationwide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sz="24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Involves multistate soil testing projects: NCERA13, NECC1012, SERA6 &amp; 17, WERA103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sz="24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Stakeholders: soil fertility research community &amp; agricultural practitioners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sz="2400" dirty="0"/>
              <a:t>“Ongoing project with an end-point that will benefit from the financial boost to form a community of practice”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</a:pPr>
            <a:r>
              <a:rPr lang="en-US" sz="2400" dirty="0"/>
              <a:t>Budget is </a:t>
            </a:r>
            <a:r>
              <a:rPr lang="en-US" sz="2400" dirty="0">
                <a:solidFill>
                  <a:srgbClr val="FF0000"/>
                </a:solidFill>
              </a:rPr>
              <a:t>$212K total for 5 years</a:t>
            </a:r>
            <a:r>
              <a:rPr lang="en-US" sz="2400" dirty="0"/>
              <a:t> – programming FRST decision tool</a:t>
            </a:r>
          </a:p>
        </p:txBody>
      </p:sp>
    </p:spTree>
    <p:extLst>
      <p:ext uri="{BB962C8B-B14F-4D97-AF65-F5344CB8AC3E}">
        <p14:creationId xmlns:p14="http://schemas.microsoft.com/office/powerpoint/2010/main" val="88298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1027-05E4-9909-DEAF-C88730E8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  <a:effectLst/>
              </a:rPr>
              <a:t>Revisions to NRSP 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47DD-F0EE-0271-102E-8B9DFE46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</a:pPr>
            <a:r>
              <a:rPr lang="en-US" sz="24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Revisions to NRSP guidelines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under consideration largely reflect NRSP RC expectations since creating two tracks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</a:rPr>
              <a:t>Capacity NRSPs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Emerging Innovation NRSPs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example, contracts for services should be re-evaluated at each renewal and an impact analysis is required as part of the midterm review. </a:t>
            </a: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</a:pP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agInnovation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was included where appropriate throughout the document. 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reimbursement policy was updated to reflect that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agInnovation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will cover expenses while attending the NRSP RC in-person meeting.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0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51842000-A3A4-5DED-13D8-870924D8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57" y="545535"/>
            <a:ext cx="506500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0D9D3-2AE7-6704-E818-76D75155BD48}"/>
              </a:ext>
            </a:extLst>
          </p:cNvPr>
          <p:cNvSpPr txBox="1"/>
          <p:nvPr/>
        </p:nvSpPr>
        <p:spPr>
          <a:xfrm>
            <a:off x="1132114" y="2303829"/>
            <a:ext cx="10101943" cy="3780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urpose: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enhance graduate student recruitment and placement through facilitated exchange of prospective student information across institutions. 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Concept: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 a national online database of prospective graduate students in the agricultural, natural resources, human, and related sciences. 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Florida College of Agricultural and Life Sciences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systems and processes for AG-NGINE and recruited participants for the first year of a three-year pilot project. </a:t>
            </a:r>
          </a:p>
        </p:txBody>
      </p:sp>
    </p:spTree>
    <p:extLst>
      <p:ext uri="{BB962C8B-B14F-4D97-AF65-F5344CB8AC3E}">
        <p14:creationId xmlns:p14="http://schemas.microsoft.com/office/powerpoint/2010/main" val="393422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80D9D3-2AE7-6704-E818-76D75155BD48}"/>
              </a:ext>
            </a:extLst>
          </p:cNvPr>
          <p:cNvSpPr txBox="1"/>
          <p:nvPr/>
        </p:nvSpPr>
        <p:spPr>
          <a:xfrm>
            <a:off x="522515" y="1655875"/>
            <a:ext cx="11430000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Accomplishments in year 1: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ct val="75000"/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AG-NGINE Advisory Committee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ct val="75000"/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AG-NGINE website (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https://ag-ngine.cals.ufl.edu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ct val="75000"/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AG-NGINE process and timeline for soliciting participation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ct val="75000"/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documents: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AG-NGINE Member Agreement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AG-NGINE Institution Contact Form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data survey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emails for soliciting student participation</a:t>
            </a:r>
          </a:p>
          <a:p>
            <a:pPr marL="342900" indent="-342900">
              <a:spcAft>
                <a:spcPts val="600"/>
              </a:spcAft>
              <a:buSzPct val="75000"/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Invited 33 institutions to participate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(25 signed Member Agreement &amp; Institution Contact form)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ct val="75000"/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Collected AG-NGINE Member Agreements and Institution Contact Forms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ct val="75000"/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Opened the student data survey for data collection</a:t>
            </a:r>
          </a:p>
        </p:txBody>
      </p:sp>
      <p:pic>
        <p:nvPicPr>
          <p:cNvPr id="2" name="Picture 2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2320CE03-378D-4025-C23D-3E337077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57" y="545535"/>
            <a:ext cx="506500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9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1014</Words>
  <Application>Microsoft Macintosh PowerPoint</Application>
  <PresentationFormat>Widescreen</PresentationFormat>
  <Paragraphs>93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Symbol</vt:lpstr>
      <vt:lpstr>Office Theme</vt:lpstr>
      <vt:lpstr>Worksheet</vt:lpstr>
      <vt:lpstr>National Research Support Project (NRSP)</vt:lpstr>
      <vt:lpstr>NRSP Review Committee Recommendations  Mark McGuire, NRSP RC chair </vt:lpstr>
      <vt:lpstr>NRSP1: Budget Modification</vt:lpstr>
      <vt:lpstr>NRSP1: Budget Modification</vt:lpstr>
      <vt:lpstr>NRSP8: Building Applied Genomic Capacity for Animal Industries</vt:lpstr>
      <vt:lpstr>NRSP 11: Building Collaborative Research Networks to Advance the Science of Soil Fertility: Fertilizer Recommendation Support Tool (FRST) </vt:lpstr>
      <vt:lpstr>Revisions to NRSP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Thompson</dc:creator>
  <cp:lastModifiedBy>Gary Thompson</cp:lastModifiedBy>
  <cp:revision>13</cp:revision>
  <dcterms:created xsi:type="dcterms:W3CDTF">2023-09-05T21:22:07Z</dcterms:created>
  <dcterms:modified xsi:type="dcterms:W3CDTF">2023-09-14T16:55:59Z</dcterms:modified>
</cp:coreProperties>
</file>