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4" r:id="rId3"/>
    <p:sldId id="273" r:id="rId4"/>
    <p:sldId id="281" r:id="rId5"/>
    <p:sldId id="280" r:id="rId6"/>
    <p:sldId id="279" r:id="rId7"/>
    <p:sldId id="27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E9E28D-915E-7349-89A1-135749CF3744}" type="datetimeFigureOut">
              <a:rPr lang="en-US" smtClean="0"/>
              <a:t>9/15/23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EF526-2A32-EC4C-90CF-7554C462C73B}" type="slidenum">
              <a:rPr lang="en-US" smtClean="0"/>
              <a:t>‹#›</a:t>
            </a:fld>
            <a:endParaRPr lang="en-US"/>
          </a:p>
        </p:txBody>
      </p:sp>
    </p:spTree>
    <p:extLst>
      <p:ext uri="{BB962C8B-B14F-4D97-AF65-F5344CB8AC3E}">
        <p14:creationId xmlns:p14="http://schemas.microsoft.com/office/powerpoint/2010/main" val="95420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EEF526-2A32-EC4C-90CF-7554C462C73B}" type="slidenum">
              <a:rPr lang="en-US" smtClean="0"/>
              <a:t>2</a:t>
            </a:fld>
            <a:endParaRPr lang="en-US"/>
          </a:p>
        </p:txBody>
      </p:sp>
    </p:spTree>
    <p:extLst>
      <p:ext uri="{BB962C8B-B14F-4D97-AF65-F5344CB8AC3E}">
        <p14:creationId xmlns:p14="http://schemas.microsoft.com/office/powerpoint/2010/main" val="393345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Communications Channels: Administrators meet on a regular basis.</a:t>
            </a:r>
          </a:p>
        </p:txBody>
      </p:sp>
      <p:sp>
        <p:nvSpPr>
          <p:cNvPr id="4" name="Slide Number Placeholder 3"/>
          <p:cNvSpPr>
            <a:spLocks noGrp="1"/>
          </p:cNvSpPr>
          <p:nvPr>
            <p:ph type="sldNum" sz="quarter" idx="5"/>
          </p:nvPr>
        </p:nvSpPr>
        <p:spPr/>
        <p:txBody>
          <a:bodyPr/>
          <a:lstStyle/>
          <a:p>
            <a:fld id="{1BEEF526-2A32-EC4C-90CF-7554C462C73B}" type="slidenum">
              <a:rPr lang="en-US" smtClean="0"/>
              <a:t>3</a:t>
            </a:fld>
            <a:endParaRPr lang="en-US"/>
          </a:p>
        </p:txBody>
      </p:sp>
    </p:spTree>
    <p:extLst>
      <p:ext uri="{BB962C8B-B14F-4D97-AF65-F5344CB8AC3E}">
        <p14:creationId xmlns:p14="http://schemas.microsoft.com/office/powerpoint/2010/main" val="167884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87B1E-C357-1166-576C-A886BC90F6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AF596F-12BC-63B7-F403-3997DE79D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470F16-D88A-B1A9-CC6B-F06E6EA96A9B}"/>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E8648F33-49C2-204E-FA73-8D7469CA4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521317-DC3F-FCC8-ACBB-A37FAD214CB0}"/>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183072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738D-787D-9922-F98E-6A3F75B623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BDBB09-5266-0BE5-5A74-E23C875C72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513AC-8E15-12FD-3B9F-14E640336123}"/>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4E92C533-5B3F-CB46-020A-BC067C331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068C0-BE4C-4F3B-6597-5F5E72FD93E1}"/>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154065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26873-43B0-BE15-85D8-949969238A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ECD763-E918-796E-EE17-F7A45703BD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4AEFF-2440-7C7B-A696-C7646705BEA6}"/>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F2F6970E-DA2A-20B3-B039-E4D89F80A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94216-BF92-FD1C-8D27-4066F94A906D}"/>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3340033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17F9D-BF5C-D789-F320-F508AA1233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75A953-EF56-A565-4F23-B76B8BF795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99206-86A1-51DD-CF3E-63516F64A2DB}"/>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FD7BFB2E-202C-5602-19C8-7489EC734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1536E-8E14-DCFC-7EF4-600E9FB42F1F}"/>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86472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BC92-DC86-89D7-76F9-A5704631C4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B57D54-942B-A7D3-74AE-30E6EF7430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A86F54-1701-C3AF-D610-0DA04EA0D30F}"/>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FA3F6FB4-0028-9C66-B8F7-43265F55C3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97267-B3DB-BED0-22AE-62FAFE525529}"/>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183246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AF785-DA1C-B1E6-B68F-BB13DFE031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611FF6-131B-CEF8-D45D-6C8831555F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ACE77C-EDEA-B8EE-624F-9C32C1D1C1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4DBB72-2E17-1B60-3B0A-49C9D7FCD535}"/>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6" name="Footer Placeholder 5">
            <a:extLst>
              <a:ext uri="{FF2B5EF4-FFF2-40B4-BE49-F238E27FC236}">
                <a16:creationId xmlns:a16="http://schemas.microsoft.com/office/drawing/2014/main" id="{EDC48D51-ECF7-9AAA-4BD8-502547ABC6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DC441B-3C36-EC08-7C81-F4B3C443E55A}"/>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307101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95878-E317-056E-47ED-D1D84EE8F6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C8E3B5-8402-9A62-DED1-DE7B3250B3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36102D-53C6-E71D-2D7D-D92F182B4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BB6D9D-FEDE-D4C3-0889-FE52CF3D7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635338-23DB-9503-B6A7-569A10FAC1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2AF92F-46A5-CA49-47F9-179255399DE2}"/>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8" name="Footer Placeholder 7">
            <a:extLst>
              <a:ext uri="{FF2B5EF4-FFF2-40B4-BE49-F238E27FC236}">
                <a16:creationId xmlns:a16="http://schemas.microsoft.com/office/drawing/2014/main" id="{491FA702-2B9A-BE4D-357A-4DFEABFD85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9FA14B-F0CC-227B-EDBB-6BCAF8D9C520}"/>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226838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25F6F-294F-0484-9C41-FBFC8C2201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8B34F1-5061-595D-18C4-09FA31E49978}"/>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4" name="Footer Placeholder 3">
            <a:extLst>
              <a:ext uri="{FF2B5EF4-FFF2-40B4-BE49-F238E27FC236}">
                <a16:creationId xmlns:a16="http://schemas.microsoft.com/office/drawing/2014/main" id="{C6497BF0-287B-3259-ACEF-D233A0C4FD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562779-E705-10E5-0DAA-B0D3AF3A0BC4}"/>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2670715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4F8CD-03C4-A542-4C5C-3480D8D61D92}"/>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3" name="Footer Placeholder 2">
            <a:extLst>
              <a:ext uri="{FF2B5EF4-FFF2-40B4-BE49-F238E27FC236}">
                <a16:creationId xmlns:a16="http://schemas.microsoft.com/office/drawing/2014/main" id="{A063958D-02A1-C9D7-F22E-F8EFA43131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9A387D-A10E-3DD0-8340-0509730A026F}"/>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319848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6CFDD-99E3-E71E-1517-094A060BD9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E2628-FA57-A379-E6C7-CFE2DB616F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46AC64-1927-79F4-D215-F8EA2D69B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DDDCAC-F6F2-345B-142A-B0041AD4B400}"/>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6" name="Footer Placeholder 5">
            <a:extLst>
              <a:ext uri="{FF2B5EF4-FFF2-40B4-BE49-F238E27FC236}">
                <a16:creationId xmlns:a16="http://schemas.microsoft.com/office/drawing/2014/main" id="{B9F50E2C-1B1C-B4CA-8C39-D9E40B077B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168AFB-FA5C-A557-4E2C-759B701947AA}"/>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13914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056D9-8B93-7067-955E-E0A23B3139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C13B90-4498-0F7C-9B18-1AC356997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86526E-223D-A3EE-942B-8BD207C3F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E699D2-6CE8-E30E-4CDA-783B701DA0EF}"/>
              </a:ext>
            </a:extLst>
          </p:cNvPr>
          <p:cNvSpPr>
            <a:spLocks noGrp="1"/>
          </p:cNvSpPr>
          <p:nvPr>
            <p:ph type="dt" sz="half" idx="10"/>
          </p:nvPr>
        </p:nvSpPr>
        <p:spPr/>
        <p:txBody>
          <a:bodyPr/>
          <a:lstStyle/>
          <a:p>
            <a:fld id="{9676B38A-9A5A-C044-8F6D-A460B3D7A374}" type="datetimeFigureOut">
              <a:rPr lang="en-US" smtClean="0"/>
              <a:t>9/15/23</a:t>
            </a:fld>
            <a:endParaRPr lang="en-US"/>
          </a:p>
        </p:txBody>
      </p:sp>
      <p:sp>
        <p:nvSpPr>
          <p:cNvPr id="6" name="Footer Placeholder 5">
            <a:extLst>
              <a:ext uri="{FF2B5EF4-FFF2-40B4-BE49-F238E27FC236}">
                <a16:creationId xmlns:a16="http://schemas.microsoft.com/office/drawing/2014/main" id="{D65B92EB-01C8-37EA-51BB-3CB859C0E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1FBD00-2631-1FC7-D083-1BDD44DACE3E}"/>
              </a:ext>
            </a:extLst>
          </p:cNvPr>
          <p:cNvSpPr>
            <a:spLocks noGrp="1"/>
          </p:cNvSpPr>
          <p:nvPr>
            <p:ph type="sldNum" sz="quarter" idx="12"/>
          </p:nvPr>
        </p:nvSpPr>
        <p:spPr/>
        <p:txBody>
          <a:bodyPr/>
          <a:lstStyle/>
          <a:p>
            <a:fld id="{DB06D0DA-1DFD-1348-8833-01190AFBC5CB}" type="slidenum">
              <a:rPr lang="en-US" smtClean="0"/>
              <a:t>‹#›</a:t>
            </a:fld>
            <a:endParaRPr lang="en-US"/>
          </a:p>
        </p:txBody>
      </p:sp>
    </p:spTree>
    <p:extLst>
      <p:ext uri="{BB962C8B-B14F-4D97-AF65-F5344CB8AC3E}">
        <p14:creationId xmlns:p14="http://schemas.microsoft.com/office/powerpoint/2010/main" val="95946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FAD070-3585-E3A7-52A9-25C58105F3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CFD00B-22F2-0D2D-DDA3-68D249C4B3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D5116-550B-538C-9C44-E66BC557D6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6B38A-9A5A-C044-8F6D-A460B3D7A374}" type="datetimeFigureOut">
              <a:rPr lang="en-US" smtClean="0"/>
              <a:t>9/15/23</a:t>
            </a:fld>
            <a:endParaRPr lang="en-US"/>
          </a:p>
        </p:txBody>
      </p:sp>
      <p:sp>
        <p:nvSpPr>
          <p:cNvPr id="5" name="Footer Placeholder 4">
            <a:extLst>
              <a:ext uri="{FF2B5EF4-FFF2-40B4-BE49-F238E27FC236}">
                <a16:creationId xmlns:a16="http://schemas.microsoft.com/office/drawing/2014/main" id="{F9846007-5079-C46B-0FA4-61F3B75EFC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58B48B-7A0B-590A-5A41-63761D0EE6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6D0DA-1DFD-1348-8833-01190AFBC5CB}" type="slidenum">
              <a:rPr lang="en-US" smtClean="0"/>
              <a:t>‹#›</a:t>
            </a:fld>
            <a:endParaRPr lang="en-US"/>
          </a:p>
        </p:txBody>
      </p:sp>
    </p:spTree>
    <p:extLst>
      <p:ext uri="{BB962C8B-B14F-4D97-AF65-F5344CB8AC3E}">
        <p14:creationId xmlns:p14="http://schemas.microsoft.com/office/powerpoint/2010/main" val="2323207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BC70-0E1A-5846-416E-B945E42B1D85}"/>
              </a:ext>
            </a:extLst>
          </p:cNvPr>
          <p:cNvSpPr>
            <a:spLocks noGrp="1"/>
          </p:cNvSpPr>
          <p:nvPr>
            <p:ph type="ctrTitle"/>
          </p:nvPr>
        </p:nvSpPr>
        <p:spPr>
          <a:xfrm>
            <a:off x="1393372" y="1698171"/>
            <a:ext cx="9144000" cy="1060673"/>
          </a:xfrm>
        </p:spPr>
        <p:txBody>
          <a:bodyPr>
            <a:normAutofit/>
          </a:bodyPr>
          <a:lstStyle/>
          <a:p>
            <a:pPr>
              <a:lnSpc>
                <a:spcPct val="100000"/>
              </a:lnSpc>
              <a:spcBef>
                <a:spcPts val="0"/>
              </a:spcBef>
            </a:pPr>
            <a:r>
              <a:rPr lang="en-US" sz="3100" b="1" kern="100" dirty="0">
                <a:effectLst/>
                <a:latin typeface="Calibri" panose="020F0502020204030204" pitchFamily="34" charset="0"/>
                <a:ea typeface="Calibri" panose="020F0502020204030204" pitchFamily="34" charset="0"/>
                <a:cs typeface="Times New Roman" panose="02020603050405020304" pitchFamily="18" charset="0"/>
              </a:rPr>
              <a:t>Atlanta Airport Marriott</a:t>
            </a:r>
            <a:br>
              <a:rPr lang="en-US" sz="3100" kern="100" dirty="0">
                <a:effectLst/>
                <a:latin typeface="Calibri" panose="020F0502020204030204" pitchFamily="34" charset="0"/>
                <a:ea typeface="Calibri" panose="020F0502020204030204" pitchFamily="34" charset="0"/>
                <a:cs typeface="Times New Roman" panose="02020603050405020304" pitchFamily="18" charset="0"/>
              </a:rPr>
            </a:b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August 9-10, 2023</a:t>
            </a:r>
            <a:endParaRPr lang="en-US" sz="3100" dirty="0"/>
          </a:p>
        </p:txBody>
      </p:sp>
      <p:sp>
        <p:nvSpPr>
          <p:cNvPr id="3" name="Subtitle 2">
            <a:extLst>
              <a:ext uri="{FF2B5EF4-FFF2-40B4-BE49-F238E27FC236}">
                <a16:creationId xmlns:a16="http://schemas.microsoft.com/office/drawing/2014/main" id="{33041F21-2783-5758-D1B6-8D8380022451}"/>
              </a:ext>
            </a:extLst>
          </p:cNvPr>
          <p:cNvSpPr>
            <a:spLocks noGrp="1"/>
          </p:cNvSpPr>
          <p:nvPr>
            <p:ph type="subTitle" idx="1"/>
          </p:nvPr>
        </p:nvSpPr>
        <p:spPr>
          <a:xfrm>
            <a:off x="1524000" y="3536725"/>
            <a:ext cx="9144000" cy="2613706"/>
          </a:xfrm>
        </p:spPr>
        <p:txBody>
          <a:bodyPr>
            <a:normAutofit/>
          </a:bodyPr>
          <a:lstStyle/>
          <a:p>
            <a:pPr marL="0" marR="0" algn="ctr">
              <a:spcBef>
                <a:spcPts val="0"/>
              </a:spcBef>
              <a:spcAft>
                <a:spcPts val="1200"/>
              </a:spcAft>
            </a:pPr>
            <a:r>
              <a:rPr lang="en-US" sz="36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Coming together is a beginning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1200"/>
              </a:spcAft>
            </a:pPr>
            <a:r>
              <a:rPr lang="en-US" sz="36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Keeping together is progress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1200"/>
              </a:spcAft>
            </a:pPr>
            <a:r>
              <a:rPr lang="en-US" sz="3600" b="1"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Working together is success</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1200"/>
              </a:spcAft>
            </a:pPr>
            <a:r>
              <a:rPr lang="en-US" i="1"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Henry Ford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3FD8D868-E568-C9ED-509E-0866A40A979B}"/>
              </a:ext>
            </a:extLst>
          </p:cNvPr>
          <p:cNvSpPr/>
          <p:nvPr/>
        </p:nvSpPr>
        <p:spPr>
          <a:xfrm>
            <a:off x="0" y="0"/>
            <a:ext cx="12192000" cy="1676400"/>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2023 ARD-SAAESD Joint Meeting</a:t>
            </a:r>
            <a:endParaRPr lang="en-US" sz="4400" dirty="0"/>
          </a:p>
        </p:txBody>
      </p:sp>
      <p:pic>
        <p:nvPicPr>
          <p:cNvPr id="5" name="Picture 4">
            <a:extLst>
              <a:ext uri="{FF2B5EF4-FFF2-40B4-BE49-F238E27FC236}">
                <a16:creationId xmlns:a16="http://schemas.microsoft.com/office/drawing/2014/main" id="{94C63C2C-6905-0941-493C-A74AE19EDF3D}"/>
              </a:ext>
            </a:extLst>
          </p:cNvPr>
          <p:cNvPicPr>
            <a:picLocks noChangeAspect="1"/>
          </p:cNvPicPr>
          <p:nvPr/>
        </p:nvPicPr>
        <p:blipFill>
          <a:blip r:embed="rId2"/>
          <a:stretch>
            <a:fillRect/>
          </a:stretch>
        </p:blipFill>
        <p:spPr>
          <a:xfrm>
            <a:off x="10124625" y="81302"/>
            <a:ext cx="1892300" cy="1485900"/>
          </a:xfrm>
          <a:prstGeom prst="rect">
            <a:avLst/>
          </a:prstGeom>
        </p:spPr>
      </p:pic>
      <p:pic>
        <p:nvPicPr>
          <p:cNvPr id="6" name="Picture 5">
            <a:extLst>
              <a:ext uri="{FF2B5EF4-FFF2-40B4-BE49-F238E27FC236}">
                <a16:creationId xmlns:a16="http://schemas.microsoft.com/office/drawing/2014/main" id="{AC6B7667-910A-7444-F666-7164B56A14DC}"/>
              </a:ext>
            </a:extLst>
          </p:cNvPr>
          <p:cNvPicPr>
            <a:picLocks noChangeAspect="1"/>
          </p:cNvPicPr>
          <p:nvPr/>
        </p:nvPicPr>
        <p:blipFill>
          <a:blip r:embed="rId3"/>
          <a:stretch>
            <a:fillRect/>
          </a:stretch>
        </p:blipFill>
        <p:spPr>
          <a:xfrm>
            <a:off x="190500" y="132102"/>
            <a:ext cx="1447800" cy="1435100"/>
          </a:xfrm>
          <a:prstGeom prst="rect">
            <a:avLst/>
          </a:prstGeom>
        </p:spPr>
      </p:pic>
    </p:spTree>
    <p:extLst>
      <p:ext uri="{BB962C8B-B14F-4D97-AF65-F5344CB8AC3E}">
        <p14:creationId xmlns:p14="http://schemas.microsoft.com/office/powerpoint/2010/main" val="4007987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D2F76A-ACBF-948D-0BFD-62A3D66DB0EF}"/>
              </a:ext>
            </a:extLst>
          </p:cNvPr>
          <p:cNvSpPr txBox="1"/>
          <p:nvPr/>
        </p:nvSpPr>
        <p:spPr>
          <a:xfrm>
            <a:off x="1126672" y="272191"/>
            <a:ext cx="10765969" cy="6418680"/>
          </a:xfrm>
          <a:prstGeom prst="rect">
            <a:avLst/>
          </a:prstGeom>
          <a:noFill/>
        </p:spPr>
        <p:txBody>
          <a:bodyPr wrap="square">
            <a:spAutoFit/>
          </a:bodyPr>
          <a:lstStyle/>
          <a:p>
            <a:r>
              <a:rPr lang="en-US" sz="2800" b="1" kern="100" dirty="0">
                <a:solidFill>
                  <a:srgbClr val="385623"/>
                </a:solidFill>
                <a:effectLst/>
                <a:latin typeface="+mj-lt"/>
                <a:ea typeface="Calibri" panose="020F0502020204030204" pitchFamily="34" charset="0"/>
                <a:cs typeface="Calibri" panose="020F0502020204030204" pitchFamily="34" charset="0"/>
              </a:rPr>
              <a:t>Session 1: </a:t>
            </a:r>
            <a:r>
              <a:rPr lang="en-US" sz="2800" b="1" kern="0" dirty="0">
                <a:solidFill>
                  <a:srgbClr val="385623"/>
                </a:solidFill>
                <a:effectLst/>
                <a:latin typeface="+mj-lt"/>
                <a:ea typeface="Times New Roman" panose="02020603050405020304" pitchFamily="18" charset="0"/>
                <a:cs typeface="Calibri" panose="020F0502020204030204" pitchFamily="34" charset="0"/>
              </a:rPr>
              <a:t>Building Relationships with Trust and Mutual Respect</a:t>
            </a:r>
          </a:p>
          <a:p>
            <a:pPr marL="238125">
              <a:spcAft>
                <a:spcPts val="1800"/>
              </a:spcAft>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Donovan L. Segura</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 Associate Vice Chancellor for Equity, Inclusion, &amp; Title IX, Southern University</a:t>
            </a:r>
            <a:endParaRPr lang="en-US" b="1"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endParaRPr>
          </a:p>
          <a:p>
            <a:r>
              <a:rPr lang="en-US" sz="2800" b="1" kern="0" dirty="0">
                <a:solidFill>
                  <a:srgbClr val="385623"/>
                </a:solidFill>
                <a:effectLst/>
                <a:latin typeface="+mj-lt"/>
                <a:ea typeface="Times New Roman" panose="02020603050405020304" pitchFamily="18" charset="0"/>
                <a:cs typeface="Calibri" panose="020F0502020204030204" pitchFamily="34" charset="0"/>
              </a:rPr>
              <a:t>Session 2: Getting to One LGU System</a:t>
            </a:r>
          </a:p>
          <a:p>
            <a:pPr marL="238125">
              <a:spcAft>
                <a:spcPts val="1800"/>
              </a:spcAft>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Doug Steele</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 Vice President of Food, Agriculture, and Natural Resources, APLU</a:t>
            </a:r>
            <a:endParaRPr lang="en-US" b="1"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endParaRPr>
          </a:p>
          <a:p>
            <a:r>
              <a:rPr lang="en-US" sz="2800" b="1" kern="0" dirty="0">
                <a:solidFill>
                  <a:srgbClr val="385623"/>
                </a:solidFill>
                <a:effectLst/>
                <a:latin typeface="+mj-lt"/>
                <a:ea typeface="Times New Roman" panose="02020603050405020304" pitchFamily="18" charset="0"/>
                <a:cs typeface="Calibri" panose="020F0502020204030204" pitchFamily="34" charset="0"/>
              </a:rPr>
              <a:t>Session 3: Communicating Within, Among, and Beyond Our Institutions</a:t>
            </a:r>
          </a:p>
          <a:p>
            <a:pPr marL="238125" marR="0">
              <a:lnSpc>
                <a:spcPct val="110000"/>
              </a:lnSpc>
              <a:spcBef>
                <a:spcPts val="0"/>
              </a:spcBef>
              <a:buNone/>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Latasha Ford</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Research Communications Specialist, Fort Valley State University</a:t>
            </a:r>
            <a:endParaRPr lang="en-US" kern="100" dirty="0">
              <a:solidFill>
                <a:schemeClr val="accent6">
                  <a:lumMod val="60000"/>
                  <a:lumOff val="4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238125" marR="0">
              <a:lnSpc>
                <a:spcPct val="110000"/>
              </a:lnSpc>
              <a:spcBef>
                <a:spcPts val="0"/>
              </a:spcBef>
              <a:buNone/>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Cassie Ann </a:t>
            </a:r>
            <a:r>
              <a:rPr lang="en-US" b="1" kern="0" dirty="0" err="1">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Kiggen</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Chief Communications Officer, CAES, University of Georgia</a:t>
            </a:r>
            <a:endParaRPr lang="en-US" kern="100" dirty="0">
              <a:solidFill>
                <a:schemeClr val="accent6">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38125" marR="0">
              <a:spcBef>
                <a:spcPts val="0"/>
              </a:spcBef>
              <a:spcAft>
                <a:spcPts val="1800"/>
              </a:spcAft>
              <a:buNone/>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Faith Peppers</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Director of Communications, USDA National Institute of Food and Agriculture</a:t>
            </a:r>
            <a:endParaRPr lang="en-US" b="1"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endParaRPr>
          </a:p>
          <a:p>
            <a:r>
              <a:rPr lang="en-US" sz="2800" b="1" kern="0" dirty="0">
                <a:solidFill>
                  <a:srgbClr val="385623"/>
                </a:solidFill>
                <a:effectLst/>
                <a:latin typeface="+mj-lt"/>
                <a:ea typeface="Times New Roman" panose="02020603050405020304" pitchFamily="18" charset="0"/>
                <a:cs typeface="Calibri" panose="020F0502020204030204" pitchFamily="34" charset="0"/>
              </a:rPr>
              <a:t>Session 4: Justice 40 and Environmental Justice</a:t>
            </a:r>
          </a:p>
          <a:p>
            <a:pPr marL="238125">
              <a:spcAft>
                <a:spcPts val="1800"/>
              </a:spcAft>
            </a:pPr>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Kevin Kephart</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 Deputy Director, Institute of Bioenergy, Climate, and Environment, USDA NIFA</a:t>
            </a:r>
            <a:endParaRPr lang="en-US" sz="2800" b="1" kern="100" dirty="0">
              <a:solidFill>
                <a:srgbClr val="385623"/>
              </a:solidFill>
              <a:effectLst/>
              <a:latin typeface="+mj-lt"/>
              <a:ea typeface="Calibri" panose="020F0502020204030204" pitchFamily="34" charset="0"/>
              <a:cs typeface="Calibri" panose="020F0502020204030204" pitchFamily="34" charset="0"/>
            </a:endParaRPr>
          </a:p>
          <a:p>
            <a:r>
              <a:rPr lang="en-US" sz="2800" b="1" kern="100" dirty="0">
                <a:solidFill>
                  <a:srgbClr val="385623"/>
                </a:solidFill>
                <a:effectLst/>
                <a:latin typeface="+mj-lt"/>
                <a:ea typeface="Calibri" panose="020F0502020204030204" pitchFamily="34" charset="0"/>
                <a:cs typeface="Calibri" panose="020F0502020204030204" pitchFamily="34" charset="0"/>
              </a:rPr>
              <a:t>Session 5: Building Interdisciplinary Research Teams</a:t>
            </a:r>
          </a:p>
          <a:p>
            <a:pPr marL="238125" marR="0">
              <a:spcBef>
                <a:spcPts val="0"/>
              </a:spcBef>
              <a:spcAft>
                <a:spcPts val="300"/>
              </a:spcAft>
              <a:buNone/>
            </a:pPr>
            <a:r>
              <a:rPr lang="en-US" b="1"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Amy </a:t>
            </a:r>
            <a:r>
              <a:rPr lang="en-US" b="1" kern="100" dirty="0" err="1">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Grunden</a:t>
            </a:r>
            <a:r>
              <a:rPr lang="en-US"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en-US" kern="100"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Assistant Director, NCARS, North Carolina State University</a:t>
            </a:r>
            <a:endParaRPr lang="en-US" kern="100" dirty="0">
              <a:solidFill>
                <a:schemeClr val="accent6">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238125" marR="0">
              <a:spcBef>
                <a:spcPts val="0"/>
              </a:spcBef>
              <a:spcAft>
                <a:spcPts val="1800"/>
              </a:spcAft>
              <a:buNone/>
            </a:pPr>
            <a:r>
              <a:rPr lang="en-US" b="1"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Greg Goins</a:t>
            </a:r>
            <a:r>
              <a:rPr lang="en-US"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en-US" kern="100"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rPr>
              <a:t>Associate Dean for Research, North Carolina Agricultural and Technical State University</a:t>
            </a:r>
            <a:endParaRPr lang="en-US" sz="2800" b="1" kern="100" dirty="0">
              <a:solidFill>
                <a:srgbClr val="385623"/>
              </a:solidFill>
              <a:effectLst/>
              <a:latin typeface="+mj-lt"/>
              <a:ea typeface="Calibri" panose="020F0502020204030204" pitchFamily="34" charset="0"/>
              <a:cs typeface="Calibri" panose="020F0502020204030204" pitchFamily="34" charset="0"/>
            </a:endParaRPr>
          </a:p>
          <a:p>
            <a:r>
              <a:rPr lang="en-US" sz="2800" b="1" kern="0" dirty="0">
                <a:solidFill>
                  <a:srgbClr val="385623"/>
                </a:solidFill>
                <a:effectLst/>
                <a:latin typeface="+mj-lt"/>
                <a:ea typeface="Times New Roman" panose="02020603050405020304" pitchFamily="18" charset="0"/>
                <a:cs typeface="Calibri" panose="020F0502020204030204" pitchFamily="34" charset="0"/>
              </a:rPr>
              <a:t>Session 6: Engaging stakeholders in the Southern Region</a:t>
            </a:r>
          </a:p>
          <a:p>
            <a:pPr marL="238125"/>
            <a:r>
              <a:rPr lang="en-US" b="1"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Olga Bolden-Tiller</a:t>
            </a:r>
            <a:r>
              <a:rPr lang="en-US" kern="0" dirty="0">
                <a:solidFill>
                  <a:schemeClr val="accent6">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Dean, College of Agriculture, Environment and Nutritional Sciences, Tuskegee University</a:t>
            </a:r>
            <a:endParaRPr lang="en-US" b="1" kern="0" dirty="0">
              <a:solidFill>
                <a:schemeClr val="accent6">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5" name="Rectangle 4">
            <a:extLst>
              <a:ext uri="{FF2B5EF4-FFF2-40B4-BE49-F238E27FC236}">
                <a16:creationId xmlns:a16="http://schemas.microsoft.com/office/drawing/2014/main" id="{2B39F982-26CC-0020-CF28-22C916718E69}"/>
              </a:ext>
            </a:extLst>
          </p:cNvPr>
          <p:cNvSpPr/>
          <p:nvPr/>
        </p:nvSpPr>
        <p:spPr>
          <a:xfrm>
            <a:off x="2720" y="0"/>
            <a:ext cx="1020537" cy="6858000"/>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56AFE63F-C5BD-BB65-052F-EA6B6A41A982}"/>
              </a:ext>
            </a:extLst>
          </p:cNvPr>
          <p:cNvSpPr txBox="1">
            <a:spLocks/>
          </p:cNvSpPr>
          <p:nvPr/>
        </p:nvSpPr>
        <p:spPr>
          <a:xfrm rot="16200000">
            <a:off x="-1692336" y="2852908"/>
            <a:ext cx="4451469" cy="72685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235200" indent="-2235200"/>
            <a:r>
              <a:rPr lang="en-US" b="1" dirty="0">
                <a:solidFill>
                  <a:schemeClr val="bg1"/>
                </a:solidFill>
              </a:rPr>
              <a:t>Meeting Agenda</a:t>
            </a:r>
          </a:p>
        </p:txBody>
      </p:sp>
    </p:spTree>
    <p:extLst>
      <p:ext uri="{BB962C8B-B14F-4D97-AF65-F5344CB8AC3E}">
        <p14:creationId xmlns:p14="http://schemas.microsoft.com/office/powerpoint/2010/main" val="248084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05CE-DAD3-606F-2CA8-A55B2F148754}"/>
              </a:ext>
            </a:extLst>
          </p:cNvPr>
          <p:cNvSpPr>
            <a:spLocks noGrp="1"/>
          </p:cNvSpPr>
          <p:nvPr>
            <p:ph type="title"/>
          </p:nvPr>
        </p:nvSpPr>
        <p:spPr/>
        <p:txBody>
          <a:bodyPr/>
          <a:lstStyle/>
          <a:p>
            <a:r>
              <a:rPr lang="en-US" dirty="0">
                <a:solidFill>
                  <a:schemeClr val="accent6">
                    <a:lumMod val="50000"/>
                  </a:schemeClr>
                </a:solidFill>
              </a:rPr>
              <a:t>Take-aways: Create Positive Interactions</a:t>
            </a:r>
          </a:p>
        </p:txBody>
      </p:sp>
      <p:sp>
        <p:nvSpPr>
          <p:cNvPr id="3" name="Content Placeholder 2">
            <a:extLst>
              <a:ext uri="{FF2B5EF4-FFF2-40B4-BE49-F238E27FC236}">
                <a16:creationId xmlns:a16="http://schemas.microsoft.com/office/drawing/2014/main" id="{3E9D3C61-FFE9-EC8D-34B2-730C07E63EE2}"/>
              </a:ext>
            </a:extLst>
          </p:cNvPr>
          <p:cNvSpPr>
            <a:spLocks noGrp="1"/>
          </p:cNvSpPr>
          <p:nvPr>
            <p:ph idx="1"/>
          </p:nvPr>
        </p:nvSpPr>
        <p:spPr>
          <a:xfrm>
            <a:off x="838200" y="1690688"/>
            <a:ext cx="10515600" cy="5167311"/>
          </a:xfrm>
        </p:spPr>
        <p:txBody>
          <a:bodyPr>
            <a:normAutofit fontScale="92500" lnSpcReduction="20000"/>
          </a:bodyPr>
          <a:lstStyle/>
          <a:p>
            <a:pPr marL="342900" marR="0" lvl="0" indent="-342900">
              <a:lnSpc>
                <a:spcPct val="110000"/>
              </a:lnSpc>
              <a:spcBef>
                <a:spcPts val="0"/>
              </a:spcBef>
              <a:spcAft>
                <a:spcPts val="1200"/>
              </a:spcAft>
              <a:buFont typeface="+mj-lt"/>
              <a:buAutoNum type="arabicPeriod"/>
              <a:tabLst>
                <a:tab pos="457200" algn="l"/>
              </a:tabLst>
            </a:pPr>
            <a:r>
              <a:rPr lang="en-US" sz="2200" b="1" dirty="0">
                <a:solidFill>
                  <a:schemeClr val="accent6">
                    <a:lumMod val="50000"/>
                  </a:schemeClr>
                </a:solidFill>
                <a:effectLst/>
                <a:ea typeface="Times New Roman" panose="02020603050405020304" pitchFamily="18" charset="0"/>
              </a:rPr>
              <a:t>Open Communication Channels:</a:t>
            </a:r>
            <a:r>
              <a:rPr lang="en-US" sz="2200" dirty="0">
                <a:solidFill>
                  <a:schemeClr val="accent6">
                    <a:lumMod val="50000"/>
                  </a:schemeClr>
                </a:solidFill>
                <a:effectLst/>
                <a:ea typeface="Times New Roman" panose="02020603050405020304" pitchFamily="18" charset="0"/>
              </a:rPr>
              <a:t> </a:t>
            </a:r>
            <a:r>
              <a:rPr lang="en-US" sz="1900" dirty="0">
                <a:solidFill>
                  <a:srgbClr val="374151"/>
                </a:solidFill>
                <a:effectLst/>
                <a:ea typeface="Times New Roman" panose="02020603050405020304" pitchFamily="18" charset="0"/>
              </a:rPr>
              <a:t>Establish open lines of communication between 1890 and 1862 colleges. This includes regular meetings, conferences, and shared communication platforms. Encourage administrators, faculty, and staff to exchange ideas and updates on research, projects, and initiatives.</a:t>
            </a:r>
            <a:endParaRPr lang="en-US" sz="1900" dirty="0">
              <a:effectLst/>
              <a:ea typeface="Times New Roman" panose="02020603050405020304" pitchFamily="18" charset="0"/>
            </a:endParaRPr>
          </a:p>
          <a:p>
            <a:pPr marL="342900" marR="0" lvl="0" indent="-342900">
              <a:lnSpc>
                <a:spcPct val="110000"/>
              </a:lnSpc>
              <a:spcBef>
                <a:spcPts val="0"/>
              </a:spcBef>
              <a:spcAft>
                <a:spcPts val="1200"/>
              </a:spcAft>
              <a:buFont typeface="+mj-lt"/>
              <a:buAutoNum type="arabicPeriod"/>
              <a:tabLst>
                <a:tab pos="457200" algn="l"/>
              </a:tabLst>
            </a:pPr>
            <a:r>
              <a:rPr lang="en-US" sz="2200" b="1" dirty="0">
                <a:solidFill>
                  <a:schemeClr val="accent6">
                    <a:lumMod val="50000"/>
                  </a:schemeClr>
                </a:solidFill>
                <a:effectLst/>
                <a:ea typeface="Times New Roman" panose="02020603050405020304" pitchFamily="18" charset="0"/>
              </a:rPr>
              <a:t>Foster a Culture of Cooperation:</a:t>
            </a:r>
            <a:r>
              <a:rPr lang="en-US" sz="2200" dirty="0">
                <a:solidFill>
                  <a:schemeClr val="accent6">
                    <a:lumMod val="50000"/>
                  </a:schemeClr>
                </a:solidFill>
                <a:effectLst/>
                <a:ea typeface="Times New Roman" panose="02020603050405020304" pitchFamily="18" charset="0"/>
              </a:rPr>
              <a:t> </a:t>
            </a:r>
            <a:r>
              <a:rPr lang="en-US" sz="1900" dirty="0">
                <a:solidFill>
                  <a:srgbClr val="374151"/>
                </a:solidFill>
                <a:effectLst/>
                <a:ea typeface="Times New Roman" panose="02020603050405020304" pitchFamily="18" charset="0"/>
              </a:rPr>
              <a:t>Create a culture that promotes cooperation rather than competition. Emphasize the idea that working together can lead to better outcomes for both types of institutions. Highlight success stories of past collaborations to inspire others.</a:t>
            </a:r>
          </a:p>
          <a:p>
            <a:pPr marL="342900" indent="-342900">
              <a:lnSpc>
                <a:spcPct val="110000"/>
              </a:lnSpc>
              <a:spcBef>
                <a:spcPts val="0"/>
              </a:spcBef>
              <a:spcAft>
                <a:spcPts val="1200"/>
              </a:spcAft>
              <a:buFont typeface="+mj-lt"/>
              <a:buAutoNum type="arabicPeriod"/>
              <a:tabLst>
                <a:tab pos="457200" algn="l"/>
              </a:tabLst>
            </a:pPr>
            <a:r>
              <a:rPr lang="en-US" sz="2200" b="1" dirty="0">
                <a:solidFill>
                  <a:schemeClr val="accent6">
                    <a:lumMod val="50000"/>
                  </a:schemeClr>
                </a:solidFill>
                <a:effectLst/>
                <a:ea typeface="Times New Roman" panose="02020603050405020304" pitchFamily="18" charset="0"/>
              </a:rPr>
              <a:t>Recognize and Value Expertise:</a:t>
            </a:r>
            <a:r>
              <a:rPr lang="en-US" sz="2200" dirty="0">
                <a:solidFill>
                  <a:schemeClr val="accent6">
                    <a:lumMod val="50000"/>
                  </a:schemeClr>
                </a:solidFill>
                <a:effectLst/>
                <a:ea typeface="Times New Roman" panose="02020603050405020304" pitchFamily="18" charset="0"/>
              </a:rPr>
              <a:t> </a:t>
            </a:r>
            <a:r>
              <a:rPr lang="en-US" sz="1900" dirty="0">
                <a:solidFill>
                  <a:srgbClr val="374151"/>
                </a:solidFill>
                <a:effectLst/>
                <a:ea typeface="Times New Roman" panose="02020603050405020304" pitchFamily="18" charset="0"/>
              </a:rPr>
              <a:t>Recognize and respect the unique expertise that each institution brings to the table. This includes acknowledging the historical and cultural significance of 1890 colleges and the research and innovation capacity of 1862 colleges. Avoid stereotypes and biases that may hinder collaboration.</a:t>
            </a:r>
          </a:p>
          <a:p>
            <a:pPr marL="342900" indent="-342900">
              <a:lnSpc>
                <a:spcPct val="110000"/>
              </a:lnSpc>
              <a:spcBef>
                <a:spcPts val="0"/>
              </a:spcBef>
              <a:spcAft>
                <a:spcPts val="1200"/>
              </a:spcAft>
              <a:buFont typeface="+mj-lt"/>
              <a:buAutoNum type="arabicPeriod"/>
              <a:tabLst>
                <a:tab pos="457200" algn="l"/>
              </a:tabLst>
            </a:pPr>
            <a:r>
              <a:rPr lang="en-US" sz="2200" b="1" dirty="0">
                <a:solidFill>
                  <a:schemeClr val="accent6">
                    <a:lumMod val="50000"/>
                  </a:schemeClr>
                </a:solidFill>
                <a:effectLst/>
                <a:ea typeface="Times New Roman" panose="02020603050405020304" pitchFamily="18" charset="0"/>
              </a:rPr>
              <a:t>Align Strengths and Needs:</a:t>
            </a:r>
            <a:r>
              <a:rPr lang="en-US" sz="2200" dirty="0">
                <a:solidFill>
                  <a:schemeClr val="accent6">
                    <a:lumMod val="50000"/>
                  </a:schemeClr>
                </a:solidFill>
                <a:effectLst/>
                <a:ea typeface="Times New Roman" panose="02020603050405020304" pitchFamily="18" charset="0"/>
              </a:rPr>
              <a:t> </a:t>
            </a:r>
            <a:r>
              <a:rPr lang="en-US" sz="1900" dirty="0">
                <a:solidFill>
                  <a:srgbClr val="374151"/>
                </a:solidFill>
                <a:effectLst/>
                <a:ea typeface="Times New Roman" panose="02020603050405020304" pitchFamily="18" charset="0"/>
              </a:rPr>
              <a:t>Compare the strengths and expertise of each institution with the identified needs. Seek areas of alignment where the universities can collaborate effectively to address those needs. This alignment might involve research, education, or outreach initiatives.</a:t>
            </a:r>
          </a:p>
          <a:p>
            <a:pPr marL="346075" marR="0" lvl="0" indent="-346075">
              <a:lnSpc>
                <a:spcPct val="110000"/>
              </a:lnSpc>
              <a:spcBef>
                <a:spcPts val="0"/>
              </a:spcBef>
              <a:spcAft>
                <a:spcPts val="1200"/>
              </a:spcAft>
              <a:buFont typeface="+mj-lt"/>
              <a:buAutoNum type="arabicPeriod"/>
            </a:pPr>
            <a:r>
              <a:rPr lang="en-US" sz="2200" b="1" dirty="0">
                <a:solidFill>
                  <a:schemeClr val="accent6">
                    <a:lumMod val="50000"/>
                  </a:schemeClr>
                </a:solidFill>
                <a:effectLst/>
                <a:ea typeface="Times New Roman" panose="02020603050405020304" pitchFamily="18" charset="0"/>
              </a:rPr>
              <a:t>Assess Strengths and Expertise:</a:t>
            </a:r>
            <a:r>
              <a:rPr lang="en-US" sz="2200" dirty="0">
                <a:solidFill>
                  <a:schemeClr val="accent6">
                    <a:lumMod val="50000"/>
                  </a:schemeClr>
                </a:solidFill>
                <a:effectLst/>
                <a:ea typeface="Times New Roman" panose="02020603050405020304" pitchFamily="18" charset="0"/>
              </a:rPr>
              <a:t> </a:t>
            </a:r>
            <a:r>
              <a:rPr lang="en-US" sz="1900" dirty="0">
                <a:solidFill>
                  <a:srgbClr val="374151"/>
                </a:solidFill>
                <a:effectLst/>
                <a:ea typeface="Times New Roman" panose="02020603050405020304" pitchFamily="18" charset="0"/>
              </a:rPr>
              <a:t>Conduct a comprehensive assessment of the strengths, expertise, and resources available at each institution. Identify areas where each university excels and where they have specific expertise.</a:t>
            </a:r>
            <a:endParaRPr lang="en-US" sz="1900" dirty="0">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1313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CC54-6235-7531-103B-287A22A2D6DF}"/>
              </a:ext>
            </a:extLst>
          </p:cNvPr>
          <p:cNvSpPr>
            <a:spLocks noGrp="1"/>
          </p:cNvSpPr>
          <p:nvPr>
            <p:ph type="title"/>
          </p:nvPr>
        </p:nvSpPr>
        <p:spPr/>
        <p:txBody>
          <a:bodyPr/>
          <a:lstStyle/>
          <a:p>
            <a:r>
              <a:rPr lang="en-US" dirty="0">
                <a:solidFill>
                  <a:schemeClr val="accent6">
                    <a:lumMod val="50000"/>
                  </a:schemeClr>
                </a:solidFill>
              </a:rPr>
              <a:t>Take-aways: Establish Joint Collaborations</a:t>
            </a:r>
          </a:p>
        </p:txBody>
      </p:sp>
      <p:sp>
        <p:nvSpPr>
          <p:cNvPr id="3" name="Content Placeholder 2">
            <a:extLst>
              <a:ext uri="{FF2B5EF4-FFF2-40B4-BE49-F238E27FC236}">
                <a16:creationId xmlns:a16="http://schemas.microsoft.com/office/drawing/2014/main" id="{6F923F0A-F3A4-4E80-8919-84807DAEA8FB}"/>
              </a:ext>
            </a:extLst>
          </p:cNvPr>
          <p:cNvSpPr>
            <a:spLocks noGrp="1"/>
          </p:cNvSpPr>
          <p:nvPr>
            <p:ph idx="1"/>
          </p:nvPr>
        </p:nvSpPr>
        <p:spPr>
          <a:xfrm>
            <a:off x="838200" y="1690688"/>
            <a:ext cx="10515600" cy="5036685"/>
          </a:xfrm>
        </p:spPr>
        <p:txBody>
          <a:bodyPr>
            <a:normAutofit fontScale="55000" lnSpcReduction="20000"/>
          </a:bodyPr>
          <a:lstStyle/>
          <a:p>
            <a:pPr marL="342900" marR="0" lvl="0" indent="-342900">
              <a:lnSpc>
                <a:spcPct val="110000"/>
              </a:lnSpc>
              <a:spcBef>
                <a:spcPts val="0"/>
              </a:spcBef>
              <a:spcAft>
                <a:spcPts val="1200"/>
              </a:spcAft>
              <a:buFont typeface="+mj-lt"/>
              <a:buAutoNum type="arabicPeriod"/>
              <a:tabLst>
                <a:tab pos="457200" algn="l"/>
              </a:tabLst>
            </a:pPr>
            <a:r>
              <a:rPr lang="en-US" sz="3600" b="1" dirty="0">
                <a:solidFill>
                  <a:schemeClr val="accent6">
                    <a:lumMod val="50000"/>
                  </a:schemeClr>
                </a:solidFill>
                <a:effectLst/>
                <a:ea typeface="Times New Roman" panose="02020603050405020304" pitchFamily="18" charset="0"/>
              </a:rPr>
              <a:t>Joint Projects and Research Initiatives:</a:t>
            </a:r>
            <a:r>
              <a:rPr lang="en-US" sz="3600" dirty="0">
                <a:solidFill>
                  <a:schemeClr val="accent6">
                    <a:lumMod val="50000"/>
                  </a:schemeClr>
                </a:solidFill>
                <a:effectLst/>
                <a:ea typeface="Times New Roman" panose="02020603050405020304" pitchFamily="18" charset="0"/>
              </a:rPr>
              <a:t> </a:t>
            </a:r>
            <a:r>
              <a:rPr lang="en-US" sz="3300" dirty="0">
                <a:solidFill>
                  <a:srgbClr val="374151"/>
                </a:solidFill>
                <a:effectLst/>
                <a:ea typeface="Times New Roman" panose="02020603050405020304" pitchFamily="18" charset="0"/>
              </a:rPr>
              <a:t>Enable joint projects and research initiatives that capitalize on the strengths and resources of both types of institutions. This could involve interdisciplinary teams, shared funding opportunities, and collaborative grant applications</a:t>
            </a:r>
            <a:r>
              <a:rPr lang="en-US" sz="3300" dirty="0">
                <a:solidFill>
                  <a:srgbClr val="374151"/>
                </a:solidFill>
              </a:rPr>
              <a:t>. Incentivize and reward faculty who participate in these collaborations.</a:t>
            </a:r>
          </a:p>
          <a:p>
            <a:pPr marL="342900" indent="-342900">
              <a:lnSpc>
                <a:spcPct val="110000"/>
              </a:lnSpc>
              <a:spcBef>
                <a:spcPts val="0"/>
              </a:spcBef>
              <a:spcAft>
                <a:spcPts val="1200"/>
              </a:spcAft>
              <a:buFont typeface="+mj-lt"/>
              <a:buAutoNum type="arabicPeriod"/>
              <a:tabLst>
                <a:tab pos="457200" algn="l"/>
              </a:tabLst>
            </a:pPr>
            <a:r>
              <a:rPr lang="en-US" sz="3600" b="1" dirty="0">
                <a:solidFill>
                  <a:schemeClr val="accent6">
                    <a:lumMod val="50000"/>
                  </a:schemeClr>
                </a:solidFill>
                <a:effectLst/>
                <a:ea typeface="Times New Roman" panose="02020603050405020304" pitchFamily="18" charset="0"/>
              </a:rPr>
              <a:t>Interdisciplinary Collaboration:</a:t>
            </a:r>
            <a:r>
              <a:rPr lang="en-US" sz="3600" dirty="0">
                <a:solidFill>
                  <a:schemeClr val="accent6">
                    <a:lumMod val="50000"/>
                  </a:schemeClr>
                </a:solidFill>
                <a:effectLst/>
                <a:ea typeface="Times New Roman" panose="02020603050405020304" pitchFamily="18" charset="0"/>
              </a:rPr>
              <a:t> </a:t>
            </a:r>
            <a:r>
              <a:rPr lang="en-US" sz="3300" dirty="0">
                <a:solidFill>
                  <a:srgbClr val="374151"/>
                </a:solidFill>
                <a:effectLst/>
                <a:ea typeface="Times New Roman" panose="02020603050405020304" pitchFamily="18" charset="0"/>
              </a:rPr>
              <a:t>Encourage interdisciplinary collaboration by bringing together experts from various fields within both institutions. Many agricultural challenges require a multifaceted approach, and the collective expertise of both universities can be harnessed for innovative solutions.</a:t>
            </a:r>
            <a:endParaRPr lang="en-US" sz="3300" dirty="0">
              <a:effectLst/>
              <a:ea typeface="Times New Roman" panose="02020603050405020304" pitchFamily="18" charset="0"/>
            </a:endParaRPr>
          </a:p>
          <a:p>
            <a:pPr marL="342900" indent="-342900">
              <a:lnSpc>
                <a:spcPct val="110000"/>
              </a:lnSpc>
              <a:spcBef>
                <a:spcPts val="0"/>
              </a:spcBef>
              <a:spcAft>
                <a:spcPts val="1200"/>
              </a:spcAft>
              <a:buFont typeface="+mj-lt"/>
              <a:buAutoNum type="arabicPeriod"/>
              <a:tabLst>
                <a:tab pos="457200" algn="l"/>
              </a:tabLst>
            </a:pPr>
            <a:r>
              <a:rPr lang="en-US" sz="3600" b="1" dirty="0">
                <a:solidFill>
                  <a:schemeClr val="accent6">
                    <a:lumMod val="50000"/>
                  </a:schemeClr>
                </a:solidFill>
                <a:effectLst/>
                <a:ea typeface="Times New Roman" panose="02020603050405020304" pitchFamily="18" charset="0"/>
              </a:rPr>
              <a:t>Shared Resources:</a:t>
            </a:r>
            <a:r>
              <a:rPr lang="en-US" sz="3600" dirty="0">
                <a:solidFill>
                  <a:schemeClr val="accent6">
                    <a:lumMod val="50000"/>
                  </a:schemeClr>
                </a:solidFill>
                <a:effectLst/>
                <a:ea typeface="Times New Roman" panose="02020603050405020304" pitchFamily="18" charset="0"/>
              </a:rPr>
              <a:t> </a:t>
            </a:r>
            <a:r>
              <a:rPr lang="en-US" sz="3300" dirty="0">
                <a:solidFill>
                  <a:srgbClr val="374151"/>
                </a:solidFill>
                <a:effectLst/>
                <a:ea typeface="Times New Roman" panose="02020603050405020304" pitchFamily="18" charset="0"/>
              </a:rPr>
              <a:t>Explore opportunities for sharing resources, whether it's research facilities or specialized equipment. This can reduce duplication of efforts and enhance the overall capabilities of both types of institutions, maximizing the efficiency and impact of collaborative efforts.</a:t>
            </a:r>
            <a:endParaRPr lang="en-US" sz="3300" dirty="0">
              <a:effectLst/>
              <a:ea typeface="Times New Roman" panose="02020603050405020304" pitchFamily="18" charset="0"/>
            </a:endParaRPr>
          </a:p>
          <a:p>
            <a:pPr marL="342900" marR="0" lvl="0" indent="-342900">
              <a:lnSpc>
                <a:spcPct val="110000"/>
              </a:lnSpc>
              <a:spcBef>
                <a:spcPts val="0"/>
              </a:spcBef>
              <a:spcAft>
                <a:spcPts val="1200"/>
              </a:spcAft>
              <a:buFont typeface="+mj-lt"/>
              <a:buAutoNum type="arabicPeriod"/>
              <a:tabLst>
                <a:tab pos="457200" algn="l"/>
              </a:tabLst>
            </a:pPr>
            <a:r>
              <a:rPr lang="en-US" sz="3600" b="1" dirty="0">
                <a:solidFill>
                  <a:schemeClr val="accent6">
                    <a:lumMod val="50000"/>
                  </a:schemeClr>
                </a:solidFill>
                <a:effectLst/>
                <a:ea typeface="Times New Roman" panose="02020603050405020304" pitchFamily="18" charset="0"/>
              </a:rPr>
              <a:t>Student and Faculty Exchanges:</a:t>
            </a:r>
            <a:r>
              <a:rPr lang="en-US" sz="3600" dirty="0">
                <a:solidFill>
                  <a:schemeClr val="accent6">
                    <a:lumMod val="50000"/>
                  </a:schemeClr>
                </a:solidFill>
                <a:effectLst/>
                <a:ea typeface="Times New Roman" panose="02020603050405020304" pitchFamily="18" charset="0"/>
              </a:rPr>
              <a:t> </a:t>
            </a:r>
            <a:r>
              <a:rPr lang="en-US" sz="3300" dirty="0">
                <a:solidFill>
                  <a:srgbClr val="374151"/>
                </a:solidFill>
                <a:effectLst/>
                <a:ea typeface="Times New Roman" panose="02020603050405020304" pitchFamily="18" charset="0"/>
              </a:rPr>
              <a:t>Facilitate student and faculty exchanges between 1890 and 1862 colleges. This can promote cross-pollination of ideas, build relationships, and provide learning opportunities for everyone involved.</a:t>
            </a:r>
          </a:p>
          <a:p>
            <a:pPr marL="342900" indent="-342900">
              <a:lnSpc>
                <a:spcPct val="110000"/>
              </a:lnSpc>
              <a:spcBef>
                <a:spcPts val="0"/>
              </a:spcBef>
              <a:spcAft>
                <a:spcPts val="1200"/>
              </a:spcAft>
              <a:buFont typeface="+mj-lt"/>
              <a:buAutoNum type="arabicPeriod"/>
              <a:tabLst>
                <a:tab pos="457200" algn="l"/>
              </a:tabLst>
            </a:pPr>
            <a:r>
              <a:rPr lang="en-US" sz="3600" b="1" dirty="0">
                <a:solidFill>
                  <a:schemeClr val="accent6">
                    <a:lumMod val="50000"/>
                  </a:schemeClr>
                </a:solidFill>
                <a:effectLst/>
                <a:ea typeface="Times New Roman" panose="02020603050405020304" pitchFamily="18" charset="0"/>
              </a:rPr>
              <a:t>Shared Educational Programs:</a:t>
            </a:r>
            <a:r>
              <a:rPr lang="en-US" sz="3600" dirty="0">
                <a:solidFill>
                  <a:schemeClr val="accent6">
                    <a:lumMod val="50000"/>
                  </a:schemeClr>
                </a:solidFill>
                <a:effectLst/>
                <a:ea typeface="Times New Roman" panose="02020603050405020304" pitchFamily="18" charset="0"/>
              </a:rPr>
              <a:t> </a:t>
            </a:r>
            <a:r>
              <a:rPr lang="en-US" sz="3300" dirty="0">
                <a:solidFill>
                  <a:srgbClr val="374151"/>
                </a:solidFill>
                <a:effectLst/>
                <a:ea typeface="Times New Roman" panose="02020603050405020304" pitchFamily="18" charset="0"/>
              </a:rPr>
              <a:t>Develop shared educational programs that offer students exposure to a broader range of expertise and experiences. This could include joint courses, exchange programs, or dual-degree offerings.</a:t>
            </a:r>
            <a:endParaRPr lang="en-US" sz="28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562523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A1DB1-949B-6D0C-7B4C-5DA63B000286}"/>
              </a:ext>
            </a:extLst>
          </p:cNvPr>
          <p:cNvSpPr>
            <a:spLocks noGrp="1"/>
          </p:cNvSpPr>
          <p:nvPr>
            <p:ph type="title"/>
          </p:nvPr>
        </p:nvSpPr>
        <p:spPr>
          <a:xfrm>
            <a:off x="838200" y="201835"/>
            <a:ext cx="10515600" cy="1325563"/>
          </a:xfrm>
        </p:spPr>
        <p:txBody>
          <a:bodyPr/>
          <a:lstStyle/>
          <a:p>
            <a:r>
              <a:rPr lang="en-US" dirty="0">
                <a:solidFill>
                  <a:schemeClr val="accent6">
                    <a:lumMod val="50000"/>
                  </a:schemeClr>
                </a:solidFill>
              </a:rPr>
              <a:t>Take-aways: Outreach and Communication</a:t>
            </a:r>
          </a:p>
        </p:txBody>
      </p:sp>
      <p:sp>
        <p:nvSpPr>
          <p:cNvPr id="3" name="Content Placeholder 2">
            <a:extLst>
              <a:ext uri="{FF2B5EF4-FFF2-40B4-BE49-F238E27FC236}">
                <a16:creationId xmlns:a16="http://schemas.microsoft.com/office/drawing/2014/main" id="{1A609185-87CC-0AD2-1D65-0451B972B282}"/>
              </a:ext>
            </a:extLst>
          </p:cNvPr>
          <p:cNvSpPr>
            <a:spLocks noGrp="1"/>
          </p:cNvSpPr>
          <p:nvPr>
            <p:ph idx="1"/>
          </p:nvPr>
        </p:nvSpPr>
        <p:spPr>
          <a:xfrm>
            <a:off x="838200" y="1317168"/>
            <a:ext cx="10515600" cy="5431975"/>
          </a:xfrm>
        </p:spPr>
        <p:txBody>
          <a:bodyPr>
            <a:normAutofit fontScale="47500" lnSpcReduction="20000"/>
          </a:bodyPr>
          <a:lstStyle/>
          <a:p>
            <a:pPr marL="292100" indent="-292100">
              <a:lnSpc>
                <a:spcPct val="120000"/>
              </a:lnSpc>
              <a:spcBef>
                <a:spcPts val="0"/>
              </a:spcBef>
              <a:spcAft>
                <a:spcPts val="1200"/>
              </a:spcAft>
              <a:buFont typeface="+mj-lt"/>
              <a:buAutoNum type="arabicPeriod"/>
              <a:tabLst>
                <a:tab pos="457200" algn="l"/>
              </a:tabLst>
            </a:pPr>
            <a:r>
              <a:rPr lang="en-US" sz="4200" b="1" dirty="0">
                <a:solidFill>
                  <a:schemeClr val="accent6">
                    <a:lumMod val="50000"/>
                  </a:schemeClr>
                </a:solidFill>
                <a:effectLst/>
                <a:ea typeface="Times New Roman" panose="02020603050405020304" pitchFamily="18" charset="0"/>
              </a:rPr>
              <a:t>Joint Outreach and Extension Programs:</a:t>
            </a:r>
            <a:r>
              <a:rPr lang="en-US" sz="4200" dirty="0">
                <a:solidFill>
                  <a:schemeClr val="accent6">
                    <a:lumMod val="50000"/>
                  </a:schemeClr>
                </a:solidFill>
                <a:effectLst/>
                <a:ea typeface="Times New Roman" panose="02020603050405020304" pitchFamily="18" charset="0"/>
              </a:rPr>
              <a:t> </a:t>
            </a:r>
            <a:r>
              <a:rPr lang="en-US" sz="3800" dirty="0">
                <a:solidFill>
                  <a:srgbClr val="374151"/>
                </a:solidFill>
                <a:effectLst/>
                <a:ea typeface="Times New Roman" panose="02020603050405020304" pitchFamily="18" charset="0"/>
              </a:rPr>
              <a:t>Collaborate on community outreach and Extension programs to disseminate research findings, provide training, and offer support to local farmers and agricultural businesses. These programs can have a direct and positive impact on the agricultural community, creating channels for receiving feedback from stakeholders and the public. Act on constructive feedback to improve the relevance and impact of your research programs.</a:t>
            </a:r>
          </a:p>
          <a:p>
            <a:pPr marL="292100" indent="-292100">
              <a:lnSpc>
                <a:spcPct val="120000"/>
              </a:lnSpc>
              <a:spcBef>
                <a:spcPts val="0"/>
              </a:spcBef>
              <a:spcAft>
                <a:spcPts val="1200"/>
              </a:spcAft>
              <a:buFont typeface="+mj-lt"/>
              <a:buAutoNum type="arabicPeriod"/>
              <a:tabLst>
                <a:tab pos="457200" algn="l"/>
              </a:tabLst>
            </a:pPr>
            <a:r>
              <a:rPr lang="en-US" sz="4200" b="1" dirty="0">
                <a:solidFill>
                  <a:schemeClr val="accent6">
                    <a:lumMod val="50000"/>
                  </a:schemeClr>
                </a:solidFill>
                <a:effectLst/>
                <a:ea typeface="Times New Roman" panose="02020603050405020304" pitchFamily="18" charset="0"/>
              </a:rPr>
              <a:t>Joint Stakeholder Engagement:</a:t>
            </a:r>
            <a:r>
              <a:rPr lang="en-US" sz="4200" dirty="0">
                <a:solidFill>
                  <a:schemeClr val="accent6">
                    <a:lumMod val="50000"/>
                  </a:schemeClr>
                </a:solidFill>
                <a:effectLst/>
                <a:ea typeface="Times New Roman" panose="02020603050405020304" pitchFamily="18" charset="0"/>
              </a:rPr>
              <a:t> </a:t>
            </a:r>
            <a:r>
              <a:rPr lang="en-US" sz="3800" dirty="0">
                <a:solidFill>
                  <a:srgbClr val="374151"/>
                </a:solidFill>
                <a:effectLst/>
                <a:ea typeface="Times New Roman" panose="02020603050405020304" pitchFamily="18" charset="0"/>
              </a:rPr>
              <a:t>Involve local communities, farmers, industry partners, and other relevant stakeholders in the design and implementation of collaborative programs. Their input can provide valuable insights and ensure that initiatives are well-received and effective. Organize workshops, webinars, and meetings to present research findings and gather feedback.</a:t>
            </a:r>
            <a:endParaRPr lang="en-US" sz="3800" dirty="0">
              <a:solidFill>
                <a:srgbClr val="374151"/>
              </a:solidFill>
              <a:ea typeface="Times New Roman" panose="02020603050405020304" pitchFamily="18" charset="0"/>
            </a:endParaRPr>
          </a:p>
          <a:p>
            <a:pPr marL="292100" marR="0" lvl="0" indent="-292100">
              <a:lnSpc>
                <a:spcPct val="120000"/>
              </a:lnSpc>
              <a:spcBef>
                <a:spcPts val="0"/>
              </a:spcBef>
              <a:spcAft>
                <a:spcPts val="1200"/>
              </a:spcAft>
              <a:buFont typeface="+mj-lt"/>
              <a:buAutoNum type="arabicPeriod"/>
              <a:tabLst>
                <a:tab pos="457200" algn="l"/>
              </a:tabLst>
            </a:pPr>
            <a:r>
              <a:rPr lang="en-US" sz="4200" b="1" dirty="0">
                <a:solidFill>
                  <a:schemeClr val="accent6">
                    <a:lumMod val="50000"/>
                  </a:schemeClr>
                </a:solidFill>
                <a:effectLst/>
                <a:ea typeface="Times New Roman" panose="02020603050405020304" pitchFamily="18" charset="0"/>
              </a:rPr>
              <a:t>Impact Stories:</a:t>
            </a:r>
            <a:r>
              <a:rPr lang="en-US" sz="4200" dirty="0">
                <a:solidFill>
                  <a:schemeClr val="accent6">
                    <a:lumMod val="50000"/>
                  </a:schemeClr>
                </a:solidFill>
                <a:effectLst/>
                <a:ea typeface="Times New Roman" panose="02020603050405020304" pitchFamily="18" charset="0"/>
              </a:rPr>
              <a:t> </a:t>
            </a:r>
            <a:r>
              <a:rPr lang="en-US" sz="3800" dirty="0">
                <a:solidFill>
                  <a:srgbClr val="374151"/>
                </a:solidFill>
                <a:ea typeface="Times New Roman" panose="02020603050405020304" pitchFamily="18" charset="0"/>
              </a:rPr>
              <a:t>Develop</a:t>
            </a:r>
            <a:r>
              <a:rPr lang="en-US" sz="3800" dirty="0">
                <a:solidFill>
                  <a:srgbClr val="374151"/>
                </a:solidFill>
                <a:effectLst/>
                <a:ea typeface="Times New Roman" panose="02020603050405020304" pitchFamily="18" charset="0"/>
              </a:rPr>
              <a:t> impact stories and social media posts that demonstrate how your joint research has improved agricultural practices or positively affected local communities.</a:t>
            </a:r>
            <a:r>
              <a:rPr lang="en-US" sz="3800" dirty="0">
                <a:ea typeface="Times New Roman" panose="02020603050405020304" pitchFamily="18" charset="0"/>
              </a:rPr>
              <a:t> </a:t>
            </a:r>
            <a:r>
              <a:rPr lang="en-US" sz="3800" dirty="0">
                <a:solidFill>
                  <a:srgbClr val="374151"/>
                </a:solidFill>
                <a:effectLst/>
                <a:ea typeface="Times New Roman" panose="02020603050405020304" pitchFamily="18" charset="0"/>
              </a:rPr>
              <a:t>Use metrics and data to track the reach and impact of your communication efforts. Evaluate the effectiveness of different communication channels and adjust your strategy accordingly.</a:t>
            </a:r>
            <a:endParaRPr lang="en-US" sz="3800" dirty="0">
              <a:effectLst/>
              <a:ea typeface="Times New Roman" panose="02020603050405020304" pitchFamily="18" charset="0"/>
            </a:endParaRPr>
          </a:p>
          <a:p>
            <a:pPr marL="292100" marR="0" lvl="0" indent="-292100">
              <a:lnSpc>
                <a:spcPct val="120000"/>
              </a:lnSpc>
              <a:spcBef>
                <a:spcPts val="0"/>
              </a:spcBef>
              <a:spcAft>
                <a:spcPts val="1200"/>
              </a:spcAft>
              <a:buFont typeface="+mj-lt"/>
              <a:buAutoNum type="arabicPeriod"/>
              <a:tabLst>
                <a:tab pos="457200" algn="l"/>
              </a:tabLst>
            </a:pPr>
            <a:r>
              <a:rPr lang="en-US" sz="4200" b="1" dirty="0">
                <a:solidFill>
                  <a:schemeClr val="accent6">
                    <a:lumMod val="50000"/>
                  </a:schemeClr>
                </a:solidFill>
                <a:effectLst/>
                <a:ea typeface="Times New Roman" panose="02020603050405020304" pitchFamily="18" charset="0"/>
              </a:rPr>
              <a:t>Communications Education and Training:</a:t>
            </a:r>
            <a:r>
              <a:rPr lang="en-US" sz="4200" dirty="0">
                <a:solidFill>
                  <a:schemeClr val="accent6">
                    <a:lumMod val="50000"/>
                  </a:schemeClr>
                </a:solidFill>
                <a:effectLst/>
                <a:ea typeface="Times New Roman" panose="02020603050405020304" pitchFamily="18" charset="0"/>
              </a:rPr>
              <a:t> </a:t>
            </a:r>
            <a:r>
              <a:rPr lang="en-US" sz="3800" dirty="0">
                <a:solidFill>
                  <a:srgbClr val="374151"/>
                </a:solidFill>
                <a:effectLst/>
                <a:ea typeface="Times New Roman" panose="02020603050405020304" pitchFamily="18" charset="0"/>
              </a:rPr>
              <a:t>Offer training sessions and workshops on effective science communication to researchers and students. Building communication skills within the research community can enhance the dissemination of research findings.</a:t>
            </a:r>
            <a:endParaRPr lang="en-US" sz="3800" dirty="0">
              <a:solidFill>
                <a:srgbClr val="374151"/>
              </a:solidFill>
              <a:effectLst/>
              <a:latin typeface="Segoe UI" panose="020B0502040204020203" pitchFamily="34" charset="0"/>
              <a:ea typeface="Times New Roman" panose="02020603050405020304" pitchFamily="18" charset="0"/>
            </a:endParaRPr>
          </a:p>
          <a:p>
            <a:pPr marL="238125" marR="0" lvl="0" indent="-238125">
              <a:spcBef>
                <a:spcPts val="0"/>
              </a:spcBef>
              <a:spcAft>
                <a:spcPts val="0"/>
              </a:spcAft>
              <a:tabLst>
                <a:tab pos="457200" algn="l"/>
              </a:tabLst>
            </a:pPr>
            <a:endParaRPr lang="en-US" sz="2800" dirty="0">
              <a:effectLst/>
              <a:latin typeface="Times New Roman" panose="02020603050405020304" pitchFamily="18" charset="0"/>
              <a:ea typeface="Times New Roman" panose="02020603050405020304" pitchFamily="18" charset="0"/>
            </a:endParaRPr>
          </a:p>
          <a:p>
            <a:endParaRPr lang="en-US" sz="2800" dirty="0">
              <a:effectLst/>
              <a:latin typeface="Times New Roman" panose="02020603050405020304" pitchFamily="18" charset="0"/>
              <a:ea typeface="Times New Roman" panose="02020603050405020304" pitchFamily="18" charset="0"/>
            </a:endParaRPr>
          </a:p>
          <a:p>
            <a:endParaRPr lang="en-US" sz="2800" dirty="0">
              <a:effectLst/>
              <a:latin typeface="Times New Roman" panose="02020603050405020304" pitchFamily="18" charset="0"/>
              <a:ea typeface="Times New Roman" panose="02020603050405020304" pitchFamily="18" charset="0"/>
            </a:endParaRPr>
          </a:p>
          <a:p>
            <a:endParaRPr lang="en-US" sz="28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137424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640BB-14F0-AE1A-0430-4C56727EDFC2}"/>
              </a:ext>
            </a:extLst>
          </p:cNvPr>
          <p:cNvSpPr>
            <a:spLocks noGrp="1"/>
          </p:cNvSpPr>
          <p:nvPr>
            <p:ph type="title"/>
          </p:nvPr>
        </p:nvSpPr>
        <p:spPr/>
        <p:txBody>
          <a:bodyPr/>
          <a:lstStyle/>
          <a:p>
            <a:r>
              <a:rPr lang="en-US" dirty="0">
                <a:solidFill>
                  <a:schemeClr val="accent6">
                    <a:lumMod val="50000"/>
                  </a:schemeClr>
                </a:solidFill>
              </a:rPr>
              <a:t>Take-aways: Administrative Expectations</a:t>
            </a:r>
          </a:p>
        </p:txBody>
      </p:sp>
      <p:sp>
        <p:nvSpPr>
          <p:cNvPr id="3" name="Content Placeholder 2">
            <a:extLst>
              <a:ext uri="{FF2B5EF4-FFF2-40B4-BE49-F238E27FC236}">
                <a16:creationId xmlns:a16="http://schemas.microsoft.com/office/drawing/2014/main" id="{CDC6E766-B2E7-3C5B-FDD9-F855A3099837}"/>
              </a:ext>
            </a:extLst>
          </p:cNvPr>
          <p:cNvSpPr>
            <a:spLocks noGrp="1"/>
          </p:cNvSpPr>
          <p:nvPr>
            <p:ph idx="1"/>
          </p:nvPr>
        </p:nvSpPr>
        <p:spPr>
          <a:xfrm>
            <a:off x="838200" y="1690688"/>
            <a:ext cx="10515600" cy="5167311"/>
          </a:xfrm>
        </p:spPr>
        <p:txBody>
          <a:bodyPr>
            <a:normAutofit/>
          </a:bodyPr>
          <a:lstStyle/>
          <a:p>
            <a:pPr marL="342900" marR="0" lvl="0" indent="-342900">
              <a:lnSpc>
                <a:spcPct val="100000"/>
              </a:lnSpc>
              <a:spcBef>
                <a:spcPts val="0"/>
              </a:spcBef>
              <a:spcAft>
                <a:spcPts val="1200"/>
              </a:spcAft>
              <a:buFont typeface="+mj-lt"/>
              <a:buAutoNum type="arabicPeriod"/>
              <a:tabLst>
                <a:tab pos="457200" algn="l"/>
              </a:tabLst>
            </a:pPr>
            <a:r>
              <a:rPr lang="en-US" sz="2000" b="1" dirty="0">
                <a:solidFill>
                  <a:schemeClr val="accent6">
                    <a:lumMod val="50000"/>
                  </a:schemeClr>
                </a:solidFill>
                <a:effectLst/>
                <a:ea typeface="Times New Roman" panose="02020603050405020304" pitchFamily="18" charset="0"/>
              </a:rPr>
              <a:t>Leadership Support:</a:t>
            </a:r>
            <a:r>
              <a:rPr lang="en-US" sz="2000" dirty="0">
                <a:solidFill>
                  <a:schemeClr val="accent6">
                    <a:lumMod val="50000"/>
                  </a:schemeClr>
                </a:solidFill>
                <a:effectLst/>
                <a:ea typeface="Times New Roman" panose="02020603050405020304" pitchFamily="18" charset="0"/>
              </a:rPr>
              <a:t> </a:t>
            </a:r>
            <a:r>
              <a:rPr lang="en-US" sz="1800" dirty="0">
                <a:solidFill>
                  <a:srgbClr val="374151"/>
                </a:solidFill>
                <a:effectLst/>
                <a:ea typeface="Times New Roman" panose="02020603050405020304" pitchFamily="18" charset="0"/>
              </a:rPr>
              <a:t>Encourage leadership at both 1890 and 1862 colleges to actively support and promote collaboration. Having buy-in from top-level administrators can be instrumental in fostering a culture of cooperation.</a:t>
            </a:r>
          </a:p>
          <a:p>
            <a:pPr marL="342900" marR="0" lvl="0" indent="-342900">
              <a:lnSpc>
                <a:spcPct val="100000"/>
              </a:lnSpc>
              <a:spcBef>
                <a:spcPts val="0"/>
              </a:spcBef>
              <a:spcAft>
                <a:spcPts val="1200"/>
              </a:spcAft>
              <a:buFont typeface="+mj-lt"/>
              <a:buAutoNum type="arabicPeriod"/>
              <a:tabLst>
                <a:tab pos="457200" algn="l"/>
              </a:tabLst>
            </a:pPr>
            <a:r>
              <a:rPr lang="en-US" sz="2000" b="1" dirty="0">
                <a:solidFill>
                  <a:schemeClr val="accent6">
                    <a:lumMod val="50000"/>
                  </a:schemeClr>
                </a:solidFill>
                <a:effectLst/>
                <a:ea typeface="Times New Roman" panose="02020603050405020304" pitchFamily="18" charset="0"/>
              </a:rPr>
              <a:t>Monitoring and Evaluation:</a:t>
            </a:r>
            <a:r>
              <a:rPr lang="en-US" sz="2000" dirty="0">
                <a:solidFill>
                  <a:schemeClr val="accent6">
                    <a:lumMod val="50000"/>
                  </a:schemeClr>
                </a:solidFill>
                <a:effectLst/>
                <a:ea typeface="Times New Roman" panose="02020603050405020304" pitchFamily="18" charset="0"/>
              </a:rPr>
              <a:t> </a:t>
            </a:r>
            <a:r>
              <a:rPr lang="en-US" sz="1800" dirty="0">
                <a:solidFill>
                  <a:srgbClr val="374151"/>
                </a:solidFill>
                <a:effectLst/>
                <a:ea typeface="Times New Roman" panose="02020603050405020304" pitchFamily="18" charset="0"/>
              </a:rPr>
              <a:t>Establish mechanisms for continuous monitoring and evaluating the effectiveness of collaborative programs. Regularly assess whether the programs are meeting their intended goals. Solicit feedback from stakeholders and adjust as needed to ensure that the relationship remains productive and beneficial.</a:t>
            </a:r>
          </a:p>
          <a:p>
            <a:pPr marL="342900" indent="-342900">
              <a:lnSpc>
                <a:spcPct val="100000"/>
              </a:lnSpc>
              <a:spcBef>
                <a:spcPts val="0"/>
              </a:spcBef>
              <a:spcAft>
                <a:spcPts val="1200"/>
              </a:spcAft>
              <a:buFont typeface="+mj-lt"/>
              <a:buAutoNum type="arabicPeriod"/>
              <a:tabLst>
                <a:tab pos="457200" algn="l"/>
              </a:tabLst>
            </a:pPr>
            <a:r>
              <a:rPr lang="en-US" sz="2000" b="1" dirty="0">
                <a:solidFill>
                  <a:schemeClr val="accent6">
                    <a:lumMod val="50000"/>
                  </a:schemeClr>
                </a:solidFill>
                <a:effectLst/>
                <a:ea typeface="Times New Roman" panose="02020603050405020304" pitchFamily="18" charset="0"/>
              </a:rPr>
              <a:t>Conflict Resolution Mechanisms:</a:t>
            </a:r>
            <a:r>
              <a:rPr lang="en-US" sz="2000" dirty="0">
                <a:solidFill>
                  <a:schemeClr val="accent6">
                    <a:lumMod val="50000"/>
                  </a:schemeClr>
                </a:solidFill>
                <a:effectLst/>
                <a:ea typeface="Times New Roman" panose="02020603050405020304" pitchFamily="18" charset="0"/>
              </a:rPr>
              <a:t> </a:t>
            </a:r>
            <a:r>
              <a:rPr lang="en-US" sz="1800" dirty="0">
                <a:solidFill>
                  <a:srgbClr val="374151"/>
                </a:solidFill>
                <a:effectLst/>
                <a:ea typeface="Times New Roman" panose="02020603050405020304" pitchFamily="18" charset="0"/>
              </a:rPr>
              <a:t>Establish clear conflict resolution mechanisms to address any disagreements or misunderstandings that may arise during collaboration. Open and respectful dialogue is key to resolving issues promptly.</a:t>
            </a:r>
          </a:p>
          <a:p>
            <a:pPr marL="342900" indent="-342900">
              <a:lnSpc>
                <a:spcPct val="100000"/>
              </a:lnSpc>
              <a:spcBef>
                <a:spcPts val="0"/>
              </a:spcBef>
              <a:spcAft>
                <a:spcPts val="1200"/>
              </a:spcAft>
              <a:buFont typeface="+mj-lt"/>
              <a:buAutoNum type="arabicPeriod"/>
              <a:tabLst>
                <a:tab pos="457200" algn="l"/>
              </a:tabLst>
            </a:pPr>
            <a:r>
              <a:rPr lang="en-US" sz="2000" b="1" dirty="0">
                <a:solidFill>
                  <a:schemeClr val="accent6">
                    <a:lumMod val="50000"/>
                  </a:schemeClr>
                </a:solidFill>
                <a:effectLst/>
                <a:ea typeface="Times New Roman" panose="02020603050405020304" pitchFamily="18" charset="0"/>
              </a:rPr>
              <a:t>Co-engage in Advocacy:</a:t>
            </a:r>
            <a:r>
              <a:rPr lang="en-US" sz="2000" dirty="0">
                <a:solidFill>
                  <a:schemeClr val="accent6">
                    <a:lumMod val="50000"/>
                  </a:schemeClr>
                </a:solidFill>
                <a:effectLst/>
                <a:ea typeface="Times New Roman" panose="02020603050405020304" pitchFamily="18" charset="0"/>
              </a:rPr>
              <a:t> </a:t>
            </a:r>
            <a:r>
              <a:rPr lang="en-US" sz="1800" dirty="0">
                <a:solidFill>
                  <a:srgbClr val="374151"/>
                </a:solidFill>
                <a:effectLst/>
                <a:ea typeface="Times New Roman" panose="02020603050405020304" pitchFamily="18" charset="0"/>
              </a:rPr>
              <a:t>Engage with policymakers at the state and national levels. Share research findings that have policy implications and advocate for evidence-based agricultural policies and practices.</a:t>
            </a:r>
            <a:endParaRPr lang="en-US" sz="1800" dirty="0">
              <a:effectLst/>
              <a:ea typeface="Times New Roman" panose="02020603050405020304" pitchFamily="18" charset="0"/>
            </a:endParaRPr>
          </a:p>
          <a:p>
            <a:pPr marL="342900" marR="0" lvl="0" indent="-342900">
              <a:lnSpc>
                <a:spcPct val="100000"/>
              </a:lnSpc>
              <a:spcBef>
                <a:spcPts val="0"/>
              </a:spcBef>
              <a:spcAft>
                <a:spcPts val="1200"/>
              </a:spcAft>
              <a:buFont typeface="+mj-lt"/>
              <a:buAutoNum type="arabicPeriod"/>
              <a:tabLst>
                <a:tab pos="457200" algn="l"/>
              </a:tabLst>
            </a:pPr>
            <a:r>
              <a:rPr lang="en-US" sz="2000" b="1" dirty="0">
                <a:solidFill>
                  <a:schemeClr val="accent6">
                    <a:lumMod val="50000"/>
                  </a:schemeClr>
                </a:solidFill>
                <a:effectLst/>
                <a:ea typeface="Times New Roman" panose="02020603050405020304" pitchFamily="18" charset="0"/>
              </a:rPr>
              <a:t>Long-Term Commitment:</a:t>
            </a:r>
            <a:r>
              <a:rPr lang="en-US" sz="2000" dirty="0">
                <a:solidFill>
                  <a:schemeClr val="accent6">
                    <a:lumMod val="50000"/>
                  </a:schemeClr>
                </a:solidFill>
                <a:effectLst/>
                <a:ea typeface="Times New Roman" panose="02020603050405020304" pitchFamily="18" charset="0"/>
              </a:rPr>
              <a:t> </a:t>
            </a:r>
            <a:r>
              <a:rPr lang="en-US" sz="1800" dirty="0">
                <a:solidFill>
                  <a:srgbClr val="374151"/>
                </a:solidFill>
                <a:effectLst/>
                <a:ea typeface="Times New Roman" panose="02020603050405020304" pitchFamily="18" charset="0"/>
              </a:rPr>
              <a:t>Recognize that building and sustaining successful collaborative programs takes time and commitment. Encourage both institutions to commit to long-term partnerships for lasting impact.</a:t>
            </a:r>
            <a:endParaRPr lang="en-US" sz="1800" dirty="0">
              <a:effectLst/>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endParaRPr lang="en-US" sz="18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251548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7938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1053</Words>
  <Application>Microsoft Macintosh PowerPoint</Application>
  <PresentationFormat>Widescreen</PresentationFormat>
  <Paragraphs>51</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Segoe UI</vt:lpstr>
      <vt:lpstr>Times New Roman</vt:lpstr>
      <vt:lpstr>Office Theme</vt:lpstr>
      <vt:lpstr>Atlanta Airport Marriott August 9-10, 2023</vt:lpstr>
      <vt:lpstr>PowerPoint Presentation</vt:lpstr>
      <vt:lpstr>Take-aways: Create Positive Interactions</vt:lpstr>
      <vt:lpstr>Take-aways: Establish Joint Collaborations</vt:lpstr>
      <vt:lpstr>Take-aways: Outreach and Communication</vt:lpstr>
      <vt:lpstr>Take-aways: Administrative Expectations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ARD-SAAESD Joint Meeting  August 9-10, 2023</dc:title>
  <dc:creator>Gary Thompson</dc:creator>
  <cp:lastModifiedBy>Gary Thompson</cp:lastModifiedBy>
  <cp:revision>11</cp:revision>
  <cp:lastPrinted>2023-09-14T20:56:51Z</cp:lastPrinted>
  <dcterms:created xsi:type="dcterms:W3CDTF">2023-08-02T14:25:25Z</dcterms:created>
  <dcterms:modified xsi:type="dcterms:W3CDTF">2023-09-15T15:43:31Z</dcterms:modified>
</cp:coreProperties>
</file>