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5" r:id="rId2"/>
    <p:sldId id="260" r:id="rId3"/>
    <p:sldId id="261" r:id="rId4"/>
    <p:sldId id="266" r:id="rId5"/>
    <p:sldId id="258" r:id="rId6"/>
    <p:sldId id="264" r:id="rId7"/>
    <p:sldId id="257"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A7335-ED3E-1042-BE01-666E58CE20F9}" type="datetimeFigureOut">
              <a:rPr lang="en-US" smtClean="0"/>
              <a:t>9/18/23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1E006-66AE-8D45-B36A-581882B11210}" type="slidenum">
              <a:rPr lang="en-US" smtClean="0"/>
              <a:t>‹#›</a:t>
            </a:fld>
            <a:endParaRPr lang="en-US"/>
          </a:p>
        </p:txBody>
      </p:sp>
    </p:spTree>
    <p:extLst>
      <p:ext uri="{BB962C8B-B14F-4D97-AF65-F5344CB8AC3E}">
        <p14:creationId xmlns:p14="http://schemas.microsoft.com/office/powerpoint/2010/main" val="1139991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11E006-66AE-8D45-B36A-581882B11210}" type="slidenum">
              <a:rPr lang="en-US" smtClean="0"/>
              <a:t>1</a:t>
            </a:fld>
            <a:endParaRPr lang="en-US"/>
          </a:p>
        </p:txBody>
      </p:sp>
    </p:spTree>
    <p:extLst>
      <p:ext uri="{BB962C8B-B14F-4D97-AF65-F5344CB8AC3E}">
        <p14:creationId xmlns:p14="http://schemas.microsoft.com/office/powerpoint/2010/main" val="1054235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30BA-7648-AC6B-F055-EDEC3644A2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BBC0E7-B353-D32C-240B-CE388A9999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31AAB8-CF03-C7CE-6C01-E81BAB9A6C08}"/>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5" name="Footer Placeholder 4">
            <a:extLst>
              <a:ext uri="{FF2B5EF4-FFF2-40B4-BE49-F238E27FC236}">
                <a16:creationId xmlns:a16="http://schemas.microsoft.com/office/drawing/2014/main" id="{0696ED8F-973A-CA32-B24F-E4F6D3C0B4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2C846-953C-2A6E-B8F4-5695B0F6C920}"/>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3721699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A5CEF-3665-11CC-1D09-8456280D95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870F15-0717-2CF1-4F70-2CB91AB0FD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8D1692-D28D-8EFF-CC54-27F7D602452C}"/>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5" name="Footer Placeholder 4">
            <a:extLst>
              <a:ext uri="{FF2B5EF4-FFF2-40B4-BE49-F238E27FC236}">
                <a16:creationId xmlns:a16="http://schemas.microsoft.com/office/drawing/2014/main" id="{C8A6CA44-84D6-0E60-0A0E-4E6D2939E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8EBAF5-D431-528A-ED6A-B14EC252CB0E}"/>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339191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12FC3F-7B6F-23E3-579D-BDD7DD3A65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76F3EE-19ED-4FED-9B72-E8146A280E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FD46DF-CB05-343F-B9A4-1B854C43A4E4}"/>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5" name="Footer Placeholder 4">
            <a:extLst>
              <a:ext uri="{FF2B5EF4-FFF2-40B4-BE49-F238E27FC236}">
                <a16:creationId xmlns:a16="http://schemas.microsoft.com/office/drawing/2014/main" id="{EE3B6B12-C070-5A62-B510-861E0BC913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5DA588-7E95-D0E0-C976-8B4336EF7B02}"/>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283873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319F4-350F-C27E-CD32-04E2E54E43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9C168A-E970-0071-ED6E-FEA3BAA57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680D82-D8EA-A423-0CD6-7EF4D88D2BE5}"/>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5" name="Footer Placeholder 4">
            <a:extLst>
              <a:ext uri="{FF2B5EF4-FFF2-40B4-BE49-F238E27FC236}">
                <a16:creationId xmlns:a16="http://schemas.microsoft.com/office/drawing/2014/main" id="{78A0EEC4-91C6-9633-097D-2EF8BD16F2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18B45E-DEF1-BFBB-F3EC-8FC46BC8AFDB}"/>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169874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A3ACA-DC9F-19C9-4A60-F1E3E7B359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091AA4-AD7F-65DE-A0F0-2200553355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C8CE3C-50A0-8024-6083-60F656B28C49}"/>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5" name="Footer Placeholder 4">
            <a:extLst>
              <a:ext uri="{FF2B5EF4-FFF2-40B4-BE49-F238E27FC236}">
                <a16:creationId xmlns:a16="http://schemas.microsoft.com/office/drawing/2014/main" id="{0AD8C5F7-57C3-8E95-0A1B-8A1FC7F070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C2118A-C01A-0E2F-7741-03207605CE06}"/>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346059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4C24-02E9-2306-8C90-D57A5F2CB1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3792FB-A741-1A28-40D0-32FC21E5F1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26A8C3-4641-1A18-3A50-DBD6C12120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4F7668-AC9F-96D1-8CAE-1380B4D0B4AB}"/>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6" name="Footer Placeholder 5">
            <a:extLst>
              <a:ext uri="{FF2B5EF4-FFF2-40B4-BE49-F238E27FC236}">
                <a16:creationId xmlns:a16="http://schemas.microsoft.com/office/drawing/2014/main" id="{0D7903F5-66F0-57FF-2EE6-3CCA6AADEC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1B3FF6-F296-606F-3A14-7A11D8292625}"/>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36527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6CA02-619D-CCDE-5FBE-47E834898F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31B132-604F-4AEC-44CF-AE48C4A28C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67B569-1E80-3F12-2D34-DC90FC2FCC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3BB723-0D19-DAA7-4DD8-1DF257DE29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4DEAC6-C77E-96B2-8DBF-5C85FC8AF0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2947A3-EB8E-E789-B862-C497172E6518}"/>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8" name="Footer Placeholder 7">
            <a:extLst>
              <a:ext uri="{FF2B5EF4-FFF2-40B4-BE49-F238E27FC236}">
                <a16:creationId xmlns:a16="http://schemas.microsoft.com/office/drawing/2014/main" id="{0D3F79C6-6691-3B08-541D-F7436D995A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B092AD-3D57-8CFC-AB05-AF38473B851B}"/>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226572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AF0B2-70A9-BB1B-0C10-D00260B984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1FD9A1-546A-6D13-12F8-2D5C9A35B8EA}"/>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4" name="Footer Placeholder 3">
            <a:extLst>
              <a:ext uri="{FF2B5EF4-FFF2-40B4-BE49-F238E27FC236}">
                <a16:creationId xmlns:a16="http://schemas.microsoft.com/office/drawing/2014/main" id="{08882A3F-2CCC-4BE9-3F53-2AAD11CCF9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9B555B-F41F-1888-D685-2F2FDE7D4352}"/>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2753703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585A1E-4F54-37A9-F662-2FC09C40E573}"/>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3" name="Footer Placeholder 2">
            <a:extLst>
              <a:ext uri="{FF2B5EF4-FFF2-40B4-BE49-F238E27FC236}">
                <a16:creationId xmlns:a16="http://schemas.microsoft.com/office/drawing/2014/main" id="{D85F18DF-C0B6-6F93-6D18-7CACAF9519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4B8C41-6EA2-EB7C-8826-8C8867A2EB71}"/>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92131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4D25-AD99-22E3-A103-3EAA5245D6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7B693E-C098-AFF8-149F-D4496D2BE8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BBAEBA-7190-3DC9-A086-EDA092C1A3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B995BF-B69D-91DA-0C06-90A516491B83}"/>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6" name="Footer Placeholder 5">
            <a:extLst>
              <a:ext uri="{FF2B5EF4-FFF2-40B4-BE49-F238E27FC236}">
                <a16:creationId xmlns:a16="http://schemas.microsoft.com/office/drawing/2014/main" id="{DB401CEC-FC15-8867-D224-9A497C9825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50CE85-63A5-73B4-AAF1-845895054334}"/>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176933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62F4C-F1E6-95CC-07C8-4F5449C565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173A0E-E749-713A-419C-E41E2611A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613712-5F74-9759-3566-229FABFF72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AE68FB-D541-DE2C-8085-0D2429FFBC64}"/>
              </a:ext>
            </a:extLst>
          </p:cNvPr>
          <p:cNvSpPr>
            <a:spLocks noGrp="1"/>
          </p:cNvSpPr>
          <p:nvPr>
            <p:ph type="dt" sz="half" idx="10"/>
          </p:nvPr>
        </p:nvSpPr>
        <p:spPr/>
        <p:txBody>
          <a:bodyPr/>
          <a:lstStyle/>
          <a:p>
            <a:fld id="{67088C42-076D-2743-95FE-699F733ABCD1}" type="datetimeFigureOut">
              <a:rPr lang="en-US" smtClean="0"/>
              <a:t>9/18/23</a:t>
            </a:fld>
            <a:endParaRPr lang="en-US"/>
          </a:p>
        </p:txBody>
      </p:sp>
      <p:sp>
        <p:nvSpPr>
          <p:cNvPr id="6" name="Footer Placeholder 5">
            <a:extLst>
              <a:ext uri="{FF2B5EF4-FFF2-40B4-BE49-F238E27FC236}">
                <a16:creationId xmlns:a16="http://schemas.microsoft.com/office/drawing/2014/main" id="{B48CAD44-407D-FBD4-5EB1-A74E3C5995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898ED4-F582-8694-A2A4-382AC9EFEE7A}"/>
              </a:ext>
            </a:extLst>
          </p:cNvPr>
          <p:cNvSpPr>
            <a:spLocks noGrp="1"/>
          </p:cNvSpPr>
          <p:nvPr>
            <p:ph type="sldNum" sz="quarter" idx="12"/>
          </p:nvPr>
        </p:nvSpPr>
        <p:spPr/>
        <p:txBody>
          <a:bodyPr/>
          <a:lstStyle/>
          <a:p>
            <a:fld id="{C80214FA-4FF8-1D45-A41F-9EEB33D4CCD3}" type="slidenum">
              <a:rPr lang="en-US" smtClean="0"/>
              <a:t>‹#›</a:t>
            </a:fld>
            <a:endParaRPr lang="en-US"/>
          </a:p>
        </p:txBody>
      </p:sp>
    </p:spTree>
    <p:extLst>
      <p:ext uri="{BB962C8B-B14F-4D97-AF65-F5344CB8AC3E}">
        <p14:creationId xmlns:p14="http://schemas.microsoft.com/office/powerpoint/2010/main" val="2502112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4F1454-6A88-3028-D914-85B5C2CC03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A0202D-2208-B506-4DDA-A289B8DF75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58ACAA-2B4D-5873-18A9-C53BF29E76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88C42-076D-2743-95FE-699F733ABCD1}" type="datetimeFigureOut">
              <a:rPr lang="en-US" smtClean="0"/>
              <a:t>9/18/23</a:t>
            </a:fld>
            <a:endParaRPr lang="en-US"/>
          </a:p>
        </p:txBody>
      </p:sp>
      <p:sp>
        <p:nvSpPr>
          <p:cNvPr id="5" name="Footer Placeholder 4">
            <a:extLst>
              <a:ext uri="{FF2B5EF4-FFF2-40B4-BE49-F238E27FC236}">
                <a16:creationId xmlns:a16="http://schemas.microsoft.com/office/drawing/2014/main" id="{1ABF11E6-A55B-E22E-7558-C0AE2F04EA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D6B43A-EA0C-1047-A2D3-C181EF9FD7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214FA-4FF8-1D45-A41F-9EEB33D4CCD3}" type="slidenum">
              <a:rPr lang="en-US" smtClean="0"/>
              <a:t>‹#›</a:t>
            </a:fld>
            <a:endParaRPr lang="en-US"/>
          </a:p>
        </p:txBody>
      </p:sp>
    </p:spTree>
    <p:extLst>
      <p:ext uri="{BB962C8B-B14F-4D97-AF65-F5344CB8AC3E}">
        <p14:creationId xmlns:p14="http://schemas.microsoft.com/office/powerpoint/2010/main" val="2866548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9EC0-3619-8B3B-D58E-69A68316BB58}"/>
              </a:ext>
            </a:extLst>
          </p:cNvPr>
          <p:cNvSpPr>
            <a:spLocks noGrp="1"/>
          </p:cNvSpPr>
          <p:nvPr>
            <p:ph type="ctrTitle"/>
          </p:nvPr>
        </p:nvSpPr>
        <p:spPr>
          <a:xfrm>
            <a:off x="1524000" y="231649"/>
            <a:ext cx="9144000" cy="731519"/>
          </a:xfrm>
        </p:spPr>
        <p:txBody>
          <a:bodyPr>
            <a:normAutofit/>
          </a:bodyPr>
          <a:lstStyle/>
          <a:p>
            <a:r>
              <a:rPr lang="en-US" sz="4400" dirty="0">
                <a:solidFill>
                  <a:srgbClr val="002060"/>
                </a:solidFill>
              </a:rPr>
              <a:t>MRC and SERA RC Meetings</a:t>
            </a:r>
            <a:endParaRPr lang="en-US" sz="4400" dirty="0"/>
          </a:p>
        </p:txBody>
      </p:sp>
      <p:sp>
        <p:nvSpPr>
          <p:cNvPr id="3" name="Subtitle 2">
            <a:extLst>
              <a:ext uri="{FF2B5EF4-FFF2-40B4-BE49-F238E27FC236}">
                <a16:creationId xmlns:a16="http://schemas.microsoft.com/office/drawing/2014/main" id="{957EB497-7EAF-6522-03B9-09D56BD73F88}"/>
              </a:ext>
            </a:extLst>
          </p:cNvPr>
          <p:cNvSpPr>
            <a:spLocks noGrp="1"/>
          </p:cNvSpPr>
          <p:nvPr>
            <p:ph type="subTitle" idx="1"/>
          </p:nvPr>
        </p:nvSpPr>
        <p:spPr>
          <a:xfrm>
            <a:off x="414528" y="1191769"/>
            <a:ext cx="11399520" cy="5663183"/>
          </a:xfrm>
        </p:spPr>
        <p:txBody>
          <a:bodyPr>
            <a:noAutofit/>
          </a:bodyPr>
          <a:lstStyle/>
          <a:p>
            <a:pPr marR="0" lvl="0" algn="l">
              <a:spcBef>
                <a:spcPts val="0"/>
              </a:spcBef>
              <a:spcAft>
                <a:spcPts val="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Fall 2022 - November 9, 2022</a:t>
            </a:r>
          </a:p>
          <a:p>
            <a:pPr marL="742950" marR="0" lvl="1" indent="-285750" algn="l">
              <a:spcBef>
                <a:spcPts val="0"/>
              </a:spcBef>
              <a:spcAft>
                <a:spcPts val="120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Evaluated Requests to write for 15 proposals renewing in 2023</a:t>
            </a:r>
          </a:p>
          <a:p>
            <a:pPr marR="0" lvl="0" algn="l">
              <a:spcBef>
                <a:spcPts val="0"/>
              </a:spcBef>
              <a:spcAft>
                <a:spcPts val="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Spring 2023 - April 17,</a:t>
            </a:r>
            <a:r>
              <a:rPr lang="en-US" b="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2023</a:t>
            </a:r>
            <a:r>
              <a:rPr lang="en-US" b="1" dirty="0">
                <a:latin typeface="Calibri" panose="020F0502020204030204" pitchFamily="34" charset="0"/>
                <a:ea typeface="Calibri" panose="020F0502020204030204" pitchFamily="34" charset="0"/>
                <a:cs typeface="Times New Roman" panose="02020603050405020304" pitchFamily="18" charset="0"/>
              </a:rPr>
              <a:t> (I</a:t>
            </a:r>
            <a:r>
              <a:rPr lang="en-US" b="1" dirty="0">
                <a:effectLst/>
                <a:latin typeface="Calibri" panose="020F0502020204030204" pitchFamily="34" charset="0"/>
                <a:ea typeface="Calibri" panose="020F0502020204030204" pitchFamily="34" charset="0"/>
                <a:cs typeface="Times New Roman" panose="02020603050405020304" pitchFamily="18" charset="0"/>
              </a:rPr>
              <a:t>n-Person Meeting)</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Reviewed Excellence in Multistate nominations</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Assigned lead reviewers to projects terminating in 2024</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Began review of new proposals submitted </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Conducted mid-term reviews for 7 projects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Voted to change the Rules of Operation to allow Department Heads to serve as AA’s.</a:t>
            </a:r>
          </a:p>
          <a:p>
            <a:pPr marL="742950" marR="0" lvl="1" indent="-285750" algn="l">
              <a:spcBef>
                <a:spcPts val="0"/>
              </a:spcBef>
              <a:spcAft>
                <a:spcPts val="120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Reviewed the National Multistate Guidelines and recommended updates</a:t>
            </a:r>
          </a:p>
          <a:p>
            <a:pPr marR="0" lvl="0" algn="l">
              <a:spcBef>
                <a:spcPts val="0"/>
              </a:spcBef>
              <a:spcAft>
                <a:spcPts val="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Summer 2023 - August 29, 2023</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Reviewed complete proposals for new and renewing projects in 2023 </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MRC Membership review</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Discussed 2 S projects and 6 SCC/SERA projects terminating 2024</a:t>
            </a:r>
          </a:p>
          <a:p>
            <a:pPr marL="742950" marR="0" lvl="1" indent="-285750" algn="l">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Discussed 7 projects up for mid-term review in 2024</a:t>
            </a:r>
          </a:p>
          <a:p>
            <a:pPr marL="0" marR="0" algn="l">
              <a:spcBef>
                <a:spcPts val="0"/>
              </a:spcBef>
              <a:spcAft>
                <a:spcPts val="0"/>
              </a:spcAft>
            </a:pPr>
            <a:r>
              <a:rPr lang="en-US" sz="2000" b="1" u="none" strike="noStrike" dirty="0">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Bef>
                <a:spcPts val="0"/>
              </a:spcBef>
              <a:spcAft>
                <a:spcPts val="0"/>
              </a:spcAft>
            </a:pPr>
            <a:r>
              <a:rPr lang="en-US"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SERA RC Meeting </a:t>
            </a:r>
          </a:p>
          <a:p>
            <a:pPr marL="800100" lvl="1" indent="-342900" algn="l">
              <a:spcBef>
                <a:spcPts val="0"/>
              </a:spcBef>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SERA RC reviews were conducted via the NIMSS portal for 3 proposals: 2 renewing and 1 new</a:t>
            </a:r>
          </a:p>
          <a:p>
            <a:pPr marL="0" marR="0" algn="l">
              <a:spcBef>
                <a:spcPts val="0"/>
              </a:spcBef>
              <a:spcAft>
                <a:spcPts val="0"/>
              </a:spcAft>
            </a:pPr>
            <a:r>
              <a:rPr lang="en-US" sz="2000" b="1" u="none" strike="noStrike" dirty="0">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2000" dirty="0"/>
          </a:p>
        </p:txBody>
      </p:sp>
    </p:spTree>
    <p:extLst>
      <p:ext uri="{BB962C8B-B14F-4D97-AF65-F5344CB8AC3E}">
        <p14:creationId xmlns:p14="http://schemas.microsoft.com/office/powerpoint/2010/main" val="403313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9220A-67F5-EDE1-8DA1-AC75B2C1986B}"/>
              </a:ext>
            </a:extLst>
          </p:cNvPr>
          <p:cNvSpPr>
            <a:spLocks noGrp="1"/>
          </p:cNvSpPr>
          <p:nvPr>
            <p:ph type="title"/>
          </p:nvPr>
        </p:nvSpPr>
        <p:spPr/>
        <p:txBody>
          <a:bodyPr/>
          <a:lstStyle/>
          <a:p>
            <a:pPr algn="ctr"/>
            <a:r>
              <a:rPr lang="en-US" dirty="0">
                <a:solidFill>
                  <a:srgbClr val="002060"/>
                </a:solidFill>
              </a:rPr>
              <a:t>Multistate Review Committee Report</a:t>
            </a:r>
          </a:p>
        </p:txBody>
      </p:sp>
      <p:sp>
        <p:nvSpPr>
          <p:cNvPr id="3" name="Content Placeholder 2">
            <a:extLst>
              <a:ext uri="{FF2B5EF4-FFF2-40B4-BE49-F238E27FC236}">
                <a16:creationId xmlns:a16="http://schemas.microsoft.com/office/drawing/2014/main" id="{310EBAF0-6C77-708D-FC8A-0131F1D9B811}"/>
              </a:ext>
            </a:extLst>
          </p:cNvPr>
          <p:cNvSpPr>
            <a:spLocks noGrp="1"/>
          </p:cNvSpPr>
          <p:nvPr>
            <p:ph idx="1"/>
          </p:nvPr>
        </p:nvSpPr>
        <p:spPr>
          <a:xfrm>
            <a:off x="762002" y="1545772"/>
            <a:ext cx="11059885" cy="5181600"/>
          </a:xfrm>
        </p:spPr>
        <p:txBody>
          <a:bodyPr>
            <a:normAutofit fontScale="70000" lnSpcReduction="20000"/>
          </a:bodyPr>
          <a:lstStyle/>
          <a:p>
            <a:pPr marL="0" marR="0" indent="0" algn="l">
              <a:lnSpc>
                <a:spcPct val="120000"/>
              </a:lnSpc>
              <a:spcBef>
                <a:spcPts val="0"/>
              </a:spcBef>
              <a:spcAft>
                <a:spcPts val="600"/>
              </a:spcAft>
              <a:buNone/>
            </a:pPr>
            <a:r>
              <a:rPr lang="en-US" sz="4000" b="1" i="0" u="none" strike="noStrike" dirty="0">
                <a:solidFill>
                  <a:srgbClr val="212121"/>
                </a:solidFill>
                <a:effectLst/>
                <a:latin typeface="Calibri" panose="020F0502020204030204" pitchFamily="34" charset="0"/>
              </a:rPr>
              <a:t>Renewing projects</a:t>
            </a:r>
          </a:p>
          <a:p>
            <a:pPr marL="0" marR="0" indent="0" algn="l">
              <a:lnSpc>
                <a:spcPct val="120000"/>
              </a:lnSpc>
              <a:spcBef>
                <a:spcPts val="0"/>
              </a:spcBef>
              <a:spcAft>
                <a:spcPts val="600"/>
              </a:spcAft>
              <a:buNone/>
            </a:pPr>
            <a:r>
              <a:rPr lang="en-US" sz="3400" b="1" u="sng" dirty="0">
                <a:solidFill>
                  <a:srgbClr val="212121"/>
                </a:solidFill>
                <a:latin typeface="Calibri" panose="020F0502020204030204" pitchFamily="34" charset="0"/>
              </a:rPr>
              <a:t>Approved:</a:t>
            </a:r>
            <a:endParaRPr lang="en-US" sz="3400" b="1" i="0" u="sng" strike="noStrike" dirty="0">
              <a:solidFill>
                <a:srgbClr val="212121"/>
              </a:solidFill>
              <a:effectLst/>
              <a:latin typeface="Calibri" panose="020F0502020204030204" pitchFamily="34" charset="0"/>
            </a:endParaRP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S009 </a:t>
            </a:r>
            <a:r>
              <a:rPr lang="en-US" sz="2800" b="0" i="0" u="none" strike="noStrike" dirty="0">
                <a:solidFill>
                  <a:srgbClr val="212121"/>
                </a:solidFill>
                <a:effectLst/>
                <a:latin typeface="Calibri" panose="020F0502020204030204" pitchFamily="34" charset="0"/>
              </a:rPr>
              <a:t>- Plant Genetic Resource Conservation and Utilization  </a:t>
            </a: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S1072 </a:t>
            </a:r>
            <a:r>
              <a:rPr lang="en-US" sz="2800" b="0" i="0" u="none" strike="noStrike" dirty="0">
                <a:solidFill>
                  <a:srgbClr val="212121"/>
                </a:solidFill>
                <a:effectLst/>
                <a:latin typeface="Calibri" panose="020F0502020204030204" pitchFamily="34" charset="0"/>
              </a:rPr>
              <a:t>- U.S. Agricultural Trade and Policy in a Dynamic Global Market Environment</a:t>
            </a: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S1074 </a:t>
            </a:r>
            <a:r>
              <a:rPr lang="en-US" sz="2800" b="0" i="0" u="none" strike="noStrike" dirty="0">
                <a:solidFill>
                  <a:srgbClr val="212121"/>
                </a:solidFill>
                <a:effectLst/>
                <a:latin typeface="Calibri" panose="020F0502020204030204" pitchFamily="34" charset="0"/>
              </a:rPr>
              <a:t>- Future Challenges in Animal Production Systems: Seeking Solutions through Focused Facilitation</a:t>
            </a: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S1075 - </a:t>
            </a:r>
            <a:r>
              <a:rPr lang="en-US" sz="2800" b="0" i="0" u="none" strike="noStrike" dirty="0">
                <a:solidFill>
                  <a:srgbClr val="212121"/>
                </a:solidFill>
                <a:effectLst/>
                <a:latin typeface="Calibri" panose="020F0502020204030204" pitchFamily="34" charset="0"/>
              </a:rPr>
              <a:t>The Science and Engineering for a Biobased Industry and Economy</a:t>
            </a:r>
          </a:p>
          <a:p>
            <a:pPr marL="0" marR="0" indent="0" algn="l">
              <a:lnSpc>
                <a:spcPct val="120000"/>
              </a:lnSpc>
              <a:spcBef>
                <a:spcPts val="0"/>
              </a:spcBef>
              <a:spcAft>
                <a:spcPts val="600"/>
              </a:spcAft>
              <a:buNone/>
            </a:pPr>
            <a:r>
              <a:rPr lang="en-US" sz="2800" b="1" i="0" u="none" strike="noStrike" dirty="0">
                <a:effectLst/>
              </a:rPr>
              <a:t>S1079 </a:t>
            </a:r>
            <a:r>
              <a:rPr lang="en-US" sz="2800" b="0" i="0" u="none" strike="noStrike" dirty="0">
                <a:effectLst/>
              </a:rPr>
              <a:t>- </a:t>
            </a:r>
            <a:r>
              <a:rPr lang="en-US" sz="2800" b="0" i="0" dirty="0">
                <a:effectLst/>
              </a:rPr>
              <a:t>Increasing Sustainability of U.S. Virginia-Type Peanut Through Variety Development and Novel Management Solutions</a:t>
            </a: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S1080 </a:t>
            </a:r>
            <a:r>
              <a:rPr lang="en-US" sz="2800" b="0" i="0" u="none" strike="noStrike" dirty="0">
                <a:solidFill>
                  <a:srgbClr val="212121"/>
                </a:solidFill>
                <a:effectLst/>
                <a:latin typeface="Calibri" panose="020F0502020204030204" pitchFamily="34" charset="0"/>
              </a:rPr>
              <a:t>- Improving Soybean Arthropod Pest Management in the U.S.</a:t>
            </a: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S1081 </a:t>
            </a:r>
            <a:r>
              <a:rPr lang="en-US" sz="2800" b="0" i="0" u="none" strike="noStrike" dirty="0">
                <a:solidFill>
                  <a:srgbClr val="212121"/>
                </a:solidFill>
                <a:effectLst/>
                <a:latin typeface="Calibri" panose="020F0502020204030204" pitchFamily="34" charset="0"/>
              </a:rPr>
              <a:t>- Nutritional Systems for Swine to Increase Reproductive Efficiency</a:t>
            </a: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S1083 </a:t>
            </a:r>
            <a:r>
              <a:rPr lang="en-US" sz="2800" b="0" i="0" u="none" strike="noStrike" dirty="0">
                <a:solidFill>
                  <a:srgbClr val="212121"/>
                </a:solidFill>
                <a:effectLst/>
                <a:latin typeface="Calibri" panose="020F0502020204030204" pitchFamily="34" charset="0"/>
              </a:rPr>
              <a:t>- Ecological and genetic diversity of soilborne pathogens and indigenous microflora</a:t>
            </a:r>
          </a:p>
          <a:p>
            <a:pPr marL="0" marR="0" indent="0" algn="l">
              <a:lnSpc>
                <a:spcPct val="120000"/>
              </a:lnSpc>
              <a:spcBef>
                <a:spcPts val="0"/>
              </a:spcBef>
              <a:spcAft>
                <a:spcPts val="600"/>
              </a:spcAft>
              <a:buNone/>
            </a:pPr>
            <a:r>
              <a:rPr lang="en-US" sz="2800" b="1" i="0" u="none" strike="noStrike" dirty="0">
                <a:solidFill>
                  <a:srgbClr val="212121"/>
                </a:solidFill>
                <a:effectLst/>
                <a:latin typeface="Calibri" panose="020F0502020204030204" pitchFamily="34" charset="0"/>
              </a:rPr>
              <a:t>S1084 </a:t>
            </a:r>
            <a:r>
              <a:rPr lang="en-US" sz="2800" b="0" i="0" u="none" strike="noStrike" dirty="0">
                <a:solidFill>
                  <a:srgbClr val="212121"/>
                </a:solidFill>
                <a:effectLst/>
                <a:latin typeface="Calibri" panose="020F0502020204030204" pitchFamily="34" charset="0"/>
              </a:rPr>
              <a:t>- Industrial Hemp Production, Processing, and Marketing in the U.S.</a:t>
            </a:r>
          </a:p>
          <a:p>
            <a:endParaRPr lang="en-US" dirty="0"/>
          </a:p>
        </p:txBody>
      </p:sp>
    </p:spTree>
    <p:extLst>
      <p:ext uri="{BB962C8B-B14F-4D97-AF65-F5344CB8AC3E}">
        <p14:creationId xmlns:p14="http://schemas.microsoft.com/office/powerpoint/2010/main" val="1149200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AF5A8-B49C-57EB-78EC-CEC887536CAE}"/>
              </a:ext>
            </a:extLst>
          </p:cNvPr>
          <p:cNvSpPr>
            <a:spLocks noGrp="1"/>
          </p:cNvSpPr>
          <p:nvPr>
            <p:ph type="title"/>
          </p:nvPr>
        </p:nvSpPr>
        <p:spPr>
          <a:xfrm>
            <a:off x="838200" y="365125"/>
            <a:ext cx="10515600" cy="830629"/>
          </a:xfrm>
        </p:spPr>
        <p:txBody>
          <a:bodyPr/>
          <a:lstStyle/>
          <a:p>
            <a:pPr algn="ctr"/>
            <a:r>
              <a:rPr lang="en-US" dirty="0">
                <a:solidFill>
                  <a:srgbClr val="002060"/>
                </a:solidFill>
              </a:rPr>
              <a:t>Multistate Review Committee Report</a:t>
            </a:r>
            <a:endParaRPr lang="en-US" dirty="0"/>
          </a:p>
        </p:txBody>
      </p:sp>
      <p:sp>
        <p:nvSpPr>
          <p:cNvPr id="3" name="Content Placeholder 2">
            <a:extLst>
              <a:ext uri="{FF2B5EF4-FFF2-40B4-BE49-F238E27FC236}">
                <a16:creationId xmlns:a16="http://schemas.microsoft.com/office/drawing/2014/main" id="{240C6EF4-6F18-8428-E997-5A8311573341}"/>
              </a:ext>
            </a:extLst>
          </p:cNvPr>
          <p:cNvSpPr>
            <a:spLocks noGrp="1"/>
          </p:cNvSpPr>
          <p:nvPr>
            <p:ph idx="1"/>
          </p:nvPr>
        </p:nvSpPr>
        <p:spPr>
          <a:xfrm>
            <a:off x="618811" y="1324708"/>
            <a:ext cx="11072446" cy="5533292"/>
          </a:xfrm>
        </p:spPr>
        <p:txBody>
          <a:bodyPr>
            <a:noAutofit/>
          </a:bodyPr>
          <a:lstStyle/>
          <a:p>
            <a:pPr marL="0" indent="0">
              <a:lnSpc>
                <a:spcPct val="110000"/>
              </a:lnSpc>
              <a:spcBef>
                <a:spcPts val="0"/>
              </a:spcBef>
              <a:buNone/>
            </a:pPr>
            <a:r>
              <a:rPr lang="en-US" sz="2400" b="1" i="0" u="sng" strike="noStrike" dirty="0">
                <a:solidFill>
                  <a:srgbClr val="212121"/>
                </a:solidFill>
                <a:effectLst/>
                <a:latin typeface="Calibri" panose="020F0502020204030204" pitchFamily="34" charset="0"/>
              </a:rPr>
              <a:t>Approved with minor revisions:</a:t>
            </a:r>
          </a:p>
          <a:p>
            <a:pPr marL="0" marR="0" indent="0" algn="l">
              <a:lnSpc>
                <a:spcPct val="110000"/>
              </a:lnSpc>
              <a:spcBef>
                <a:spcPts val="0"/>
              </a:spcBef>
              <a:spcAft>
                <a:spcPts val="0"/>
              </a:spcAft>
              <a:buNone/>
            </a:pPr>
            <a:r>
              <a:rPr lang="en-US" sz="1800" b="1" i="0" u="none" strike="noStrike" dirty="0">
                <a:solidFill>
                  <a:srgbClr val="212121"/>
                </a:solidFill>
                <a:effectLst/>
                <a:latin typeface="Calibri" panose="020F0502020204030204" pitchFamily="34" charset="0"/>
              </a:rPr>
              <a:t>S1073 </a:t>
            </a:r>
            <a:r>
              <a:rPr lang="en-US" sz="1800" b="0" i="0" u="none" strike="noStrike" dirty="0">
                <a:solidFill>
                  <a:srgbClr val="212121"/>
                </a:solidFill>
                <a:effectLst/>
                <a:latin typeface="Calibri" panose="020F0502020204030204" pitchFamily="34" charset="0"/>
              </a:rPr>
              <a:t>- Biological Control of Arthropod Pests and Weeds</a:t>
            </a:r>
          </a:p>
          <a:p>
            <a:pPr marL="0" marR="0" indent="0" algn="l">
              <a:lnSpc>
                <a:spcPct val="110000"/>
              </a:lnSpc>
              <a:spcBef>
                <a:spcPts val="0"/>
              </a:spcBef>
              <a:spcAft>
                <a:spcPts val="0"/>
              </a:spcAft>
              <a:buNone/>
            </a:pPr>
            <a:r>
              <a:rPr lang="en-US" sz="1800" b="1" i="0" u="none" strike="noStrike" dirty="0">
                <a:solidFill>
                  <a:srgbClr val="212121"/>
                </a:solidFill>
                <a:effectLst/>
                <a:latin typeface="Calibri" panose="020F0502020204030204" pitchFamily="34" charset="0"/>
              </a:rPr>
              <a:t>S1077 </a:t>
            </a:r>
            <a:r>
              <a:rPr lang="en-US" sz="1800" b="0" i="0" u="none" strike="noStrike" dirty="0">
                <a:solidFill>
                  <a:srgbClr val="212121"/>
                </a:solidFill>
                <a:effectLst/>
                <a:latin typeface="Calibri" panose="020F0502020204030204" pitchFamily="34" charset="0"/>
              </a:rPr>
              <a:t>- Enhancing Microbial Food Safety by Risk Analysis</a:t>
            </a:r>
          </a:p>
          <a:p>
            <a:pPr marL="0" indent="0">
              <a:lnSpc>
                <a:spcPct val="110000"/>
              </a:lnSpc>
              <a:spcBef>
                <a:spcPts val="0"/>
              </a:spcBef>
              <a:buNone/>
            </a:pPr>
            <a:r>
              <a:rPr lang="en-US" sz="1800" b="1" i="0" u="none" strike="noStrike" dirty="0">
                <a:solidFill>
                  <a:srgbClr val="212121"/>
                </a:solidFill>
                <a:effectLst/>
                <a:latin typeface="Calibri" panose="020F0502020204030204" pitchFamily="34" charset="0"/>
              </a:rPr>
              <a:t>S1076 </a:t>
            </a:r>
            <a:r>
              <a:rPr lang="en-US" sz="1800" b="0" i="0" u="none" strike="noStrike" dirty="0">
                <a:solidFill>
                  <a:srgbClr val="212121"/>
                </a:solidFill>
                <a:effectLst/>
                <a:latin typeface="Calibri" panose="020F0502020204030204" pitchFamily="34" charset="0"/>
              </a:rPr>
              <a:t>- Fly Management in Animal Agriculture Systems and Impacts on Animal Health and Food Safety</a:t>
            </a:r>
          </a:p>
          <a:p>
            <a:pPr marL="0" indent="0">
              <a:lnSpc>
                <a:spcPct val="110000"/>
              </a:lnSpc>
              <a:spcBef>
                <a:spcPts val="0"/>
              </a:spcBef>
              <a:buNone/>
            </a:pPr>
            <a:endParaRPr lang="en-US" sz="1800" b="1" i="0" u="none" strike="noStrike" dirty="0">
              <a:solidFill>
                <a:srgbClr val="212121"/>
              </a:solidFill>
              <a:effectLst/>
              <a:latin typeface="Calibri" panose="020F0502020204030204" pitchFamily="34" charset="0"/>
            </a:endParaRPr>
          </a:p>
          <a:p>
            <a:pPr marL="0" indent="0">
              <a:lnSpc>
                <a:spcPct val="110000"/>
              </a:lnSpc>
              <a:spcBef>
                <a:spcPts val="0"/>
              </a:spcBef>
              <a:buNone/>
            </a:pPr>
            <a:r>
              <a:rPr lang="en-US" sz="2400" b="1" i="0" u="sng" strike="noStrike" dirty="0">
                <a:solidFill>
                  <a:srgbClr val="212121"/>
                </a:solidFill>
                <a:effectLst/>
                <a:latin typeface="Calibri" panose="020F0502020204030204" pitchFamily="34" charset="0"/>
              </a:rPr>
              <a:t>Approved with major revisions:</a:t>
            </a:r>
          </a:p>
          <a:p>
            <a:pPr marL="0" marR="0" indent="0" algn="l">
              <a:lnSpc>
                <a:spcPct val="110000"/>
              </a:lnSpc>
              <a:spcBef>
                <a:spcPts val="0"/>
              </a:spcBef>
              <a:spcAft>
                <a:spcPts val="0"/>
              </a:spcAft>
              <a:buNone/>
            </a:pPr>
            <a:r>
              <a:rPr lang="en-US" sz="1800" b="1" i="0" u="none" strike="noStrike" dirty="0">
                <a:solidFill>
                  <a:srgbClr val="212121"/>
                </a:solidFill>
                <a:effectLst/>
                <a:latin typeface="Calibri" panose="020F0502020204030204" pitchFamily="34" charset="0"/>
              </a:rPr>
              <a:t>S1082 </a:t>
            </a:r>
            <a:r>
              <a:rPr lang="en-US" sz="1800" b="0" i="0" u="none" strike="noStrike" dirty="0">
                <a:solidFill>
                  <a:srgbClr val="212121"/>
                </a:solidFill>
                <a:effectLst/>
                <a:latin typeface="Calibri" panose="020F0502020204030204" pitchFamily="34" charset="0"/>
              </a:rPr>
              <a:t>- Aging in Place: Home and Community in Rural America</a:t>
            </a:r>
          </a:p>
          <a:p>
            <a:pPr marL="0" marR="0" indent="0" algn="l">
              <a:lnSpc>
                <a:spcPct val="110000"/>
              </a:lnSpc>
              <a:spcBef>
                <a:spcPts val="0"/>
              </a:spcBef>
              <a:spcAft>
                <a:spcPts val="0"/>
              </a:spcAft>
              <a:buNone/>
            </a:pPr>
            <a:endParaRPr lang="en-US" sz="1800" b="0" i="0" u="none" strike="noStrike" dirty="0">
              <a:solidFill>
                <a:srgbClr val="212121"/>
              </a:solidFill>
              <a:effectLst/>
              <a:latin typeface="Calibri" panose="020F0502020204030204" pitchFamily="34" charset="0"/>
            </a:endParaRPr>
          </a:p>
          <a:p>
            <a:pPr marL="0" indent="0">
              <a:lnSpc>
                <a:spcPct val="110000"/>
              </a:lnSpc>
              <a:spcBef>
                <a:spcPts val="0"/>
              </a:spcBef>
              <a:buNone/>
            </a:pPr>
            <a:r>
              <a:rPr lang="en-US" sz="2400" b="1" dirty="0">
                <a:solidFill>
                  <a:srgbClr val="212121"/>
                </a:solidFill>
                <a:latin typeface="Calibri" panose="020F0502020204030204" pitchFamily="34" charset="0"/>
              </a:rPr>
              <a:t>New project </a:t>
            </a:r>
            <a:r>
              <a:rPr lang="en-US" sz="2400" b="1" u="sng" dirty="0">
                <a:solidFill>
                  <a:srgbClr val="212121"/>
                </a:solidFill>
                <a:latin typeface="Calibri" panose="020F0502020204030204" pitchFamily="34" charset="0"/>
              </a:rPr>
              <a:t>Approved:</a:t>
            </a:r>
            <a:endParaRPr lang="en-US" sz="2400" b="1" i="0" u="sng" strike="noStrike" dirty="0">
              <a:solidFill>
                <a:srgbClr val="212121"/>
              </a:solidFill>
              <a:effectLst/>
              <a:latin typeface="Calibri" panose="020F0502020204030204" pitchFamily="34" charset="0"/>
            </a:endParaRPr>
          </a:p>
          <a:p>
            <a:pPr marL="0" indent="0">
              <a:lnSpc>
                <a:spcPct val="110000"/>
              </a:lnSpc>
              <a:spcBef>
                <a:spcPts val="0"/>
              </a:spcBef>
              <a:buNone/>
            </a:pPr>
            <a:r>
              <a:rPr lang="en-US" sz="1800" b="1" i="0" u="none" strike="noStrike" dirty="0">
                <a:solidFill>
                  <a:srgbClr val="212121"/>
                </a:solidFill>
                <a:effectLst/>
                <a:latin typeface="Calibri" panose="020F0502020204030204" pitchFamily="34" charset="0"/>
              </a:rPr>
              <a:t>S1095 -</a:t>
            </a:r>
            <a:r>
              <a:rPr lang="en-US" sz="1800" b="0" i="0" u="none" strike="noStrike" dirty="0">
                <a:solidFill>
                  <a:srgbClr val="212121"/>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Science Communication in Agriculture: Human Science Research and Workforce Development</a:t>
            </a:r>
          </a:p>
          <a:p>
            <a:pPr marL="0" indent="0">
              <a:lnSpc>
                <a:spcPct val="110000"/>
              </a:lnSpc>
              <a:buNone/>
            </a:pPr>
            <a:endParaRPr lang="en-US" sz="1800" b="0" i="0" u="none" strike="noStrike" dirty="0">
              <a:solidFill>
                <a:srgbClr val="000000"/>
              </a:solidFill>
              <a:effectLst/>
              <a:latin typeface="Calibri" panose="020F0502020204030204" pitchFamily="34" charset="0"/>
            </a:endParaRPr>
          </a:p>
          <a:p>
            <a:pPr marL="0" marR="0" indent="0">
              <a:spcBef>
                <a:spcPts val="0"/>
              </a:spcBef>
              <a:spcAft>
                <a:spcPts val="0"/>
              </a:spcAft>
              <a:buNone/>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Terminating without Replacement </a:t>
            </a:r>
          </a:p>
          <a:p>
            <a:pPr marL="801688" marR="0" indent="-792163">
              <a:lnSpc>
                <a:spcPct val="110000"/>
              </a:lnSpc>
              <a:spcBef>
                <a:spcPts val="0"/>
              </a:spcBef>
              <a:spcAft>
                <a:spcPts val="0"/>
              </a:spcAft>
              <a:buNone/>
            </a:pPr>
            <a:r>
              <a:rPr lang="en-US"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S1078</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 Cognitive Influence on Teaching, Learning, and Decision Making Around Critical Agricultural and Natural Resource Issues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(not renewing)</a:t>
            </a:r>
            <a:endPar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801688" marR="0" indent="-792163">
              <a:lnSpc>
                <a:spcPct val="110000"/>
              </a:lnSpc>
              <a:spcBef>
                <a:spcPts val="0"/>
              </a:spcBef>
              <a:spcAft>
                <a:spcPts val="0"/>
              </a:spcAft>
              <a:buNone/>
            </a:pPr>
            <a:r>
              <a:rPr lang="en-US"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SCC84</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solidFill>
                  <a:srgbClr val="C00000"/>
                </a:solidFill>
              </a:rPr>
              <a:t>Selection and mating strategies to improve dairy cattle performance, efficiency, and longevity </a:t>
            </a:r>
            <a:r>
              <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will resubmit as S Project next cycle)</a:t>
            </a:r>
            <a:endParaRPr lang="en-US" sz="1800" dirty="0">
              <a:solidFill>
                <a:srgbClr val="C00000"/>
              </a:solidFill>
            </a:endParaRPr>
          </a:p>
        </p:txBody>
      </p:sp>
    </p:spTree>
    <p:extLst>
      <p:ext uri="{BB962C8B-B14F-4D97-AF65-F5344CB8AC3E}">
        <p14:creationId xmlns:p14="http://schemas.microsoft.com/office/powerpoint/2010/main" val="2681423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9EA31-067D-3D5C-C71C-AB3E3EF04076}"/>
              </a:ext>
            </a:extLst>
          </p:cNvPr>
          <p:cNvSpPr>
            <a:spLocks noGrp="1"/>
          </p:cNvSpPr>
          <p:nvPr>
            <p:ph type="title"/>
          </p:nvPr>
        </p:nvSpPr>
        <p:spPr/>
        <p:txBody>
          <a:bodyPr/>
          <a:lstStyle/>
          <a:p>
            <a:pPr algn="ctr"/>
            <a:r>
              <a:rPr lang="en-US" dirty="0">
                <a:solidFill>
                  <a:srgbClr val="002060"/>
                </a:solidFill>
              </a:rPr>
              <a:t>Multistate Review Committee Report</a:t>
            </a:r>
            <a:endParaRPr lang="en-US" dirty="0"/>
          </a:p>
        </p:txBody>
      </p:sp>
      <p:sp>
        <p:nvSpPr>
          <p:cNvPr id="3" name="Content Placeholder 2">
            <a:extLst>
              <a:ext uri="{FF2B5EF4-FFF2-40B4-BE49-F238E27FC236}">
                <a16:creationId xmlns:a16="http://schemas.microsoft.com/office/drawing/2014/main" id="{69ADFCB6-0DC9-1130-1006-B2D6DCF635A9}"/>
              </a:ext>
            </a:extLst>
          </p:cNvPr>
          <p:cNvSpPr>
            <a:spLocks noGrp="1"/>
          </p:cNvSpPr>
          <p:nvPr>
            <p:ph idx="1"/>
          </p:nvPr>
        </p:nvSpPr>
        <p:spPr>
          <a:xfrm>
            <a:off x="1318010" y="1690688"/>
            <a:ext cx="9872506" cy="4351338"/>
          </a:xfrm>
        </p:spPr>
        <p:txBody>
          <a:bodyPr/>
          <a:lstStyle/>
          <a:p>
            <a:pPr marL="0" marR="0" indent="0">
              <a:spcBef>
                <a:spcPts val="0"/>
              </a:spcBef>
              <a:spcAft>
                <a:spcPts val="0"/>
              </a:spcAft>
              <a:buNone/>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Projects up for Mid-term Review 2024 (those that end in 2026) </a:t>
            </a: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cs typeface="Times New Roman" panose="02020603050405020304" pitchFamily="18" charset="0"/>
              </a:rPr>
              <a:t>Mid-term reviews will </a:t>
            </a:r>
            <a:r>
              <a:rPr lang="en-US" sz="2000" i="1" dirty="0">
                <a:latin typeface="Calibri" panose="020F0502020204030204" pitchFamily="34" charset="0"/>
                <a:ea typeface="Calibri" panose="020F0502020204030204" pitchFamily="34" charset="0"/>
                <a:cs typeface="Times New Roman" panose="02020603050405020304" pitchFamily="18" charset="0"/>
              </a:rPr>
              <a:t>begin</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in December/January</a:t>
            </a:r>
            <a:br>
              <a:rPr lang="en-US"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030288" marR="0" indent="-1020763">
              <a:spcBef>
                <a:spcPts val="0"/>
              </a:spcBef>
              <a:spcAft>
                <a:spcPts val="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S1069 </a:t>
            </a:r>
            <a:r>
              <a:rPr lang="en-US" sz="2400" dirty="0">
                <a:effectLst/>
                <a:latin typeface="Calibri" panose="020F0502020204030204" pitchFamily="34" charset="0"/>
                <a:ea typeface="Calibri" panose="020F0502020204030204" pitchFamily="34" charset="0"/>
                <a:cs typeface="Times New Roman" panose="02020603050405020304" pitchFamily="18" charset="0"/>
              </a:rPr>
              <a:t>- Research and Extension for Unmanned Aircraft Systems (UAS) Applications in U.S. Agriculture and Natural Resources- Randy Raper, OK</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030288" marR="0" indent="-1030288">
              <a:spcBef>
                <a:spcPts val="0"/>
              </a:spcBef>
              <a:spcAft>
                <a:spcPts val="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S1090 -</a:t>
            </a:r>
            <a:r>
              <a:rPr lang="en-US" sz="2400" dirty="0">
                <a:effectLst/>
                <a:latin typeface="Calibri" panose="020F0502020204030204" pitchFamily="34" charset="0"/>
                <a:ea typeface="Calibri" panose="020F0502020204030204" pitchFamily="34" charset="0"/>
                <a:cs typeface="Times New Roman" panose="02020603050405020304" pitchFamily="18" charset="0"/>
              </a:rPr>
              <a:t> AI in Agroecosystems: Big Data and Smart Technology-Driven Sustainable Production- Damien Adams, FL</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258888" marR="0" indent="-1258888">
              <a:spcBef>
                <a:spcPts val="0"/>
              </a:spcBef>
              <a:spcAft>
                <a:spcPts val="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SERA 47 -</a:t>
            </a:r>
            <a:r>
              <a:rPr lang="en-US" sz="2400" dirty="0">
                <a:effectLst/>
                <a:latin typeface="Calibri" panose="020F0502020204030204" pitchFamily="34" charset="0"/>
                <a:ea typeface="Calibri" panose="020F0502020204030204" pitchFamily="34" charset="0"/>
                <a:cs typeface="Times New Roman" panose="02020603050405020304" pitchFamily="18" charset="0"/>
              </a:rPr>
              <a:t> Strengthening the Southern Region Extension and Research System to Support Local &amp; Regional Foods Needs and Priorities- Scott Senseman, OK</a:t>
            </a:r>
          </a:p>
          <a:p>
            <a:endParaRPr lang="en-US" dirty="0"/>
          </a:p>
        </p:txBody>
      </p:sp>
    </p:spTree>
    <p:extLst>
      <p:ext uri="{BB962C8B-B14F-4D97-AF65-F5344CB8AC3E}">
        <p14:creationId xmlns:p14="http://schemas.microsoft.com/office/powerpoint/2010/main" val="2408941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B79B-04F3-3C84-2455-A2E8CDA23CF1}"/>
              </a:ext>
            </a:extLst>
          </p:cNvPr>
          <p:cNvSpPr>
            <a:spLocks noGrp="1"/>
          </p:cNvSpPr>
          <p:nvPr>
            <p:ph type="title"/>
          </p:nvPr>
        </p:nvSpPr>
        <p:spPr/>
        <p:txBody>
          <a:bodyPr/>
          <a:lstStyle/>
          <a:p>
            <a:pPr algn="ctr"/>
            <a:r>
              <a:rPr lang="en-US" dirty="0">
                <a:solidFill>
                  <a:srgbClr val="002060"/>
                </a:solidFill>
              </a:rPr>
              <a:t>SERA Review Committee Report</a:t>
            </a:r>
          </a:p>
        </p:txBody>
      </p:sp>
      <p:sp>
        <p:nvSpPr>
          <p:cNvPr id="3" name="Content Placeholder 2">
            <a:extLst>
              <a:ext uri="{FF2B5EF4-FFF2-40B4-BE49-F238E27FC236}">
                <a16:creationId xmlns:a16="http://schemas.microsoft.com/office/drawing/2014/main" id="{819D3169-A6AB-55FB-E856-38A1C2DC93C2}"/>
              </a:ext>
            </a:extLst>
          </p:cNvPr>
          <p:cNvSpPr>
            <a:spLocks noGrp="1"/>
          </p:cNvSpPr>
          <p:nvPr>
            <p:ph idx="1"/>
          </p:nvPr>
        </p:nvSpPr>
        <p:spPr>
          <a:xfrm>
            <a:off x="1244317" y="1825625"/>
            <a:ext cx="9935307" cy="4351338"/>
          </a:xfrm>
        </p:spPr>
        <p:txBody>
          <a:bodyPr>
            <a:normAutofit/>
          </a:bodyPr>
          <a:lstStyle/>
          <a:p>
            <a:pPr marL="0" marR="0" indent="0" algn="l">
              <a:lnSpc>
                <a:spcPct val="100000"/>
              </a:lnSpc>
              <a:spcBef>
                <a:spcPts val="0"/>
              </a:spcBef>
              <a:spcAft>
                <a:spcPts val="1200"/>
              </a:spcAft>
              <a:buNone/>
            </a:pPr>
            <a:r>
              <a:rPr lang="en-US" b="1" dirty="0">
                <a:solidFill>
                  <a:srgbClr val="212121"/>
                </a:solidFill>
                <a:latin typeface="Calibri" panose="020F0502020204030204" pitchFamily="34" charset="0"/>
              </a:rPr>
              <a:t>Renewing Projects</a:t>
            </a:r>
          </a:p>
          <a:p>
            <a:pPr marL="0" marR="0" indent="0" algn="l">
              <a:lnSpc>
                <a:spcPct val="100000"/>
              </a:lnSpc>
              <a:spcBef>
                <a:spcPts val="0"/>
              </a:spcBef>
              <a:spcAft>
                <a:spcPts val="1200"/>
              </a:spcAft>
              <a:buNone/>
            </a:pPr>
            <a:r>
              <a:rPr lang="en-US" sz="2400" b="1" u="sng" dirty="0">
                <a:solidFill>
                  <a:srgbClr val="212121"/>
                </a:solidFill>
                <a:latin typeface="Calibri" panose="020F0502020204030204" pitchFamily="34" charset="0"/>
              </a:rPr>
              <a:t>Approved with normal revisions</a:t>
            </a:r>
          </a:p>
          <a:p>
            <a:pPr marL="0" marR="0" indent="0" algn="l">
              <a:lnSpc>
                <a:spcPct val="100000"/>
              </a:lnSpc>
              <a:spcBef>
                <a:spcPts val="0"/>
              </a:spcBef>
              <a:spcAft>
                <a:spcPts val="1200"/>
              </a:spcAft>
              <a:buNone/>
            </a:pPr>
            <a:r>
              <a:rPr lang="en-US" sz="2400" b="1" i="0" u="none" strike="noStrike" dirty="0">
                <a:solidFill>
                  <a:srgbClr val="212121"/>
                </a:solidFill>
                <a:effectLst/>
                <a:latin typeface="Calibri" panose="020F0502020204030204" pitchFamily="34" charset="0"/>
              </a:rPr>
              <a:t>SERA 17 </a:t>
            </a:r>
            <a:r>
              <a:rPr lang="en-US" sz="2400" b="0" i="0" u="none" strike="noStrike" dirty="0">
                <a:solidFill>
                  <a:srgbClr val="212121"/>
                </a:solidFill>
                <a:effectLst/>
                <a:latin typeface="Calibri" panose="020F0502020204030204" pitchFamily="34" charset="0"/>
              </a:rPr>
              <a:t>- Organization to Minimize Nutrient Loss from the Landscape</a:t>
            </a:r>
          </a:p>
          <a:p>
            <a:pPr marL="0" marR="0" indent="0" algn="l">
              <a:lnSpc>
                <a:spcPct val="100000"/>
              </a:lnSpc>
              <a:spcBef>
                <a:spcPts val="0"/>
              </a:spcBef>
              <a:spcAft>
                <a:spcPts val="1200"/>
              </a:spcAft>
              <a:buNone/>
            </a:pPr>
            <a:r>
              <a:rPr lang="en-US" sz="2400" b="1" i="0" u="none" strike="noStrike" dirty="0">
                <a:solidFill>
                  <a:srgbClr val="212121"/>
                </a:solidFill>
                <a:effectLst/>
                <a:latin typeface="Calibri" panose="020F0502020204030204" pitchFamily="34" charset="0"/>
              </a:rPr>
              <a:t>SERA 18 </a:t>
            </a:r>
            <a:r>
              <a:rPr lang="en-US" sz="2400" b="0" i="0" u="none" strike="noStrike" dirty="0">
                <a:solidFill>
                  <a:srgbClr val="212121"/>
                </a:solidFill>
                <a:effectLst/>
                <a:latin typeface="Calibri" panose="020F0502020204030204" pitchFamily="34" charset="0"/>
              </a:rPr>
              <a:t>- Rice Technical Workers Group</a:t>
            </a:r>
            <a:br>
              <a:rPr lang="en-US" sz="2400" b="0" i="0" u="none" strike="noStrike" dirty="0">
                <a:solidFill>
                  <a:srgbClr val="212121"/>
                </a:solidFill>
                <a:effectLst/>
                <a:latin typeface="Calibri" panose="020F0502020204030204" pitchFamily="34" charset="0"/>
              </a:rPr>
            </a:br>
            <a:endParaRPr lang="en-US" sz="2000" dirty="0">
              <a:solidFill>
                <a:srgbClr val="212121"/>
              </a:solidFill>
              <a:latin typeface="Calibri" panose="020F0502020204030204" pitchFamily="34" charset="0"/>
            </a:endParaRPr>
          </a:p>
          <a:p>
            <a:pPr marL="0" marR="0" indent="0" algn="l">
              <a:lnSpc>
                <a:spcPct val="100000"/>
              </a:lnSpc>
              <a:spcBef>
                <a:spcPts val="0"/>
              </a:spcBef>
              <a:spcAft>
                <a:spcPts val="1200"/>
              </a:spcAft>
              <a:buNone/>
            </a:pPr>
            <a:r>
              <a:rPr lang="en-US" b="1" dirty="0">
                <a:solidFill>
                  <a:srgbClr val="212121"/>
                </a:solidFill>
                <a:latin typeface="Calibri" panose="020F0502020204030204" pitchFamily="34" charset="0"/>
              </a:rPr>
              <a:t>New Project</a:t>
            </a:r>
          </a:p>
          <a:p>
            <a:pPr marL="0" marR="0" indent="0" algn="l">
              <a:lnSpc>
                <a:spcPct val="100000"/>
              </a:lnSpc>
              <a:spcBef>
                <a:spcPts val="0"/>
              </a:spcBef>
              <a:spcAft>
                <a:spcPts val="1200"/>
              </a:spcAft>
              <a:buNone/>
            </a:pPr>
            <a:r>
              <a:rPr lang="en-US" sz="2400" b="1" u="sng" dirty="0">
                <a:solidFill>
                  <a:srgbClr val="212121"/>
                </a:solidFill>
                <a:latin typeface="Calibri" panose="020F0502020204030204" pitchFamily="34" charset="0"/>
              </a:rPr>
              <a:t>Approved</a:t>
            </a:r>
          </a:p>
          <a:p>
            <a:pPr marL="0" marR="0" indent="0" algn="l">
              <a:lnSpc>
                <a:spcPct val="100000"/>
              </a:lnSpc>
              <a:spcBef>
                <a:spcPts val="0"/>
              </a:spcBef>
              <a:spcAft>
                <a:spcPts val="1200"/>
              </a:spcAft>
              <a:buNone/>
            </a:pPr>
            <a:r>
              <a:rPr lang="en-US" sz="2400" b="1" i="0" u="none" strike="noStrike" dirty="0">
                <a:solidFill>
                  <a:srgbClr val="212121"/>
                </a:solidFill>
                <a:effectLst/>
                <a:latin typeface="Calibri" panose="020F0502020204030204" pitchFamily="34" charset="0"/>
              </a:rPr>
              <a:t>SERA49 - </a:t>
            </a:r>
            <a:r>
              <a:rPr lang="en-US" sz="2400" b="0" i="0" u="none" strike="noStrike" dirty="0">
                <a:solidFill>
                  <a:srgbClr val="000000"/>
                </a:solidFill>
                <a:effectLst/>
                <a:latin typeface="Calibri" panose="020F0502020204030204" pitchFamily="34" charset="0"/>
              </a:rPr>
              <a:t>Heirs’ Property: Impacts at Family, Community, and Regional Levels</a:t>
            </a:r>
            <a:endParaRPr lang="en-US" sz="2400" b="0" i="0" u="none" strike="noStrike" dirty="0">
              <a:solidFill>
                <a:srgbClr val="212121"/>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220099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58095-A989-1F18-80F5-FC10DDA0190F}"/>
              </a:ext>
            </a:extLst>
          </p:cNvPr>
          <p:cNvSpPr>
            <a:spLocks noGrp="1"/>
          </p:cNvSpPr>
          <p:nvPr>
            <p:ph type="title"/>
          </p:nvPr>
        </p:nvSpPr>
        <p:spPr>
          <a:xfrm>
            <a:off x="718457" y="376950"/>
            <a:ext cx="10515600" cy="1325563"/>
          </a:xfrm>
        </p:spPr>
        <p:txBody>
          <a:bodyPr/>
          <a:lstStyle/>
          <a:p>
            <a:pPr algn="ctr"/>
            <a:r>
              <a:rPr lang="en-US" sz="4400" kern="1200" dirty="0">
                <a:solidFill>
                  <a:srgbClr val="002060"/>
                </a:solidFill>
                <a:latin typeface="+mj-lt"/>
                <a:ea typeface="+mj-ea"/>
                <a:cs typeface="+mj-cs"/>
              </a:rPr>
              <a:t>Administrative Advisor and </a:t>
            </a:r>
            <a:br>
              <a:rPr lang="en-US" sz="4400" kern="1200" dirty="0">
                <a:solidFill>
                  <a:srgbClr val="002060"/>
                </a:solidFill>
                <a:latin typeface="+mj-lt"/>
                <a:ea typeface="+mj-ea"/>
                <a:cs typeface="+mj-cs"/>
              </a:rPr>
            </a:br>
            <a:r>
              <a:rPr lang="en-US" sz="4400" kern="1200" dirty="0">
                <a:solidFill>
                  <a:srgbClr val="002060"/>
                </a:solidFill>
                <a:latin typeface="+mj-lt"/>
                <a:ea typeface="+mj-ea"/>
                <a:cs typeface="+mj-cs"/>
              </a:rPr>
              <a:t>SAAESD Representative Opportunities</a:t>
            </a:r>
            <a:endParaRPr lang="en-US" dirty="0">
              <a:solidFill>
                <a:srgbClr val="002060"/>
              </a:solidFill>
            </a:endParaRPr>
          </a:p>
        </p:txBody>
      </p:sp>
      <p:sp>
        <p:nvSpPr>
          <p:cNvPr id="3" name="Content Placeholder 2">
            <a:extLst>
              <a:ext uri="{FF2B5EF4-FFF2-40B4-BE49-F238E27FC236}">
                <a16:creationId xmlns:a16="http://schemas.microsoft.com/office/drawing/2014/main" id="{AAAE3168-A244-53B6-A86C-9D1F7201E1A5}"/>
              </a:ext>
            </a:extLst>
          </p:cNvPr>
          <p:cNvSpPr>
            <a:spLocks noGrp="1"/>
          </p:cNvSpPr>
          <p:nvPr>
            <p:ph idx="1"/>
          </p:nvPr>
        </p:nvSpPr>
        <p:spPr/>
        <p:txBody>
          <a:bodyPr/>
          <a:lstStyle/>
          <a:p>
            <a:pPr marL="342900" indent="-228600" algn="l" fontAlgn="ctr">
              <a:lnSpc>
                <a:spcPct val="100000"/>
              </a:lnSpc>
              <a:spcBef>
                <a:spcPts val="0"/>
              </a:spcBef>
              <a:spcAft>
                <a:spcPts val="1800"/>
              </a:spcAft>
              <a:buClr>
                <a:srgbClr val="FF0000"/>
              </a:buClr>
              <a:buFont typeface="Arial" panose="020B0604020202020204" pitchFamily="34" charset="0"/>
              <a:buChar char="•"/>
            </a:pPr>
            <a:endParaRPr lang="en-US" sz="2400" dirty="0"/>
          </a:p>
          <a:p>
            <a:pPr marL="342900" indent="-228600" algn="l" fontAlgn="ctr">
              <a:lnSpc>
                <a:spcPct val="100000"/>
              </a:lnSpc>
              <a:spcBef>
                <a:spcPts val="0"/>
              </a:spcBef>
              <a:spcAft>
                <a:spcPts val="1800"/>
              </a:spcAft>
              <a:buClr>
                <a:srgbClr val="FF0000"/>
              </a:buClr>
              <a:buFont typeface="Arial" panose="020B0604020202020204" pitchFamily="34" charset="0"/>
              <a:buChar char="•"/>
            </a:pPr>
            <a:r>
              <a:rPr lang="en-US" sz="3200" dirty="0"/>
              <a:t>ESCOP Science and Technology Committee </a:t>
            </a:r>
            <a:r>
              <a:rPr lang="en-US" sz="3200" i="1" dirty="0"/>
              <a:t>member</a:t>
            </a:r>
          </a:p>
          <a:p>
            <a:pPr marL="342900" indent="-228600" algn="l">
              <a:lnSpc>
                <a:spcPct val="100000"/>
              </a:lnSpc>
              <a:spcBef>
                <a:spcPts val="0"/>
              </a:spcBef>
              <a:spcAft>
                <a:spcPts val="1800"/>
              </a:spcAft>
              <a:buClr>
                <a:srgbClr val="FF0000"/>
              </a:buClr>
              <a:buFont typeface="Arial" panose="020B0604020202020204" pitchFamily="34" charset="0"/>
              <a:buChar char="•"/>
            </a:pPr>
            <a:r>
              <a:rPr lang="en-US" sz="3200" dirty="0"/>
              <a:t>AA</a:t>
            </a:r>
            <a:r>
              <a:rPr lang="en-US" sz="3200" i="1" dirty="0"/>
              <a:t> </a:t>
            </a:r>
            <a:r>
              <a:rPr lang="en-US" sz="3200" dirty="0"/>
              <a:t>for NRSP3 National Atmospheric Deposition Program (NADP)</a:t>
            </a:r>
          </a:p>
          <a:p>
            <a:pPr marL="342900" indent="-228600" algn="l">
              <a:lnSpc>
                <a:spcPct val="100000"/>
              </a:lnSpc>
              <a:spcBef>
                <a:spcPts val="0"/>
              </a:spcBef>
              <a:spcAft>
                <a:spcPts val="1800"/>
              </a:spcAft>
              <a:buClr>
                <a:srgbClr val="FF0000"/>
              </a:buClr>
              <a:buFont typeface="Arial" panose="020B0604020202020204" pitchFamily="34" charset="0"/>
              <a:buChar char="•"/>
            </a:pPr>
            <a:r>
              <a:rPr lang="en-US" sz="3200" dirty="0"/>
              <a:t>AA</a:t>
            </a:r>
            <a:r>
              <a:rPr lang="en-US" sz="3200" i="1" dirty="0"/>
              <a:t> </a:t>
            </a:r>
            <a:r>
              <a:rPr lang="en-US" sz="3200" dirty="0"/>
              <a:t>for SAC 4 Food Science and Technology</a:t>
            </a:r>
          </a:p>
          <a:p>
            <a:pPr marL="342900" indent="-228600" algn="l">
              <a:lnSpc>
                <a:spcPct val="100000"/>
              </a:lnSpc>
              <a:spcBef>
                <a:spcPts val="0"/>
              </a:spcBef>
              <a:spcAft>
                <a:spcPts val="1800"/>
              </a:spcAft>
              <a:buClr>
                <a:srgbClr val="FF0000"/>
              </a:buClr>
              <a:buFont typeface="Arial" panose="020B0604020202020204" pitchFamily="34" charset="0"/>
              <a:buChar char="•"/>
            </a:pPr>
            <a:r>
              <a:rPr lang="en-US" sz="3200" dirty="0"/>
              <a:t>AA for SAC 16 Agricultural Engineering</a:t>
            </a:r>
          </a:p>
          <a:p>
            <a:endParaRPr lang="en-US" dirty="0"/>
          </a:p>
        </p:txBody>
      </p:sp>
    </p:spTree>
    <p:extLst>
      <p:ext uri="{BB962C8B-B14F-4D97-AF65-F5344CB8AC3E}">
        <p14:creationId xmlns:p14="http://schemas.microsoft.com/office/powerpoint/2010/main" val="2174906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698A-463E-9AFD-998C-E5075226E46A}"/>
              </a:ext>
            </a:extLst>
          </p:cNvPr>
          <p:cNvSpPr>
            <a:spLocks noGrp="1"/>
          </p:cNvSpPr>
          <p:nvPr>
            <p:ph type="title"/>
          </p:nvPr>
        </p:nvSpPr>
        <p:spPr/>
        <p:txBody>
          <a:bodyPr/>
          <a:lstStyle/>
          <a:p>
            <a:pPr algn="ctr"/>
            <a:r>
              <a:rPr lang="en-US" sz="44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ESCOP Science and Tech Committee </a:t>
            </a:r>
            <a:endParaRPr lang="en-US" dirty="0">
              <a:solidFill>
                <a:srgbClr val="002060"/>
              </a:solidFill>
            </a:endParaRPr>
          </a:p>
        </p:txBody>
      </p:sp>
      <p:sp>
        <p:nvSpPr>
          <p:cNvPr id="3" name="Content Placeholder 2">
            <a:extLst>
              <a:ext uri="{FF2B5EF4-FFF2-40B4-BE49-F238E27FC236}">
                <a16:creationId xmlns:a16="http://schemas.microsoft.com/office/drawing/2014/main" id="{25EECD36-70A3-4202-1EE1-BF2840A410FD}"/>
              </a:ext>
            </a:extLst>
          </p:cNvPr>
          <p:cNvSpPr>
            <a:spLocks noGrp="1"/>
          </p:cNvSpPr>
          <p:nvPr>
            <p:ph idx="1"/>
          </p:nvPr>
        </p:nvSpPr>
        <p:spPr/>
        <p:txBody>
          <a:bodyPr>
            <a:normAutofit fontScale="92500"/>
          </a:bodyPr>
          <a:lstStyle/>
          <a:p>
            <a:pPr marL="0" indent="0">
              <a:lnSpc>
                <a:spcPct val="120000"/>
              </a:lnSpc>
              <a:buNone/>
            </a:pPr>
            <a:r>
              <a:rPr lang="en-US" dirty="0"/>
              <a:t>The ESCOP Science and Technology Committee (STC) is charged with promoting and enhancing science and technology in the Land-grant university system. The committee assists ESCOP to identify future directions and anticipate and respond to research needs and opportunities for funding. The committee assists in linking science and technology programs to multistate and national research initiatives. The committee recommends how ESCOP will respond to reports, recommendations, and planning documents from the national science community. This committee provides guidance to ESCOP strategic planning and priority setting.</a:t>
            </a:r>
          </a:p>
        </p:txBody>
      </p:sp>
    </p:spTree>
    <p:extLst>
      <p:ext uri="{BB962C8B-B14F-4D97-AF65-F5344CB8AC3E}">
        <p14:creationId xmlns:p14="http://schemas.microsoft.com/office/powerpoint/2010/main" val="3322525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F385-07A2-9A2A-3F96-7CCFE95FA012}"/>
              </a:ext>
            </a:extLst>
          </p:cNvPr>
          <p:cNvSpPr>
            <a:spLocks noGrp="1"/>
          </p:cNvSpPr>
          <p:nvPr>
            <p:ph type="title"/>
          </p:nvPr>
        </p:nvSpPr>
        <p:spPr/>
        <p:txBody>
          <a:bodyPr>
            <a:normAutofit/>
          </a:bodyPr>
          <a:lstStyle/>
          <a:p>
            <a:pPr algn="ctr"/>
            <a:r>
              <a:rPr lang="en-US" sz="4400" dirty="0">
                <a:solidFill>
                  <a:srgbClr val="002060"/>
                </a:solidFill>
              </a:rPr>
              <a:t>NRSP3 National Atmospheric Deposition Program (NADP)</a:t>
            </a:r>
            <a:endParaRPr lang="en-US" dirty="0">
              <a:solidFill>
                <a:srgbClr val="002060"/>
              </a:solidFill>
            </a:endParaRPr>
          </a:p>
        </p:txBody>
      </p:sp>
      <p:sp>
        <p:nvSpPr>
          <p:cNvPr id="3" name="Content Placeholder 2">
            <a:extLst>
              <a:ext uri="{FF2B5EF4-FFF2-40B4-BE49-F238E27FC236}">
                <a16:creationId xmlns:a16="http://schemas.microsoft.com/office/drawing/2014/main" id="{105EF15C-3FE4-D9B9-C5F5-1AD973CD8A26}"/>
              </a:ext>
            </a:extLst>
          </p:cNvPr>
          <p:cNvSpPr>
            <a:spLocks noGrp="1"/>
          </p:cNvSpPr>
          <p:nvPr>
            <p:ph idx="1"/>
          </p:nvPr>
        </p:nvSpPr>
        <p:spPr/>
        <p:txBody>
          <a:bodyPr>
            <a:normAutofit fontScale="92500" lnSpcReduction="10000"/>
          </a:bodyPr>
          <a:lstStyle/>
          <a:p>
            <a:pPr marL="0" indent="0">
              <a:lnSpc>
                <a:spcPct val="120000"/>
              </a:lnSpc>
              <a:spcAft>
                <a:spcPts val="600"/>
              </a:spcAft>
              <a:buNone/>
            </a:pPr>
            <a:r>
              <a:rPr lang="en-US" sz="3200" b="0" i="0" dirty="0">
                <a:effectLst/>
              </a:rPr>
              <a:t>The NADP provides the only regional and national-scale data and information on the amounts, geographic distribution, and trends in chemical deposition by precipitation in North America. The NRSP-3 has demonstrated flexibility and response to the current and future needs of the research community for information on the effects of atmospheric deposition on terrestrial and aquatic ecosystems, biogeochemical cycling, climate change, and human health. (</a:t>
            </a:r>
            <a:r>
              <a:rPr lang="en-US" sz="3200" dirty="0">
                <a:solidFill>
                  <a:srgbClr val="FF0000"/>
                </a:solidFill>
              </a:rPr>
              <a:t>4 Region Administrative Advisors</a:t>
            </a:r>
            <a:r>
              <a:rPr lang="en-US" sz="3200" dirty="0"/>
              <a:t>)</a:t>
            </a:r>
          </a:p>
          <a:p>
            <a:endParaRPr lang="en-US" dirty="0"/>
          </a:p>
        </p:txBody>
      </p:sp>
    </p:spTree>
    <p:extLst>
      <p:ext uri="{BB962C8B-B14F-4D97-AF65-F5344CB8AC3E}">
        <p14:creationId xmlns:p14="http://schemas.microsoft.com/office/powerpoint/2010/main" val="1101589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763</Words>
  <Application>Microsoft Macintosh PowerPoint</Application>
  <PresentationFormat>Widescreen</PresentationFormat>
  <Paragraphs>71</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MRC and SERA RC Meetings</vt:lpstr>
      <vt:lpstr>Multistate Review Committee Report</vt:lpstr>
      <vt:lpstr>Multistate Review Committee Report</vt:lpstr>
      <vt:lpstr>Multistate Review Committee Report</vt:lpstr>
      <vt:lpstr>SERA Review Committee Report</vt:lpstr>
      <vt:lpstr>Administrative Advisor and  SAAESD Representative Opportunities</vt:lpstr>
      <vt:lpstr>ESCOP Science and Tech Committee </vt:lpstr>
      <vt:lpstr>NRSP3 National Atmospheric Deposition Program (NADP)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Multistate Review Committee Report</dc:title>
  <dc:creator>Gary Thompson</dc:creator>
  <cp:lastModifiedBy>Gary Thompson</cp:lastModifiedBy>
  <cp:revision>6</cp:revision>
  <dcterms:created xsi:type="dcterms:W3CDTF">2023-09-13T21:21:25Z</dcterms:created>
  <dcterms:modified xsi:type="dcterms:W3CDTF">2023-09-18T14:42:15Z</dcterms:modified>
</cp:coreProperties>
</file>