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2" r:id="rId2"/>
    <p:sldId id="263" r:id="rId3"/>
    <p:sldId id="286" r:id="rId4"/>
    <p:sldId id="265" r:id="rId5"/>
    <p:sldId id="266" r:id="rId6"/>
    <p:sldId id="267" r:id="rId7"/>
    <p:sldId id="272" r:id="rId8"/>
    <p:sldId id="268" r:id="rId9"/>
    <p:sldId id="269" r:id="rId10"/>
    <p:sldId id="270" r:id="rId11"/>
    <p:sldId id="271" r:id="rId12"/>
    <p:sldId id="273" r:id="rId13"/>
    <p:sldId id="274" r:id="rId14"/>
    <p:sldId id="275" r:id="rId15"/>
    <p:sldId id="294" r:id="rId16"/>
    <p:sldId id="277" r:id="rId17"/>
    <p:sldId id="292" r:id="rId18"/>
    <p:sldId id="291" r:id="rId19"/>
    <p:sldId id="295" r:id="rId20"/>
    <p:sldId id="293" r:id="rId21"/>
    <p:sldId id="288" r:id="rId22"/>
    <p:sldId id="283" r:id="rId23"/>
    <p:sldId id="278" r:id="rId24"/>
    <p:sldId id="279" r:id="rId25"/>
    <p:sldId id="280" r:id="rId26"/>
    <p:sldId id="262"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22" d="100"/>
          <a:sy n="122" d="100"/>
        </p:scale>
        <p:origin x="9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t Hess" userId="f5462f08a696e870" providerId="LiveId" clId="{770BD5C2-EE08-4F04-A316-4149CE209C94}"/>
    <pc:docChg chg="undo custSel addSld modSld">
      <pc:chgData name="Bret Hess" userId="f5462f08a696e870" providerId="LiveId" clId="{770BD5C2-EE08-4F04-A316-4149CE209C94}" dt="2022-03-23T23:38:46.228" v="67" actId="1038"/>
      <pc:docMkLst>
        <pc:docMk/>
      </pc:docMkLst>
      <pc:sldChg chg="addSp delSp modSp new mod">
        <pc:chgData name="Bret Hess" userId="f5462f08a696e870" providerId="LiveId" clId="{770BD5C2-EE08-4F04-A316-4149CE209C94}" dt="2022-03-23T23:38:46.228" v="67" actId="1038"/>
        <pc:sldMkLst>
          <pc:docMk/>
          <pc:sldMk cId="3681099510" sldId="281"/>
        </pc:sldMkLst>
        <pc:spChg chg="mod">
          <ac:chgData name="Bret Hess" userId="f5462f08a696e870" providerId="LiveId" clId="{770BD5C2-EE08-4F04-A316-4149CE209C94}" dt="2022-03-23T23:38:25.190" v="62" actId="20577"/>
          <ac:spMkLst>
            <pc:docMk/>
            <pc:sldMk cId="3681099510" sldId="281"/>
            <ac:spMk id="2" creationId="{D3BBE675-08C6-486A-8A8A-6A4F4667E6EB}"/>
          </ac:spMkLst>
        </pc:spChg>
        <pc:spChg chg="del">
          <ac:chgData name="Bret Hess" userId="f5462f08a696e870" providerId="LiveId" clId="{770BD5C2-EE08-4F04-A316-4149CE209C94}" dt="2022-03-23T23:35:26.692" v="1" actId="478"/>
          <ac:spMkLst>
            <pc:docMk/>
            <pc:sldMk cId="3681099510" sldId="281"/>
            <ac:spMk id="3" creationId="{9FA6D63B-55AC-4963-B77B-2DE239150404}"/>
          </ac:spMkLst>
        </pc:spChg>
        <pc:spChg chg="add del">
          <ac:chgData name="Bret Hess" userId="f5462f08a696e870" providerId="LiveId" clId="{770BD5C2-EE08-4F04-A316-4149CE209C94}" dt="2022-03-23T23:36:05.201" v="5" actId="22"/>
          <ac:spMkLst>
            <pc:docMk/>
            <pc:sldMk cId="3681099510" sldId="281"/>
            <ac:spMk id="6" creationId="{4AF6C303-BBAB-4165-ACCD-F354BAF7C3D3}"/>
          </ac:spMkLst>
        </pc:spChg>
        <pc:graphicFrameChg chg="add del mod">
          <ac:chgData name="Bret Hess" userId="f5462f08a696e870" providerId="LiveId" clId="{770BD5C2-EE08-4F04-A316-4149CE209C94}" dt="2022-03-23T23:37:17.646" v="8" actId="478"/>
          <ac:graphicFrameMkLst>
            <pc:docMk/>
            <pc:sldMk cId="3681099510" sldId="281"/>
            <ac:graphicFrameMk id="4" creationId="{A1ECC41D-9C65-4898-8894-D7D844010FAF}"/>
          </ac:graphicFrameMkLst>
        </pc:graphicFrameChg>
        <pc:picChg chg="add mod">
          <ac:chgData name="Bret Hess" userId="f5462f08a696e870" providerId="LiveId" clId="{770BD5C2-EE08-4F04-A316-4149CE209C94}" dt="2022-03-23T23:38:46.228" v="67" actId="1038"/>
          <ac:picMkLst>
            <pc:docMk/>
            <pc:sldMk cId="3681099510" sldId="281"/>
            <ac:picMk id="8" creationId="{9B2ADACA-728A-4D84-AD7B-534A17B6391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8E65A-04C2-4AAD-A739-F0A26B318AA9}"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CAF2A-F63D-4C09-8602-DDAD1886213D}" type="slidenum">
              <a:rPr lang="en-US" smtClean="0"/>
              <a:t>‹#›</a:t>
            </a:fld>
            <a:endParaRPr lang="en-US"/>
          </a:p>
        </p:txBody>
      </p:sp>
    </p:spTree>
    <p:extLst>
      <p:ext uri="{BB962C8B-B14F-4D97-AF65-F5344CB8AC3E}">
        <p14:creationId xmlns:p14="http://schemas.microsoft.com/office/powerpoint/2010/main" val="14554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5943600"/>
            <a:ext cx="12192000" cy="914400"/>
          </a:xfrm>
          <a:prstGeom prst="rect">
            <a:avLst/>
          </a:prstGeom>
          <a:solidFill>
            <a:srgbClr val="00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304800" y="3787775"/>
            <a:ext cx="11582400" cy="1470025"/>
          </a:xfrm>
        </p:spPr>
        <p:txBody>
          <a:bodyPr>
            <a:normAutofit/>
          </a:bodyPr>
          <a:lstStyle>
            <a:lvl1pPr>
              <a:defRPr sz="3600"/>
            </a:lvl1pPr>
          </a:lstStyle>
          <a:p>
            <a:r>
              <a:rPr lang="en-US"/>
              <a:t>Click to edit Master title style</a:t>
            </a:r>
          </a:p>
        </p:txBody>
      </p:sp>
      <p:sp>
        <p:nvSpPr>
          <p:cNvPr id="3" name="Subtitle 2"/>
          <p:cNvSpPr>
            <a:spLocks noGrp="1"/>
          </p:cNvSpPr>
          <p:nvPr>
            <p:ph type="subTitle" idx="1"/>
          </p:nvPr>
        </p:nvSpPr>
        <p:spPr>
          <a:xfrm>
            <a:off x="965200" y="5334000"/>
            <a:ext cx="10261600" cy="1295400"/>
          </a:xfrm>
        </p:spPr>
        <p:txBody>
          <a:bodyPr>
            <a:normAutofit/>
          </a:bodyPr>
          <a:lstStyle>
            <a:lvl1pPr marL="0" indent="0" algn="ctr">
              <a:buNone/>
              <a:defRPr sz="2800">
                <a:solidFill>
                  <a:srgbClr val="3AA3D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Box 7"/>
          <p:cNvSpPr txBox="1"/>
          <p:nvPr/>
        </p:nvSpPr>
        <p:spPr>
          <a:xfrm>
            <a:off x="304802" y="228600"/>
            <a:ext cx="11582399" cy="1077218"/>
          </a:xfrm>
          <a:prstGeom prst="rect">
            <a:avLst/>
          </a:prstGeom>
          <a:noFill/>
        </p:spPr>
        <p:txBody>
          <a:bodyPr wrap="square" rtlCol="0">
            <a:spAutoFit/>
          </a:bodyPr>
          <a:lstStyle/>
          <a:p>
            <a:pPr algn="ctr"/>
            <a:r>
              <a:rPr lang="en-US" sz="3200" dirty="0">
                <a:solidFill>
                  <a:srgbClr val="FDB927"/>
                </a:solidFill>
                <a:latin typeface="Futura Std Book" pitchFamily="34" charset="0"/>
              </a:rPr>
              <a:t>— Research</a:t>
            </a:r>
            <a:r>
              <a:rPr lang="en-US" sz="3200" baseline="0" dirty="0">
                <a:solidFill>
                  <a:srgbClr val="FDB927"/>
                </a:solidFill>
                <a:latin typeface="Futura Std Book" pitchFamily="34" charset="0"/>
              </a:rPr>
              <a:t> </a:t>
            </a:r>
            <a:r>
              <a:rPr lang="en-US" sz="3200" i="1" baseline="0" dirty="0">
                <a:solidFill>
                  <a:srgbClr val="FDB927"/>
                </a:solidFill>
                <a:latin typeface="Garamond 3 LT Std" pitchFamily="18" charset="0"/>
              </a:rPr>
              <a:t>by</a:t>
            </a:r>
            <a:r>
              <a:rPr lang="en-US" sz="3200" baseline="0" dirty="0">
                <a:solidFill>
                  <a:srgbClr val="FDB927"/>
                </a:solidFill>
                <a:latin typeface="Futura Std Book" pitchFamily="34" charset="0"/>
              </a:rPr>
              <a:t> —</a:t>
            </a:r>
          </a:p>
          <a:p>
            <a:pPr algn="ctr"/>
            <a:r>
              <a:rPr lang="en-US" sz="3200" baseline="0" dirty="0">
                <a:solidFill>
                  <a:srgbClr val="FDB927"/>
                </a:solidFill>
                <a:latin typeface="Futura Std Book" pitchFamily="34" charset="0"/>
              </a:rPr>
              <a:t>Nevada Agricultural Experiment Station</a:t>
            </a:r>
            <a:endParaRPr lang="en-US" sz="3200" dirty="0">
              <a:solidFill>
                <a:srgbClr val="FDB927"/>
              </a:solidFill>
              <a:latin typeface="Futura Std Book" pitchFamily="34" charset="0"/>
            </a:endParaRPr>
          </a:p>
        </p:txBody>
      </p:sp>
      <p:sp>
        <p:nvSpPr>
          <p:cNvPr id="11" name="TextBox 10"/>
          <p:cNvSpPr txBox="1"/>
          <p:nvPr/>
        </p:nvSpPr>
        <p:spPr>
          <a:xfrm>
            <a:off x="1" y="1856602"/>
            <a:ext cx="12192000" cy="430887"/>
          </a:xfrm>
          <a:prstGeom prst="rect">
            <a:avLst/>
          </a:prstGeom>
          <a:noFill/>
        </p:spPr>
        <p:txBody>
          <a:bodyPr wrap="square" rtlCol="0">
            <a:spAutoFit/>
          </a:bodyPr>
          <a:lstStyle/>
          <a:p>
            <a:pPr algn="ctr"/>
            <a:r>
              <a:rPr lang="en-US" sz="2200" b="0" dirty="0">
                <a:solidFill>
                  <a:schemeClr val="bg1"/>
                </a:solidFill>
                <a:latin typeface="Futura Std Book" pitchFamily="34" charset="0"/>
              </a:rPr>
              <a:t>SUSTAINABLE SCIENCE </a:t>
            </a:r>
            <a:r>
              <a:rPr lang="en-US" sz="2200" b="0" dirty="0">
                <a:solidFill>
                  <a:srgbClr val="3AA3D2"/>
                </a:solidFill>
                <a:latin typeface="Futura Std Book" pitchFamily="34" charset="0"/>
              </a:rPr>
              <a:t>FOR LIFE</a:t>
            </a:r>
            <a:endParaRPr lang="en-US" sz="2200" b="0" baseline="30000" dirty="0">
              <a:solidFill>
                <a:srgbClr val="3AA3D2"/>
              </a:solidFill>
              <a:latin typeface="Futura Std Book"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771001"/>
            <a:ext cx="685800" cy="685800"/>
          </a:xfrm>
          <a:prstGeom prst="rect">
            <a:avLst/>
          </a:prstGeom>
        </p:spPr>
      </p:pic>
      <p:sp>
        <p:nvSpPr>
          <p:cNvPr id="16" name="TextBox 15"/>
          <p:cNvSpPr txBox="1"/>
          <p:nvPr/>
        </p:nvSpPr>
        <p:spPr>
          <a:xfrm>
            <a:off x="5036052" y="3533002"/>
            <a:ext cx="1898148" cy="276999"/>
          </a:xfrm>
          <a:prstGeom prst="rect">
            <a:avLst/>
          </a:prstGeom>
          <a:noFill/>
        </p:spPr>
        <p:txBody>
          <a:bodyPr wrap="none" rtlCol="0">
            <a:spAutoFit/>
          </a:bodyPr>
          <a:lstStyle/>
          <a:p>
            <a:r>
              <a:rPr lang="en-US" sz="1200" b="0" dirty="0">
                <a:solidFill>
                  <a:schemeClr val="bg1"/>
                </a:solidFill>
                <a:latin typeface="Myriad Pro" pitchFamily="34" charset="0"/>
              </a:rPr>
              <a:t>University of Nevada, Reno</a:t>
            </a:r>
          </a:p>
        </p:txBody>
      </p:sp>
      <p:sp>
        <p:nvSpPr>
          <p:cNvPr id="9" name="Rectangle 8"/>
          <p:cNvSpPr/>
          <p:nvPr userDrawn="1"/>
        </p:nvSpPr>
        <p:spPr>
          <a:xfrm>
            <a:off x="0" y="5943600"/>
            <a:ext cx="12192000" cy="914400"/>
          </a:xfrm>
          <a:prstGeom prst="rect">
            <a:avLst/>
          </a:prstGeom>
          <a:solidFill>
            <a:srgbClr val="00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7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p:bldP spid="11" grpId="0"/>
      <p:bldP spid="16"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CB2820C-CEC4-4420-A1A4-901655B33125}" type="datetimeFigureOut">
              <a:rPr lang="en-US" smtClean="0"/>
              <a:t>5/16/2022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16224E3-3A5C-425E-B9F6-99FA0F405054}" type="slidenum">
              <a:rPr lang="en-US" smtClean="0"/>
              <a:t>‹#›</a:t>
            </a:fld>
            <a:endParaRPr lang="en-US"/>
          </a:p>
        </p:txBody>
      </p:sp>
    </p:spTree>
    <p:extLst>
      <p:ext uri="{BB962C8B-B14F-4D97-AF65-F5344CB8AC3E}">
        <p14:creationId xmlns:p14="http://schemas.microsoft.com/office/powerpoint/2010/main" val="207089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CB2820C-CEC4-4420-A1A4-901655B33125}" type="datetimeFigureOut">
              <a:rPr lang="en-US" smtClean="0"/>
              <a:t>5/16/2022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16224E3-3A5C-425E-B9F6-99FA0F405054}" type="slidenum">
              <a:rPr lang="en-US" smtClean="0"/>
              <a:t>‹#›</a:t>
            </a:fld>
            <a:endParaRPr lang="en-US"/>
          </a:p>
        </p:txBody>
      </p:sp>
    </p:spTree>
    <p:extLst>
      <p:ext uri="{BB962C8B-B14F-4D97-AF65-F5344CB8AC3E}">
        <p14:creationId xmlns:p14="http://schemas.microsoft.com/office/powerpoint/2010/main" val="35644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8952676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Futura Std Book" pitchFamily="34" charset="0"/>
              </a:defRPr>
            </a:lvl1pPr>
            <a:lvl2pPr>
              <a:defRPr>
                <a:latin typeface="Futura Std Book" pitchFamily="34" charset="0"/>
              </a:defRPr>
            </a:lvl2pPr>
            <a:lvl3pPr>
              <a:defRPr>
                <a:latin typeface="Futura Std Book" pitchFamily="34" charset="0"/>
              </a:defRPr>
            </a:lvl3pPr>
            <a:lvl4pPr>
              <a:defRPr>
                <a:latin typeface="Futura Std Book" pitchFamily="34" charset="0"/>
              </a:defRPr>
            </a:lvl4pPr>
            <a:lvl5pPr>
              <a:defRPr>
                <a:latin typeface="Futura Std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651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5943600"/>
            <a:ext cx="12192000" cy="914400"/>
          </a:xfrm>
          <a:prstGeom prst="rect">
            <a:avLst/>
          </a:prstGeom>
          <a:solidFill>
            <a:srgbClr val="00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963084" y="5038725"/>
            <a:ext cx="10363200" cy="1362075"/>
          </a:xfrm>
        </p:spPr>
        <p:txBody>
          <a:bodyPr anchor="t">
            <a:normAutofit/>
          </a:bodyPr>
          <a:lstStyle>
            <a:lvl1pPr algn="l">
              <a:defRPr sz="3600" b="0" cap="small" baseline="0"/>
            </a:lvl1pPr>
          </a:lstStyle>
          <a:p>
            <a:r>
              <a:rPr lang="en-US" dirty="0"/>
              <a:t>Click to edit Master title style</a:t>
            </a:r>
          </a:p>
        </p:txBody>
      </p:sp>
      <p:sp>
        <p:nvSpPr>
          <p:cNvPr id="3" name="Text Placeholder 2"/>
          <p:cNvSpPr>
            <a:spLocks noGrp="1"/>
          </p:cNvSpPr>
          <p:nvPr>
            <p:ph type="body" idx="1"/>
          </p:nvPr>
        </p:nvSpPr>
        <p:spPr>
          <a:xfrm>
            <a:off x="963084" y="3529013"/>
            <a:ext cx="10363200" cy="1500187"/>
          </a:xfrm>
        </p:spPr>
        <p:txBody>
          <a:bodyPr anchor="b"/>
          <a:lstStyle>
            <a:lvl1pPr marL="0" indent="0">
              <a:buNone/>
              <a:defRPr sz="2000">
                <a:solidFill>
                  <a:srgbClr val="3AA3D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Box 7"/>
          <p:cNvSpPr txBox="1"/>
          <p:nvPr/>
        </p:nvSpPr>
        <p:spPr>
          <a:xfrm>
            <a:off x="304802" y="228600"/>
            <a:ext cx="11582399" cy="1077218"/>
          </a:xfrm>
          <a:prstGeom prst="rect">
            <a:avLst/>
          </a:prstGeom>
          <a:noFill/>
        </p:spPr>
        <p:txBody>
          <a:bodyPr wrap="square" rtlCol="0">
            <a:spAutoFit/>
          </a:bodyPr>
          <a:lstStyle/>
          <a:p>
            <a:pPr algn="ctr"/>
            <a:r>
              <a:rPr lang="en-US" sz="3200" dirty="0">
                <a:solidFill>
                  <a:srgbClr val="FDB927"/>
                </a:solidFill>
                <a:latin typeface="Futura Std Book" pitchFamily="34" charset="0"/>
              </a:rPr>
              <a:t>— Research</a:t>
            </a:r>
            <a:r>
              <a:rPr lang="en-US" sz="3200" baseline="0" dirty="0">
                <a:solidFill>
                  <a:srgbClr val="FDB927"/>
                </a:solidFill>
                <a:latin typeface="Futura Std Book" pitchFamily="34" charset="0"/>
              </a:rPr>
              <a:t> </a:t>
            </a:r>
            <a:r>
              <a:rPr lang="en-US" sz="3200" i="1" baseline="0" dirty="0">
                <a:solidFill>
                  <a:srgbClr val="FDB927"/>
                </a:solidFill>
                <a:latin typeface="Garamond 3 LT Std" pitchFamily="18" charset="0"/>
              </a:rPr>
              <a:t>by</a:t>
            </a:r>
            <a:r>
              <a:rPr lang="en-US" sz="3200" baseline="0" dirty="0">
                <a:solidFill>
                  <a:srgbClr val="FDB927"/>
                </a:solidFill>
                <a:latin typeface="Futura Std Book" pitchFamily="34" charset="0"/>
              </a:rPr>
              <a:t> —</a:t>
            </a:r>
          </a:p>
          <a:p>
            <a:pPr algn="ctr"/>
            <a:r>
              <a:rPr lang="en-US" sz="3200" baseline="0" dirty="0">
                <a:solidFill>
                  <a:srgbClr val="FDB927"/>
                </a:solidFill>
                <a:latin typeface="Futura Std Book" pitchFamily="34" charset="0"/>
              </a:rPr>
              <a:t>Nevada Agricultural Experiment Station</a:t>
            </a:r>
            <a:endParaRPr lang="en-US" sz="3200" dirty="0">
              <a:solidFill>
                <a:srgbClr val="FDB927"/>
              </a:solidFill>
              <a:latin typeface="Futura Std Book" pitchFamily="34" charset="0"/>
            </a:endParaRPr>
          </a:p>
        </p:txBody>
      </p:sp>
      <p:sp>
        <p:nvSpPr>
          <p:cNvPr id="12" name="TextBox 11"/>
          <p:cNvSpPr txBox="1"/>
          <p:nvPr/>
        </p:nvSpPr>
        <p:spPr>
          <a:xfrm>
            <a:off x="1" y="1856602"/>
            <a:ext cx="12192000" cy="430887"/>
          </a:xfrm>
          <a:prstGeom prst="rect">
            <a:avLst/>
          </a:prstGeom>
          <a:noFill/>
        </p:spPr>
        <p:txBody>
          <a:bodyPr wrap="square" rtlCol="0">
            <a:spAutoFit/>
          </a:bodyPr>
          <a:lstStyle/>
          <a:p>
            <a:pPr algn="ctr"/>
            <a:r>
              <a:rPr lang="en-US" sz="2200" b="0" dirty="0">
                <a:solidFill>
                  <a:schemeClr val="bg1"/>
                </a:solidFill>
                <a:latin typeface="Futura Std Book" pitchFamily="34" charset="0"/>
              </a:rPr>
              <a:t>SUSTAINABLE SCIENCE </a:t>
            </a:r>
            <a:r>
              <a:rPr lang="en-US" sz="2200" b="0" dirty="0">
                <a:solidFill>
                  <a:srgbClr val="3AA3D2"/>
                </a:solidFill>
                <a:latin typeface="Futura Std Book" pitchFamily="34" charset="0"/>
              </a:rPr>
              <a:t>FOR LIFE</a:t>
            </a:r>
            <a:endParaRPr lang="en-US" sz="2200" b="0" baseline="30000" dirty="0">
              <a:solidFill>
                <a:srgbClr val="3AA3D2"/>
              </a:solidFill>
              <a:latin typeface="Futura Std Book"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923401"/>
            <a:ext cx="685800" cy="685800"/>
          </a:xfrm>
          <a:prstGeom prst="rect">
            <a:avLst/>
          </a:prstGeom>
        </p:spPr>
      </p:pic>
      <p:sp>
        <p:nvSpPr>
          <p:cNvPr id="14" name="TextBox 13"/>
          <p:cNvSpPr txBox="1"/>
          <p:nvPr/>
        </p:nvSpPr>
        <p:spPr>
          <a:xfrm>
            <a:off x="5036052" y="3685402"/>
            <a:ext cx="1898148" cy="276999"/>
          </a:xfrm>
          <a:prstGeom prst="rect">
            <a:avLst/>
          </a:prstGeom>
          <a:noFill/>
        </p:spPr>
        <p:txBody>
          <a:bodyPr wrap="none" rtlCol="0">
            <a:spAutoFit/>
          </a:bodyPr>
          <a:lstStyle/>
          <a:p>
            <a:r>
              <a:rPr lang="en-US" sz="1200" b="0" dirty="0">
                <a:solidFill>
                  <a:schemeClr val="bg1"/>
                </a:solidFill>
                <a:latin typeface="Myriad Pro" pitchFamily="34" charset="0"/>
              </a:rPr>
              <a:t>University of Nevada, Reno</a:t>
            </a:r>
          </a:p>
        </p:txBody>
      </p:sp>
      <p:sp>
        <p:nvSpPr>
          <p:cNvPr id="9" name="Rectangle 8"/>
          <p:cNvSpPr/>
          <p:nvPr userDrawn="1"/>
        </p:nvSpPr>
        <p:spPr>
          <a:xfrm>
            <a:off x="0" y="5943600"/>
            <a:ext cx="12192000" cy="914400"/>
          </a:xfrm>
          <a:prstGeom prst="rect">
            <a:avLst/>
          </a:prstGeom>
          <a:solidFill>
            <a:srgbClr val="00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949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8" grpId="0"/>
      <p:bldP spid="12" grpId="0"/>
      <p:bldP spid="1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2400">
                <a:latin typeface="Futura Std Book" pitchFamily="34" charset="0"/>
              </a:defRPr>
            </a:lvl1pPr>
            <a:lvl2pPr>
              <a:defRPr sz="2000">
                <a:latin typeface="Futura Std Book" pitchFamily="34" charset="0"/>
              </a:defRPr>
            </a:lvl2pPr>
            <a:lvl3pPr>
              <a:defRPr sz="1800">
                <a:latin typeface="Futura Std Book" pitchFamily="34" charset="0"/>
              </a:defRPr>
            </a:lvl3pPr>
            <a:lvl4pPr>
              <a:defRPr sz="1600">
                <a:latin typeface="Futura Std Book" pitchFamily="34" charset="0"/>
              </a:defRPr>
            </a:lvl4pPr>
            <a:lvl5pPr>
              <a:defRPr sz="1600">
                <a:latin typeface="Futura Std Book"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atin typeface="Futura Std Book" pitchFamily="34" charset="0"/>
              </a:defRPr>
            </a:lvl1pPr>
            <a:lvl2pPr>
              <a:defRPr sz="2000">
                <a:latin typeface="Futura Std Book" pitchFamily="34" charset="0"/>
              </a:defRPr>
            </a:lvl2pPr>
            <a:lvl3pPr>
              <a:defRPr sz="1800">
                <a:latin typeface="Futura Std Book" pitchFamily="34" charset="0"/>
              </a:defRPr>
            </a:lvl3pPr>
            <a:lvl4pPr>
              <a:defRPr sz="1600">
                <a:latin typeface="Futura Std Book" pitchFamily="34" charset="0"/>
              </a:defRPr>
            </a:lvl4pPr>
            <a:lvl5pPr>
              <a:defRPr sz="1600">
                <a:latin typeface="Futura Std Book"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508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200" b="0" cap="small" baseline="0">
                <a:latin typeface="Futura Std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atin typeface="Futura Std Book" pitchFamily="34" charset="0"/>
              </a:defRPr>
            </a:lvl1pPr>
            <a:lvl2pPr>
              <a:defRPr sz="2000">
                <a:latin typeface="Futura Std Book" pitchFamily="34" charset="0"/>
              </a:defRPr>
            </a:lvl2pPr>
            <a:lvl3pPr>
              <a:defRPr sz="1800">
                <a:latin typeface="Futura Std Book" pitchFamily="34" charset="0"/>
              </a:defRPr>
            </a:lvl3pPr>
            <a:lvl4pPr>
              <a:defRPr sz="1600">
                <a:latin typeface="Futura Std Book" pitchFamily="34" charset="0"/>
              </a:defRPr>
            </a:lvl4pPr>
            <a:lvl5pPr>
              <a:defRPr sz="1600">
                <a:latin typeface="Futura Std Book"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200" b="0" cap="small" baseline="0">
                <a:latin typeface="Futura Std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a:latin typeface="Futura Std Book"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01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342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15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1800" b="0" baseline="0"/>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514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CB2820C-CEC4-4420-A1A4-901655B33125}" type="datetimeFigureOut">
              <a:rPr lang="en-US" smtClean="0"/>
              <a:t>5/16/2022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16224E3-3A5C-425E-B9F6-99FA0F405054}" type="slidenum">
              <a:rPr lang="en-US" smtClean="0"/>
              <a:t>‹#›</a:t>
            </a:fld>
            <a:endParaRPr lang="en-US"/>
          </a:p>
        </p:txBody>
      </p:sp>
    </p:spTree>
    <p:extLst>
      <p:ext uri="{BB962C8B-B14F-4D97-AF65-F5344CB8AC3E}">
        <p14:creationId xmlns:p14="http://schemas.microsoft.com/office/powerpoint/2010/main" val="426741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E6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274638"/>
            <a:ext cx="11379200" cy="10207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6400" y="1447800"/>
            <a:ext cx="11379200" cy="4678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101600" y="6553200"/>
            <a:ext cx="2311851" cy="261610"/>
          </a:xfrm>
          <a:prstGeom prst="rect">
            <a:avLst/>
          </a:prstGeom>
          <a:noFill/>
        </p:spPr>
        <p:txBody>
          <a:bodyPr wrap="none" rtlCol="0">
            <a:spAutoFit/>
          </a:bodyPr>
          <a:lstStyle/>
          <a:p>
            <a:r>
              <a:rPr lang="en-US" sz="1100" b="0" dirty="0">
                <a:solidFill>
                  <a:schemeClr val="bg1"/>
                </a:solidFill>
                <a:latin typeface="Futura Std Book" pitchFamily="34" charset="0"/>
              </a:rPr>
              <a:t>SUSTAINABLE SCIENCE </a:t>
            </a:r>
            <a:r>
              <a:rPr lang="en-US" sz="1100" b="0" dirty="0">
                <a:solidFill>
                  <a:srgbClr val="3AA3D2"/>
                </a:solidFill>
                <a:latin typeface="Futura Std Book" pitchFamily="34" charset="0"/>
              </a:rPr>
              <a:t>FOR LIFE</a:t>
            </a:r>
            <a:endParaRPr lang="en-US" sz="1100" b="0" baseline="30000" dirty="0">
              <a:solidFill>
                <a:srgbClr val="3AA3D2"/>
              </a:solidFill>
              <a:latin typeface="Futura Std Book" pitchFamily="34" charset="0"/>
            </a:endParaRPr>
          </a:p>
        </p:txBody>
      </p:sp>
      <p:sp>
        <p:nvSpPr>
          <p:cNvPr id="12" name="TextBox 11"/>
          <p:cNvSpPr txBox="1"/>
          <p:nvPr/>
        </p:nvSpPr>
        <p:spPr>
          <a:xfrm>
            <a:off x="9974382" y="6596390"/>
            <a:ext cx="1760418" cy="261610"/>
          </a:xfrm>
          <a:prstGeom prst="rect">
            <a:avLst/>
          </a:prstGeom>
          <a:noFill/>
        </p:spPr>
        <p:txBody>
          <a:bodyPr wrap="none" rtlCol="0">
            <a:spAutoFit/>
          </a:bodyPr>
          <a:lstStyle/>
          <a:p>
            <a:r>
              <a:rPr lang="en-US" sz="1100" b="0" dirty="0">
                <a:solidFill>
                  <a:schemeClr val="bg1"/>
                </a:solidFill>
                <a:latin typeface="Myriad Pro" pitchFamily="34" charset="0"/>
              </a:rPr>
              <a:t>University of Nevada, Reno</a:t>
            </a:r>
          </a:p>
        </p:txBody>
      </p:sp>
      <p:sp>
        <p:nvSpPr>
          <p:cNvPr id="13" name="TextBox 12"/>
          <p:cNvSpPr txBox="1"/>
          <p:nvPr/>
        </p:nvSpPr>
        <p:spPr>
          <a:xfrm>
            <a:off x="0" y="6355080"/>
            <a:ext cx="12192000" cy="457200"/>
          </a:xfrm>
          <a:prstGeom prst="rect">
            <a:avLst/>
          </a:prstGeom>
          <a:noFill/>
        </p:spPr>
        <p:txBody>
          <a:bodyPr wrap="square" rtlCol="0">
            <a:spAutoFit/>
          </a:bodyPr>
          <a:lstStyle/>
          <a:p>
            <a:pPr algn="ctr"/>
            <a:r>
              <a:rPr lang="en-US" sz="1200" dirty="0">
                <a:solidFill>
                  <a:srgbClr val="FDB927"/>
                </a:solidFill>
                <a:latin typeface="Futura Std Book" pitchFamily="34" charset="0"/>
              </a:rPr>
              <a:t>— Research</a:t>
            </a:r>
            <a:r>
              <a:rPr lang="en-US" sz="1200" baseline="0" dirty="0">
                <a:solidFill>
                  <a:srgbClr val="FDB927"/>
                </a:solidFill>
                <a:latin typeface="Futura Std Book" pitchFamily="34" charset="0"/>
              </a:rPr>
              <a:t> </a:t>
            </a:r>
            <a:r>
              <a:rPr lang="en-US" sz="1200" i="1" baseline="0" dirty="0">
                <a:solidFill>
                  <a:srgbClr val="FDB927"/>
                </a:solidFill>
                <a:latin typeface="Garamond 3 LT Std" pitchFamily="18" charset="0"/>
              </a:rPr>
              <a:t>by</a:t>
            </a:r>
            <a:r>
              <a:rPr lang="en-US" sz="1200" baseline="0" dirty="0">
                <a:solidFill>
                  <a:srgbClr val="FDB927"/>
                </a:solidFill>
                <a:latin typeface="Futura Std Book" pitchFamily="34" charset="0"/>
              </a:rPr>
              <a:t> —</a:t>
            </a:r>
          </a:p>
          <a:p>
            <a:pPr algn="ctr"/>
            <a:r>
              <a:rPr lang="en-US" sz="1200" baseline="0" dirty="0">
                <a:solidFill>
                  <a:srgbClr val="FDB927"/>
                </a:solidFill>
                <a:latin typeface="Futura Std Book" pitchFamily="34" charset="0"/>
              </a:rPr>
              <a:t>Nevada Agricultural Experiment Station</a:t>
            </a:r>
            <a:endParaRPr lang="en-US" sz="1200" dirty="0">
              <a:solidFill>
                <a:srgbClr val="FDB927"/>
              </a:solidFill>
              <a:latin typeface="Futura Std Book" pitchFamily="34" charset="0"/>
            </a:endParaRPr>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22412" y="6172200"/>
            <a:ext cx="457200" cy="457200"/>
          </a:xfrm>
          <a:prstGeom prst="rect">
            <a:avLst/>
          </a:prstGeom>
        </p:spPr>
      </p:pic>
    </p:spTree>
    <p:extLst>
      <p:ext uri="{BB962C8B-B14F-4D97-AF65-F5344CB8AC3E}">
        <p14:creationId xmlns:p14="http://schemas.microsoft.com/office/powerpoint/2010/main" val="3529831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600" kern="1200" cap="small" baseline="0">
          <a:solidFill>
            <a:srgbClr val="FDB927"/>
          </a:solidFill>
          <a:latin typeface="Futura Std Boo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Futura Std Book" pitchFamily="34" charset="0"/>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bg1"/>
          </a:solidFill>
          <a:latin typeface="Futura Std Book"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Futura Std Book" pitchFamily="34" charset="0"/>
          <a:ea typeface="+mn-ea"/>
          <a:cs typeface="+mn-cs"/>
        </a:defRPr>
      </a:lvl3pPr>
      <a:lvl4pPr marL="1600200" indent="-228600" algn="l" defTabSz="914400" rtl="0" eaLnBrk="1" latinLnBrk="0" hangingPunct="1">
        <a:spcBef>
          <a:spcPct val="20000"/>
        </a:spcBef>
        <a:buFont typeface="Wingdings" pitchFamily="2" charset="2"/>
        <a:buChar char="§"/>
        <a:defRPr sz="1800" kern="1200">
          <a:solidFill>
            <a:schemeClr val="bg1"/>
          </a:solidFill>
          <a:latin typeface="Futura Std Book"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Futura Std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76736"/>
            <a:ext cx="11379200" cy="2516555"/>
          </a:xfrm>
        </p:spPr>
        <p:txBody>
          <a:bodyPr>
            <a:normAutofit/>
          </a:bodyPr>
          <a:lstStyle/>
          <a:p>
            <a:r>
              <a:rPr lang="en-US" dirty="0" smtClean="0"/>
              <a:t>SAAESD Spring Meeting</a:t>
            </a:r>
            <a:br>
              <a:rPr lang="en-US" dirty="0" smtClean="0"/>
            </a:br>
            <a:r>
              <a:rPr lang="en-US" dirty="0" smtClean="0"/>
              <a:t>May 17, 2022</a:t>
            </a:r>
            <a:br>
              <a:rPr lang="en-US" dirty="0" smtClean="0"/>
            </a:br>
            <a:r>
              <a:rPr lang="en-US" dirty="0" smtClean="0"/>
              <a:t>College Station, TX</a:t>
            </a:r>
            <a:br>
              <a:rPr lang="en-US" dirty="0" smtClean="0"/>
            </a:br>
            <a:endParaRPr lang="en-US" dirty="0"/>
          </a:p>
        </p:txBody>
      </p:sp>
      <p:sp>
        <p:nvSpPr>
          <p:cNvPr id="3" name="Content Placeholder 2"/>
          <p:cNvSpPr>
            <a:spLocks noGrp="1"/>
          </p:cNvSpPr>
          <p:nvPr>
            <p:ph idx="1"/>
          </p:nvPr>
        </p:nvSpPr>
        <p:spPr>
          <a:xfrm>
            <a:off x="406400" y="3493477"/>
            <a:ext cx="11379200" cy="2632686"/>
          </a:xfrm>
        </p:spPr>
        <p:txBody>
          <a:bodyPr/>
          <a:lstStyle/>
          <a:p>
            <a:endParaRPr lang="en-US" dirty="0"/>
          </a:p>
        </p:txBody>
      </p:sp>
    </p:spTree>
    <p:extLst>
      <p:ext uri="{BB962C8B-B14F-4D97-AF65-F5344CB8AC3E}">
        <p14:creationId xmlns:p14="http://schemas.microsoft.com/office/powerpoint/2010/main" val="152830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 Initiatives/Progress</a:t>
            </a:r>
          </a:p>
        </p:txBody>
      </p:sp>
      <p:sp>
        <p:nvSpPr>
          <p:cNvPr id="3" name="Content Placeholder 2"/>
          <p:cNvSpPr>
            <a:spLocks noGrp="1"/>
          </p:cNvSpPr>
          <p:nvPr>
            <p:ph idx="1"/>
          </p:nvPr>
        </p:nvSpPr>
        <p:spPr/>
        <p:txBody>
          <a:bodyPr>
            <a:normAutofit fontScale="92500" lnSpcReduction="10000"/>
          </a:bodyPr>
          <a:lstStyle/>
          <a:p>
            <a:r>
              <a:rPr lang="en-US" dirty="0"/>
              <a:t>Develop and implement a strategy to make increased capacity funding a priority for 1862, 1890 and 1994 land grant colleges and universities. </a:t>
            </a:r>
          </a:p>
          <a:p>
            <a:endParaRPr lang="en-US" dirty="0"/>
          </a:p>
          <a:p>
            <a:r>
              <a:rPr lang="en-US" dirty="0">
                <a:solidFill>
                  <a:srgbClr val="FFFF00"/>
                </a:solidFill>
              </a:rPr>
              <a:t>I sent letter to NIFA requesting an initial increase of 28% for FY 23, with subsequent 14% increases for at least the next 5 years</a:t>
            </a:r>
            <a:r>
              <a:rPr lang="en-US" dirty="0" smtClean="0">
                <a:solidFill>
                  <a:srgbClr val="FFFF00"/>
                </a:solidFill>
              </a:rPr>
              <a:t>. A 28% increase for FY 23 would have raised Hatch Funds to $329 Million which was consistent with the President’s FY 22 proposed budget. Subsequent 14% increases would keep pace with China’s budget increases for Agriculture.</a:t>
            </a:r>
            <a:endParaRPr lang="en-US" dirty="0">
              <a:solidFill>
                <a:srgbClr val="FFFF00"/>
              </a:solidFill>
            </a:endParaRPr>
          </a:p>
          <a:p>
            <a:pPr marL="0" indent="0">
              <a:buNone/>
            </a:pPr>
            <a:endParaRPr lang="en-US" dirty="0">
              <a:solidFill>
                <a:srgbClr val="FFFF00"/>
              </a:solidFill>
            </a:endParaRPr>
          </a:p>
          <a:p>
            <a:r>
              <a:rPr lang="en-US" dirty="0">
                <a:solidFill>
                  <a:srgbClr val="FFFF00"/>
                </a:solidFill>
              </a:rPr>
              <a:t>I also support the efforts of the 1994 Land-grants to increase each of their capacity lines to a total of $17.5 M. </a:t>
            </a:r>
          </a:p>
        </p:txBody>
      </p:sp>
    </p:spTree>
    <p:extLst>
      <p:ext uri="{BB962C8B-B14F-4D97-AF65-F5344CB8AC3E}">
        <p14:creationId xmlns:p14="http://schemas.microsoft.com/office/powerpoint/2010/main" val="411387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Chairs Initiative/Progress</a:t>
            </a:r>
          </a:p>
        </p:txBody>
      </p:sp>
      <p:sp>
        <p:nvSpPr>
          <p:cNvPr id="3" name="Content Placeholder 2"/>
          <p:cNvSpPr>
            <a:spLocks noGrp="1"/>
          </p:cNvSpPr>
          <p:nvPr>
            <p:ph idx="1"/>
          </p:nvPr>
        </p:nvSpPr>
        <p:spPr>
          <a:xfrm>
            <a:off x="343338" y="1295400"/>
            <a:ext cx="11379200" cy="5105400"/>
          </a:xfrm>
        </p:spPr>
        <p:txBody>
          <a:bodyPr>
            <a:normAutofit fontScale="92500" lnSpcReduction="10000"/>
          </a:bodyPr>
          <a:lstStyle/>
          <a:p>
            <a:r>
              <a:rPr lang="en-US" dirty="0"/>
              <a:t>Position ESS and its LGU members to take a leading role in addressing climate change challenges as they impact agriculture and natural resources. </a:t>
            </a:r>
          </a:p>
          <a:p>
            <a:r>
              <a:rPr lang="en-US" sz="3200" dirty="0">
                <a:solidFill>
                  <a:srgbClr val="FFFF00"/>
                </a:solidFill>
              </a:rPr>
              <a:t>Climate change challenge session was held at ESS meeting in Lake Tahoe in </a:t>
            </a:r>
            <a:r>
              <a:rPr lang="en-US" sz="3200" dirty="0" smtClean="0">
                <a:solidFill>
                  <a:srgbClr val="FFFF00"/>
                </a:solidFill>
              </a:rPr>
              <a:t>October.</a:t>
            </a:r>
          </a:p>
          <a:p>
            <a:endParaRPr lang="en-US" sz="3200" dirty="0" smtClean="0">
              <a:solidFill>
                <a:srgbClr val="FFFF00"/>
              </a:solidFill>
            </a:endParaRPr>
          </a:p>
          <a:p>
            <a:r>
              <a:rPr lang="en-US" sz="3200" dirty="0" smtClean="0">
                <a:solidFill>
                  <a:srgbClr val="FFFF00"/>
                </a:solidFill>
              </a:rPr>
              <a:t>Forming an ad hoc committee to advise ESCOP leadership on Climate Change issues as strategized at Tahoe Meeting.</a:t>
            </a:r>
            <a:endParaRPr lang="en-US" sz="3200" dirty="0">
              <a:solidFill>
                <a:srgbClr val="FFFF00"/>
              </a:solidFill>
            </a:endParaRPr>
          </a:p>
          <a:p>
            <a:pPr lvl="1"/>
            <a:r>
              <a:rPr lang="en-US" sz="2800" dirty="0">
                <a:solidFill>
                  <a:srgbClr val="FFFF00"/>
                </a:solidFill>
              </a:rPr>
              <a:t>Organize interdisciplinary teams to support specific climate change </a:t>
            </a:r>
            <a:r>
              <a:rPr lang="en-US" sz="2800" dirty="0" smtClean="0">
                <a:solidFill>
                  <a:srgbClr val="FFFF00"/>
                </a:solidFill>
              </a:rPr>
              <a:t>programs</a:t>
            </a:r>
            <a:endParaRPr lang="en-US" sz="2800" dirty="0">
              <a:solidFill>
                <a:srgbClr val="FFFF00"/>
              </a:solidFill>
            </a:endParaRPr>
          </a:p>
          <a:p>
            <a:pPr lvl="1"/>
            <a:r>
              <a:rPr lang="en-US" sz="2800" dirty="0">
                <a:solidFill>
                  <a:srgbClr val="FFFF00"/>
                </a:solidFill>
              </a:rPr>
              <a:t>Engage internal and external agencies to address specific climate change issues.</a:t>
            </a:r>
          </a:p>
          <a:p>
            <a:pPr lvl="1"/>
            <a:endParaRPr lang="en-US" dirty="0"/>
          </a:p>
        </p:txBody>
      </p:sp>
    </p:spTree>
    <p:extLst>
      <p:ext uri="{BB962C8B-B14F-4D97-AF65-F5344CB8AC3E}">
        <p14:creationId xmlns:p14="http://schemas.microsoft.com/office/powerpoint/2010/main" val="195052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Chairs Initiative/Progress</a:t>
            </a:r>
          </a:p>
        </p:txBody>
      </p:sp>
      <p:sp>
        <p:nvSpPr>
          <p:cNvPr id="3" name="Content Placeholder 2"/>
          <p:cNvSpPr>
            <a:spLocks noGrp="1"/>
          </p:cNvSpPr>
          <p:nvPr>
            <p:ph idx="1"/>
          </p:nvPr>
        </p:nvSpPr>
        <p:spPr/>
        <p:txBody>
          <a:bodyPr>
            <a:normAutofit fontScale="92500" lnSpcReduction="10000"/>
          </a:bodyPr>
          <a:lstStyle/>
          <a:p>
            <a:r>
              <a:rPr lang="en-US" dirty="0"/>
              <a:t>Develop an ESS Brand and Advocacy Toolkit to provide ESCOP leadership and ESS members with consistent messaging and resources focused on ESS advocacy and educational priorities.</a:t>
            </a:r>
          </a:p>
          <a:p>
            <a:endParaRPr lang="en-US" dirty="0"/>
          </a:p>
          <a:p>
            <a:r>
              <a:rPr lang="en-US" dirty="0">
                <a:solidFill>
                  <a:srgbClr val="FFFF00"/>
                </a:solidFill>
              </a:rPr>
              <a:t>Solicited proposals and interviewed marketing firms to help with a brand refresh and development of an advocacy toolkit.</a:t>
            </a:r>
            <a:r>
              <a:rPr lang="en-US" dirty="0"/>
              <a:t> </a:t>
            </a:r>
            <a:endParaRPr lang="en-US" dirty="0" smtClean="0"/>
          </a:p>
          <a:p>
            <a:endParaRPr lang="en-US" dirty="0" smtClean="0"/>
          </a:p>
          <a:p>
            <a:r>
              <a:rPr lang="en-US" dirty="0" smtClean="0">
                <a:solidFill>
                  <a:srgbClr val="FFFF00"/>
                </a:solidFill>
              </a:rPr>
              <a:t>Selected a firm “PIVOT” to assist ESS with our brand refresh.</a:t>
            </a:r>
          </a:p>
          <a:p>
            <a:endParaRPr lang="en-US" dirty="0" smtClean="0"/>
          </a:p>
          <a:p>
            <a:r>
              <a:rPr lang="en-US" dirty="0" smtClean="0">
                <a:solidFill>
                  <a:srgbClr val="FFFF00"/>
                </a:solidFill>
              </a:rPr>
              <a:t> Formed an </a:t>
            </a:r>
            <a:r>
              <a:rPr lang="en-US" dirty="0">
                <a:solidFill>
                  <a:srgbClr val="FFFF00"/>
                </a:solidFill>
              </a:rPr>
              <a:t>ad hoc committee to help develop the ESS brand and toolkit with representation from all regions.</a:t>
            </a:r>
            <a:r>
              <a:rPr lang="en-US" dirty="0"/>
              <a:t> </a:t>
            </a:r>
            <a:r>
              <a:rPr lang="en-US" dirty="0" smtClean="0">
                <a:solidFill>
                  <a:srgbClr val="FFFF00"/>
                </a:solidFill>
              </a:rPr>
              <a:t>First meeting was held on May 10</a:t>
            </a:r>
            <a:r>
              <a:rPr lang="en-US" baseline="30000" dirty="0" smtClean="0">
                <a:solidFill>
                  <a:srgbClr val="FFFF00"/>
                </a:solidFill>
              </a:rPr>
              <a:t>th</a:t>
            </a:r>
            <a:r>
              <a:rPr lang="en-US" dirty="0">
                <a:solidFill>
                  <a:srgbClr val="FFFF00"/>
                </a:solidFill>
              </a:rPr>
              <a:t>.</a:t>
            </a:r>
          </a:p>
        </p:txBody>
      </p:sp>
    </p:spTree>
    <p:extLst>
      <p:ext uri="{BB962C8B-B14F-4D97-AF65-F5344CB8AC3E}">
        <p14:creationId xmlns:p14="http://schemas.microsoft.com/office/powerpoint/2010/main" val="357229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Challenges Facing ESS</a:t>
            </a:r>
          </a:p>
        </p:txBody>
      </p:sp>
      <p:sp>
        <p:nvSpPr>
          <p:cNvPr id="3" name="Content Placeholder 2"/>
          <p:cNvSpPr>
            <a:spLocks noGrp="1"/>
          </p:cNvSpPr>
          <p:nvPr>
            <p:ph idx="1"/>
          </p:nvPr>
        </p:nvSpPr>
        <p:spPr/>
        <p:txBody>
          <a:bodyPr/>
          <a:lstStyle/>
          <a:p>
            <a:r>
              <a:rPr lang="en-US" dirty="0"/>
              <a:t>Development of a highly recognizable brand that our stakeholders and the public will immediately associate with the Experiment Stations of the Land-grant University System. </a:t>
            </a:r>
          </a:p>
          <a:p>
            <a:endParaRPr lang="en-US" dirty="0"/>
          </a:p>
          <a:p>
            <a:r>
              <a:rPr lang="en-US" dirty="0" smtClean="0"/>
              <a:t>Improving our relationship with the APLU </a:t>
            </a:r>
            <a:r>
              <a:rPr lang="en-US" dirty="0"/>
              <a:t>system and developing and implementing a strategy so that our </a:t>
            </a:r>
            <a:r>
              <a:rPr lang="en-US" dirty="0" smtClean="0"/>
              <a:t>priorities (i.e. capacity funding) are better </a:t>
            </a:r>
            <a:r>
              <a:rPr lang="en-US" dirty="0"/>
              <a:t>represented </a:t>
            </a:r>
            <a:r>
              <a:rPr lang="en-US" dirty="0" smtClean="0"/>
              <a:t>by </a:t>
            </a:r>
            <a:r>
              <a:rPr lang="en-US" dirty="0"/>
              <a:t>APLU. </a:t>
            </a:r>
          </a:p>
          <a:p>
            <a:endParaRPr lang="en-US" dirty="0"/>
          </a:p>
          <a:p>
            <a:endParaRPr lang="en-US" dirty="0"/>
          </a:p>
        </p:txBody>
      </p:sp>
    </p:spTree>
    <p:extLst>
      <p:ext uri="{BB962C8B-B14F-4D97-AF65-F5344CB8AC3E}">
        <p14:creationId xmlns:p14="http://schemas.microsoft.com/office/powerpoint/2010/main" val="410529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Funding</a:t>
            </a:r>
          </a:p>
        </p:txBody>
      </p:sp>
      <p:pic>
        <p:nvPicPr>
          <p:cNvPr id="4" name="Content Placeholder 3"/>
          <p:cNvPicPr>
            <a:picLocks noGrp="1" noChangeAspect="1"/>
          </p:cNvPicPr>
          <p:nvPr>
            <p:ph idx="1"/>
          </p:nvPr>
        </p:nvPicPr>
        <p:blipFill>
          <a:blip r:embed="rId2"/>
          <a:stretch>
            <a:fillRect/>
          </a:stretch>
        </p:blipFill>
        <p:spPr>
          <a:xfrm>
            <a:off x="2669751" y="1726355"/>
            <a:ext cx="6852498" cy="4121253"/>
          </a:xfrm>
          <a:prstGeom prst="rect">
            <a:avLst/>
          </a:prstGeom>
        </p:spPr>
      </p:pic>
    </p:spTree>
    <p:extLst>
      <p:ext uri="{BB962C8B-B14F-4D97-AF65-F5344CB8AC3E}">
        <p14:creationId xmlns:p14="http://schemas.microsoft.com/office/powerpoint/2010/main" val="52434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ESCOP Budget Recommendation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October 21 CAC Meeting – Process established in KC meeting discussed and BLC charged with developing budgets for AFRI and Hatch consistent with the BAC Advocacy Principles. Asked to report back to ESCOP for approval. </a:t>
            </a:r>
          </a:p>
          <a:p>
            <a:endParaRPr lang="en-US" dirty="0" smtClean="0"/>
          </a:p>
          <a:p>
            <a:r>
              <a:rPr lang="en-US" dirty="0" smtClean="0"/>
              <a:t>Due to time constraints BLC forwarded budget to BAC  on 11/7/21 prior to ESCOP formal approval.</a:t>
            </a:r>
          </a:p>
          <a:p>
            <a:endParaRPr lang="en-US" dirty="0" smtClean="0"/>
          </a:p>
          <a:p>
            <a:r>
              <a:rPr lang="en-US" dirty="0" smtClean="0"/>
              <a:t>ESCOP Executive Committee approved the BLC recommendation at its 11/12/2021 meeting</a:t>
            </a:r>
          </a:p>
          <a:p>
            <a:endParaRPr lang="en-US" dirty="0"/>
          </a:p>
        </p:txBody>
      </p:sp>
    </p:spTree>
    <p:extLst>
      <p:ext uri="{BB962C8B-B14F-4D97-AF65-F5344CB8AC3E}">
        <p14:creationId xmlns:p14="http://schemas.microsoft.com/office/powerpoint/2010/main" val="46707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BLC Proposed Request </a:t>
            </a:r>
            <a:r>
              <a:rPr lang="en-US" dirty="0" smtClean="0"/>
              <a:t>Submitted to BAA/BAC on 11/7/2021 and then Approved </a:t>
            </a:r>
            <a:r>
              <a:rPr lang="en-US" dirty="0"/>
              <a:t>by the</a:t>
            </a:r>
            <a:br>
              <a:rPr lang="en-US" dirty="0"/>
            </a:br>
            <a:r>
              <a:rPr lang="en-US" dirty="0"/>
              <a:t>ESCOP Executive Committee on November 12, 2021</a:t>
            </a:r>
          </a:p>
        </p:txBody>
      </p:sp>
      <p:pic>
        <p:nvPicPr>
          <p:cNvPr id="6" name="Picture 5">
            <a:extLst>
              <a:ext uri="{FF2B5EF4-FFF2-40B4-BE49-F238E27FC236}">
                <a16:creationId xmlns:a16="http://schemas.microsoft.com/office/drawing/2014/main" id="{A9ED3E7B-2A0C-4668-BC58-24DF4BFBC235}"/>
              </a:ext>
            </a:extLst>
          </p:cNvPr>
          <p:cNvPicPr>
            <a:picLocks noChangeAspect="1"/>
          </p:cNvPicPr>
          <p:nvPr/>
        </p:nvPicPr>
        <p:blipFill>
          <a:blip r:embed="rId2"/>
          <a:stretch>
            <a:fillRect/>
          </a:stretch>
        </p:blipFill>
        <p:spPr>
          <a:xfrm>
            <a:off x="406400" y="2266457"/>
            <a:ext cx="10989596" cy="3759200"/>
          </a:xfrm>
          <a:prstGeom prst="rect">
            <a:avLst/>
          </a:prstGeom>
        </p:spPr>
      </p:pic>
    </p:spTree>
    <p:extLst>
      <p:ext uri="{BB962C8B-B14F-4D97-AF65-F5344CB8AC3E}">
        <p14:creationId xmlns:p14="http://schemas.microsoft.com/office/powerpoint/2010/main" val="269050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Ask Comparisons FY 22 vs FY 23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8645491"/>
              </p:ext>
            </p:extLst>
          </p:nvPr>
        </p:nvGraphicFramePr>
        <p:xfrm>
          <a:off x="1609968" y="2227385"/>
          <a:ext cx="8839202" cy="3305907"/>
        </p:xfrm>
        <a:graphic>
          <a:graphicData uri="http://schemas.openxmlformats.org/drawingml/2006/table">
            <a:tbl>
              <a:tblPr firstRow="1" firstCol="1" bandRow="1">
                <a:tableStyleId>{5C22544A-7EE6-4342-B048-85BDC9FD1C3A}</a:tableStyleId>
              </a:tblPr>
              <a:tblGrid>
                <a:gridCol w="689155">
                  <a:extLst>
                    <a:ext uri="{9D8B030D-6E8A-4147-A177-3AD203B41FA5}">
                      <a16:colId xmlns:a16="http://schemas.microsoft.com/office/drawing/2014/main" val="1078085990"/>
                    </a:ext>
                  </a:extLst>
                </a:gridCol>
                <a:gridCol w="689155">
                  <a:extLst>
                    <a:ext uri="{9D8B030D-6E8A-4147-A177-3AD203B41FA5}">
                      <a16:colId xmlns:a16="http://schemas.microsoft.com/office/drawing/2014/main" val="1178675338"/>
                    </a:ext>
                  </a:extLst>
                </a:gridCol>
                <a:gridCol w="1040748">
                  <a:extLst>
                    <a:ext uri="{9D8B030D-6E8A-4147-A177-3AD203B41FA5}">
                      <a16:colId xmlns:a16="http://schemas.microsoft.com/office/drawing/2014/main" val="1392204833"/>
                    </a:ext>
                  </a:extLst>
                </a:gridCol>
                <a:gridCol w="1609427">
                  <a:extLst>
                    <a:ext uri="{9D8B030D-6E8A-4147-A177-3AD203B41FA5}">
                      <a16:colId xmlns:a16="http://schemas.microsoft.com/office/drawing/2014/main" val="665897221"/>
                    </a:ext>
                  </a:extLst>
                </a:gridCol>
                <a:gridCol w="2543686">
                  <a:extLst>
                    <a:ext uri="{9D8B030D-6E8A-4147-A177-3AD203B41FA5}">
                      <a16:colId xmlns:a16="http://schemas.microsoft.com/office/drawing/2014/main" val="3164853209"/>
                    </a:ext>
                  </a:extLst>
                </a:gridCol>
                <a:gridCol w="2267031">
                  <a:extLst>
                    <a:ext uri="{9D8B030D-6E8A-4147-A177-3AD203B41FA5}">
                      <a16:colId xmlns:a16="http://schemas.microsoft.com/office/drawing/2014/main" val="445979028"/>
                    </a:ext>
                  </a:extLst>
                </a:gridCol>
              </a:tblGrid>
              <a:tr h="1332261">
                <a:tc>
                  <a:txBody>
                    <a:bodyPr/>
                    <a:lstStyle/>
                    <a:p>
                      <a:pPr marL="0" marR="0" algn="ctr">
                        <a:lnSpc>
                          <a:spcPct val="107000"/>
                        </a:lnSpc>
                        <a:spcBef>
                          <a:spcPts val="0"/>
                        </a:spcBef>
                        <a:spcAft>
                          <a:spcPts val="0"/>
                        </a:spcAft>
                      </a:pPr>
                      <a:r>
                        <a:rPr lang="en-US" sz="1100" dirty="0">
                          <a:effectLst/>
                        </a:rPr>
                        <a:t>Program</a:t>
                      </a:r>
                      <a:endParaRPr lang="en-US"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FY 2022</a:t>
                      </a:r>
                    </a:p>
                    <a:p>
                      <a:pPr marL="0" marR="0" algn="ctr">
                        <a:lnSpc>
                          <a:spcPct val="107000"/>
                        </a:lnSpc>
                        <a:spcBef>
                          <a:spcPts val="0"/>
                        </a:spcBef>
                        <a:spcAft>
                          <a:spcPts val="0"/>
                        </a:spcAft>
                      </a:pPr>
                      <a:r>
                        <a:rPr lang="en-US" sz="1100" dirty="0">
                          <a:effectLst/>
                        </a:rPr>
                        <a:t>Unified Ask</a:t>
                      </a:r>
                      <a:endParaRPr lang="en-US"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FY 2021</a:t>
                      </a:r>
                    </a:p>
                    <a:p>
                      <a:pPr marL="0" marR="0" algn="ctr">
                        <a:lnSpc>
                          <a:spcPct val="107000"/>
                        </a:lnSpc>
                        <a:spcBef>
                          <a:spcPts val="0"/>
                        </a:spcBef>
                        <a:spcAft>
                          <a:spcPts val="0"/>
                        </a:spcAft>
                      </a:pPr>
                      <a:r>
                        <a:rPr lang="en-US" sz="1100" dirty="0">
                          <a:effectLst/>
                        </a:rPr>
                        <a:t>Enacted</a:t>
                      </a:r>
                      <a:endParaRPr lang="en-US"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ESS Approved</a:t>
                      </a:r>
                    </a:p>
                    <a:p>
                      <a:pPr marL="0" marR="0" algn="ctr">
                        <a:lnSpc>
                          <a:spcPct val="107000"/>
                        </a:lnSpc>
                        <a:spcBef>
                          <a:spcPts val="0"/>
                        </a:spcBef>
                        <a:spcAft>
                          <a:spcPts val="0"/>
                        </a:spcAft>
                      </a:pPr>
                      <a:r>
                        <a:rPr lang="en-US" sz="1100" dirty="0">
                          <a:effectLst/>
                        </a:rPr>
                        <a:t>FY 2023 Ask</a:t>
                      </a:r>
                      <a:endParaRPr lang="en-US"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BAC FY 2023 Proposed Level of Funding</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Percent Change From FY 2022 Unified Ask</a:t>
                      </a:r>
                      <a:endParaRPr lang="en-US"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802997"/>
                  </a:ext>
                </a:extLst>
              </a:tr>
              <a:tr h="213796">
                <a:tc>
                  <a:txBody>
                    <a:bodyPr/>
                    <a:lstStyle/>
                    <a:p>
                      <a:pPr marL="0" marR="0">
                        <a:lnSpc>
                          <a:spcPct val="107000"/>
                        </a:lnSpc>
                        <a:spcBef>
                          <a:spcPts val="0"/>
                        </a:spcBef>
                        <a:spcAft>
                          <a:spcPts val="0"/>
                        </a:spcAft>
                      </a:pPr>
                      <a:r>
                        <a:rPr lang="en-US" sz="11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07000"/>
                        </a:lnSpc>
                        <a:spcBef>
                          <a:spcPts val="0"/>
                        </a:spcBef>
                        <a:spcAft>
                          <a:spcPts val="0"/>
                        </a:spcAft>
                      </a:pPr>
                      <a:r>
                        <a:rPr lang="en-US" sz="1100" dirty="0">
                          <a:effectLst/>
                        </a:rPr>
                        <a:t>$ Millions</a:t>
                      </a:r>
                      <a:endParaRPr lang="en-US"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100" dirty="0">
                          <a:effectLst/>
                        </a:rPr>
                        <a:t> </a:t>
                      </a:r>
                      <a:endParaRPr lang="en-US"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8487951"/>
                  </a:ext>
                </a:extLst>
              </a:tr>
              <a:tr h="437488">
                <a:tc>
                  <a:txBody>
                    <a:bodyPr/>
                    <a:lstStyle/>
                    <a:p>
                      <a:pPr marL="0" marR="0">
                        <a:lnSpc>
                          <a:spcPct val="107000"/>
                        </a:lnSpc>
                        <a:spcBef>
                          <a:spcPts val="0"/>
                        </a:spcBef>
                        <a:spcAft>
                          <a:spcPts val="0"/>
                        </a:spcAft>
                      </a:pPr>
                      <a:r>
                        <a:rPr lang="en-US" sz="1100">
                          <a:effectLst/>
                        </a:rPr>
                        <a:t>AFRI</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700.0</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435.0</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798.0</a:t>
                      </a:r>
                      <a:endParaRPr lang="en-US"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496.0</a:t>
                      </a:r>
                      <a:endParaRPr lang="en-US"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29%    Decrease</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2623408"/>
                  </a:ext>
                </a:extLst>
              </a:tr>
              <a:tr h="437488">
                <a:tc>
                  <a:txBody>
                    <a:bodyPr/>
                    <a:lstStyle/>
                    <a:p>
                      <a:pPr marL="0" marR="0">
                        <a:lnSpc>
                          <a:spcPct val="107000"/>
                        </a:lnSpc>
                        <a:spcBef>
                          <a:spcPts val="0"/>
                        </a:spcBef>
                        <a:spcAft>
                          <a:spcPts val="0"/>
                        </a:spcAft>
                      </a:pPr>
                      <a:r>
                        <a:rPr lang="en-US" sz="1100">
                          <a:effectLst/>
                        </a:rPr>
                        <a:t>Hatch</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329.4</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259.0</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399.38</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295.0</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10.5% Decrease</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7908765"/>
                  </a:ext>
                </a:extLst>
              </a:tr>
              <a:tr h="884874">
                <a:tc>
                  <a:txBody>
                    <a:bodyPr/>
                    <a:lstStyle/>
                    <a:p>
                      <a:pPr marL="0" marR="0">
                        <a:lnSpc>
                          <a:spcPct val="107000"/>
                        </a:lnSpc>
                        <a:spcBef>
                          <a:spcPts val="0"/>
                        </a:spcBef>
                        <a:spcAft>
                          <a:spcPts val="0"/>
                        </a:spcAft>
                      </a:pPr>
                      <a:r>
                        <a:rPr lang="en-US" sz="1100">
                          <a:effectLst/>
                        </a:rPr>
                        <a:t>Smith-Lever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400.1</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315.0</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428.2</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7.1 %   Increase</a:t>
                      </a:r>
                      <a:endParaRPr lang="en-US"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7953712"/>
                  </a:ext>
                </a:extLst>
              </a:tr>
            </a:tbl>
          </a:graphicData>
        </a:graphic>
      </p:graphicFrame>
    </p:spTree>
    <p:extLst>
      <p:ext uri="{BB962C8B-B14F-4D97-AF65-F5344CB8AC3E}">
        <p14:creationId xmlns:p14="http://schemas.microsoft.com/office/powerpoint/2010/main" val="12156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2921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7984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ESCOP Priorities/Progress</a:t>
            </a:r>
          </a:p>
        </p:txBody>
      </p:sp>
      <p:sp>
        <p:nvSpPr>
          <p:cNvPr id="3" name="Content Placeholder 2"/>
          <p:cNvSpPr>
            <a:spLocks noGrp="1"/>
          </p:cNvSpPr>
          <p:nvPr>
            <p:ph idx="1"/>
          </p:nvPr>
        </p:nvSpPr>
        <p:spPr/>
        <p:txBody>
          <a:bodyPr/>
          <a:lstStyle/>
          <a:p>
            <a:r>
              <a:rPr lang="en-US" dirty="0"/>
              <a:t>Support increased appropriations for USDA-NIFA to enhance capacity funding for research, Extension and education and fully fund the AFRI competitive grants program. </a:t>
            </a:r>
          </a:p>
          <a:p>
            <a:endParaRPr lang="en-US" dirty="0"/>
          </a:p>
          <a:p>
            <a:r>
              <a:rPr lang="en-US" dirty="0">
                <a:solidFill>
                  <a:srgbClr val="FFFF00"/>
                </a:solidFill>
              </a:rPr>
              <a:t>BLC recommendation for a 14% increase in appropriations for Hatch and AFRI </a:t>
            </a:r>
            <a:r>
              <a:rPr lang="en-US" dirty="0" smtClean="0">
                <a:solidFill>
                  <a:srgbClr val="FFFF00"/>
                </a:solidFill>
              </a:rPr>
              <a:t>over FY 2021 enacted funding was </a:t>
            </a:r>
            <a:r>
              <a:rPr lang="en-US" dirty="0">
                <a:solidFill>
                  <a:srgbClr val="FFFF00"/>
                </a:solidFill>
              </a:rPr>
              <a:t>approved through the APLU process. </a:t>
            </a:r>
          </a:p>
        </p:txBody>
      </p:sp>
    </p:spTree>
    <p:extLst>
      <p:ext uri="{BB962C8B-B14F-4D97-AF65-F5344CB8AC3E}">
        <p14:creationId xmlns:p14="http://schemas.microsoft.com/office/powerpoint/2010/main" val="396337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Unbalanced Representation on </a:t>
            </a:r>
            <a:br>
              <a:rPr lang="en-US" dirty="0" smtClean="0"/>
            </a:br>
            <a:r>
              <a:rPr lang="en-US" dirty="0" smtClean="0"/>
              <a:t>Budget </a:t>
            </a:r>
            <a:r>
              <a:rPr lang="en-US" dirty="0"/>
              <a:t>Recommending </a:t>
            </a:r>
            <a:r>
              <a:rPr lang="en-US" dirty="0" smtClean="0"/>
              <a:t>Committees</a:t>
            </a:r>
            <a:endParaRPr lang="en-US" dirty="0"/>
          </a:p>
        </p:txBody>
      </p:sp>
      <p:sp>
        <p:nvSpPr>
          <p:cNvPr id="3" name="Content Placeholder 2"/>
          <p:cNvSpPr>
            <a:spLocks noGrp="1"/>
          </p:cNvSpPr>
          <p:nvPr>
            <p:ph idx="1"/>
          </p:nvPr>
        </p:nvSpPr>
        <p:spPr>
          <a:xfrm>
            <a:off x="406400" y="2086708"/>
            <a:ext cx="11379200" cy="4039455"/>
          </a:xfrm>
        </p:spPr>
        <p:txBody>
          <a:bodyPr>
            <a:normAutofit/>
          </a:bodyPr>
          <a:lstStyle/>
          <a:p>
            <a:pPr lvl="0"/>
            <a:r>
              <a:rPr lang="en-US" sz="1900" dirty="0">
                <a:solidFill>
                  <a:prstClr val="white"/>
                </a:solidFill>
              </a:rPr>
              <a:t>Budget and Advocacy Committee (BAC) – 15 voting members recommend budgets for NIFA funding to Policy Board of Directors - </a:t>
            </a:r>
            <a:r>
              <a:rPr lang="en-US" sz="1900" dirty="0">
                <a:solidFill>
                  <a:srgbClr val="FFFF00"/>
                </a:solidFill>
              </a:rPr>
              <a:t>1 of 15 voting members selected by </a:t>
            </a:r>
            <a:r>
              <a:rPr lang="en-US" sz="1900" dirty="0" smtClean="0">
                <a:solidFill>
                  <a:srgbClr val="FFFF00"/>
                </a:solidFill>
              </a:rPr>
              <a:t>ESS, 1 by ARD</a:t>
            </a:r>
            <a:endParaRPr lang="en-US" sz="1900" dirty="0">
              <a:solidFill>
                <a:srgbClr val="FFFF00"/>
              </a:solidFill>
            </a:endParaRPr>
          </a:p>
          <a:p>
            <a:pPr marL="0" lvl="0" indent="0">
              <a:buNone/>
            </a:pPr>
            <a:endParaRPr lang="en-US" sz="1900" dirty="0">
              <a:solidFill>
                <a:prstClr val="white"/>
              </a:solidFill>
            </a:endParaRPr>
          </a:p>
          <a:p>
            <a:pPr lvl="0"/>
            <a:r>
              <a:rPr lang="en-US" sz="1900" dirty="0">
                <a:solidFill>
                  <a:prstClr val="white"/>
                </a:solidFill>
              </a:rPr>
              <a:t>Policy Board of Directors (PBD) – 10 voting members – Vote to approve BAC recommendation – </a:t>
            </a:r>
            <a:r>
              <a:rPr lang="en-US" sz="1900" dirty="0">
                <a:solidFill>
                  <a:srgbClr val="FFFF00"/>
                </a:solidFill>
              </a:rPr>
              <a:t>1 of 10 voting members selected by </a:t>
            </a:r>
            <a:r>
              <a:rPr lang="en-US" sz="1900" dirty="0" smtClean="0">
                <a:solidFill>
                  <a:srgbClr val="FFFF00"/>
                </a:solidFill>
              </a:rPr>
              <a:t>ESS, 1 by ARD</a:t>
            </a:r>
            <a:endParaRPr lang="en-US" sz="1900" dirty="0">
              <a:solidFill>
                <a:srgbClr val="FFFF00"/>
              </a:solidFill>
            </a:endParaRPr>
          </a:p>
          <a:p>
            <a:pPr lvl="0"/>
            <a:endParaRPr lang="en-US" sz="1900" dirty="0">
              <a:solidFill>
                <a:prstClr val="white"/>
              </a:solidFill>
            </a:endParaRPr>
          </a:p>
          <a:p>
            <a:pPr lvl="0"/>
            <a:r>
              <a:rPr lang="en-US" sz="1900" dirty="0" smtClean="0">
                <a:solidFill>
                  <a:prstClr val="white"/>
                </a:solidFill>
              </a:rPr>
              <a:t>Research Assessment Fees - Research </a:t>
            </a:r>
            <a:r>
              <a:rPr lang="en-US" sz="1900" dirty="0">
                <a:solidFill>
                  <a:prstClr val="white"/>
                </a:solidFill>
              </a:rPr>
              <a:t>assessment based upon NIFA funding over average of 3-year period at a rate of 60% for capacity and 40% for competitive funding. </a:t>
            </a:r>
            <a:r>
              <a:rPr lang="en-US" sz="1900" dirty="0" smtClean="0">
                <a:solidFill>
                  <a:prstClr val="white"/>
                </a:solidFill>
              </a:rPr>
              <a:t>Why are capacity funds assessed at a higher rate.</a:t>
            </a:r>
            <a:endParaRPr lang="en-US" sz="1900" dirty="0">
              <a:solidFill>
                <a:prstClr val="white"/>
              </a:solidFill>
            </a:endParaRPr>
          </a:p>
          <a:p>
            <a:pPr marL="0" lvl="0" indent="0">
              <a:buNone/>
            </a:pPr>
            <a:endParaRPr lang="en-US" sz="1900" dirty="0">
              <a:solidFill>
                <a:prstClr val="white"/>
              </a:solidFill>
            </a:endParaRPr>
          </a:p>
          <a:p>
            <a:pPr marL="0" lvl="0" indent="0">
              <a:buNone/>
            </a:pPr>
            <a:endParaRPr lang="en-US" sz="1900" dirty="0">
              <a:solidFill>
                <a:prstClr val="white"/>
              </a:solidFill>
            </a:endParaRPr>
          </a:p>
        </p:txBody>
      </p:sp>
    </p:spTree>
    <p:extLst>
      <p:ext uri="{BB962C8B-B14F-4D97-AF65-F5344CB8AC3E}">
        <p14:creationId xmlns:p14="http://schemas.microsoft.com/office/powerpoint/2010/main" val="1754971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Request in Chairs Letter to NIFA Director</a:t>
            </a:r>
            <a:endParaRPr lang="en-US" dirty="0"/>
          </a:p>
        </p:txBody>
      </p:sp>
      <p:sp>
        <p:nvSpPr>
          <p:cNvPr id="3" name="Content Placeholder 2"/>
          <p:cNvSpPr>
            <a:spLocks noGrp="1"/>
          </p:cNvSpPr>
          <p:nvPr>
            <p:ph idx="1"/>
          </p:nvPr>
        </p:nvSpPr>
        <p:spPr/>
        <p:txBody>
          <a:bodyPr/>
          <a:lstStyle/>
          <a:p>
            <a:r>
              <a:rPr lang="en-US" dirty="0" smtClean="0"/>
              <a:t>Proposed </a:t>
            </a:r>
            <a:r>
              <a:rPr lang="en-US" dirty="0"/>
              <a:t>28% increase for FY 23 and subsequent 14% increases for next 5 years to keep up with China investment rate of 14%/year</a:t>
            </a:r>
            <a:r>
              <a:rPr lang="en-US" dirty="0" smtClean="0"/>
              <a:t>.</a:t>
            </a:r>
          </a:p>
          <a:p>
            <a:pPr marL="0" indent="0">
              <a:buNone/>
            </a:pPr>
            <a:endParaRPr lang="en-US" dirty="0" smtClean="0"/>
          </a:p>
          <a:p>
            <a:r>
              <a:rPr lang="en-US" dirty="0"/>
              <a:t>$331.52 Million is consistent with President’s proposed FY 22 budget for Hatch of $329</a:t>
            </a:r>
          </a:p>
          <a:p>
            <a:pPr marL="0" indent="0">
              <a:buNone/>
            </a:pPr>
            <a:endParaRPr lang="en-US" dirty="0"/>
          </a:p>
          <a:p>
            <a:endParaRPr lang="en-US" dirty="0" smtClean="0"/>
          </a:p>
          <a:p>
            <a:endParaRPr lang="en-US" dirty="0"/>
          </a:p>
        </p:txBody>
      </p:sp>
      <p:pic>
        <p:nvPicPr>
          <p:cNvPr id="4" name="Picture 3">
            <a:extLst>
              <a:ext uri="{FF2B5EF4-FFF2-40B4-BE49-F238E27FC236}">
                <a16:creationId xmlns:a16="http://schemas.microsoft.com/office/drawing/2014/main" id="{9B2ADACA-728A-4D84-AD7B-534A17B63915}"/>
              </a:ext>
            </a:extLst>
          </p:cNvPr>
          <p:cNvPicPr>
            <a:picLocks noChangeAspect="1"/>
          </p:cNvPicPr>
          <p:nvPr/>
        </p:nvPicPr>
        <p:blipFill>
          <a:blip r:embed="rId2"/>
          <a:stretch>
            <a:fillRect/>
          </a:stretch>
        </p:blipFill>
        <p:spPr>
          <a:xfrm>
            <a:off x="232558" y="4101979"/>
            <a:ext cx="11726884" cy="2024184"/>
          </a:xfrm>
          <a:prstGeom prst="rect">
            <a:avLst/>
          </a:prstGeom>
        </p:spPr>
      </p:pic>
    </p:spTree>
    <p:extLst>
      <p:ext uri="{BB962C8B-B14F-4D97-AF65-F5344CB8AC3E}">
        <p14:creationId xmlns:p14="http://schemas.microsoft.com/office/powerpoint/2010/main" val="3718335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BAC/BAA Priority Comparison 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1324272"/>
              </p:ext>
            </p:extLst>
          </p:nvPr>
        </p:nvGraphicFramePr>
        <p:xfrm>
          <a:off x="1652270" y="1391137"/>
          <a:ext cx="8887460" cy="4290646"/>
        </p:xfrm>
        <a:graphic>
          <a:graphicData uri="http://schemas.openxmlformats.org/drawingml/2006/table">
            <a:tbl>
              <a:tblPr>
                <a:tableStyleId>{5C22544A-7EE6-4342-B048-85BDC9FD1C3A}</a:tableStyleId>
              </a:tblPr>
              <a:tblGrid>
                <a:gridCol w="1278887">
                  <a:extLst>
                    <a:ext uri="{9D8B030D-6E8A-4147-A177-3AD203B41FA5}">
                      <a16:colId xmlns:a16="http://schemas.microsoft.com/office/drawing/2014/main" val="1015186356"/>
                    </a:ext>
                  </a:extLst>
                </a:gridCol>
                <a:gridCol w="882959">
                  <a:extLst>
                    <a:ext uri="{9D8B030D-6E8A-4147-A177-3AD203B41FA5}">
                      <a16:colId xmlns:a16="http://schemas.microsoft.com/office/drawing/2014/main" val="70005484"/>
                    </a:ext>
                  </a:extLst>
                </a:gridCol>
                <a:gridCol w="1151113">
                  <a:extLst>
                    <a:ext uri="{9D8B030D-6E8A-4147-A177-3AD203B41FA5}">
                      <a16:colId xmlns:a16="http://schemas.microsoft.com/office/drawing/2014/main" val="1506443625"/>
                    </a:ext>
                  </a:extLst>
                </a:gridCol>
                <a:gridCol w="1151113">
                  <a:extLst>
                    <a:ext uri="{9D8B030D-6E8A-4147-A177-3AD203B41FA5}">
                      <a16:colId xmlns:a16="http://schemas.microsoft.com/office/drawing/2014/main" val="4121640119"/>
                    </a:ext>
                  </a:extLst>
                </a:gridCol>
                <a:gridCol w="849726">
                  <a:extLst>
                    <a:ext uri="{9D8B030D-6E8A-4147-A177-3AD203B41FA5}">
                      <a16:colId xmlns:a16="http://schemas.microsoft.com/office/drawing/2014/main" val="3677344080"/>
                    </a:ext>
                  </a:extLst>
                </a:gridCol>
                <a:gridCol w="949424">
                  <a:extLst>
                    <a:ext uri="{9D8B030D-6E8A-4147-A177-3AD203B41FA5}">
                      <a16:colId xmlns:a16="http://schemas.microsoft.com/office/drawing/2014/main" val="2960247490"/>
                    </a:ext>
                  </a:extLst>
                </a:gridCol>
                <a:gridCol w="1312119">
                  <a:extLst>
                    <a:ext uri="{9D8B030D-6E8A-4147-A177-3AD203B41FA5}">
                      <a16:colId xmlns:a16="http://schemas.microsoft.com/office/drawing/2014/main" val="3504597818"/>
                    </a:ext>
                  </a:extLst>
                </a:gridCol>
                <a:gridCol w="1312119">
                  <a:extLst>
                    <a:ext uri="{9D8B030D-6E8A-4147-A177-3AD203B41FA5}">
                      <a16:colId xmlns:a16="http://schemas.microsoft.com/office/drawing/2014/main" val="661387012"/>
                    </a:ext>
                  </a:extLst>
                </a:gridCol>
              </a:tblGrid>
              <a:tr h="599522">
                <a:tc rowSpan="2">
                  <a:txBody>
                    <a:bodyPr/>
                    <a:lstStyle/>
                    <a:p>
                      <a:pPr marL="0" marR="0" algn="l">
                        <a:lnSpc>
                          <a:spcPct val="107000"/>
                        </a:lnSpc>
                        <a:spcBef>
                          <a:spcPts val="0"/>
                        </a:spcBef>
                        <a:spcAft>
                          <a:spcPts val="800"/>
                        </a:spcAft>
                      </a:pPr>
                      <a:r>
                        <a:rPr lang="en-US" sz="1100">
                          <a:effectLst/>
                        </a:rPr>
                        <a:t>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235" marR="102235" marT="51435" marB="51435"/>
                </a:tc>
                <a:tc>
                  <a:txBody>
                    <a:bodyPr/>
                    <a:lstStyle/>
                    <a:p>
                      <a:pPr marL="0" marR="0" algn="ctr">
                        <a:lnSpc>
                          <a:spcPct val="107000"/>
                        </a:lnSpc>
                        <a:spcBef>
                          <a:spcPts val="0"/>
                        </a:spcBef>
                        <a:spcAft>
                          <a:spcPts val="800"/>
                        </a:spcAft>
                      </a:pPr>
                      <a:r>
                        <a:rPr lang="en-US" sz="1100">
                          <a:effectLst/>
                        </a:rPr>
                        <a:t>Enacted </a:t>
                      </a:r>
                    </a:p>
                    <a:p>
                      <a:pPr marL="0" marR="0" algn="ctr">
                        <a:lnSpc>
                          <a:spcPct val="107000"/>
                        </a:lnSpc>
                        <a:spcBef>
                          <a:spcPts val="0"/>
                        </a:spcBef>
                        <a:spcAft>
                          <a:spcPts val="800"/>
                        </a:spcAft>
                      </a:pPr>
                      <a:r>
                        <a:rPr lang="en-US" sz="1100">
                          <a:effectLst/>
                        </a:rPr>
                        <a:t>FY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100">
                          <a:effectLst/>
                        </a:rPr>
                        <a:t>House Bill FY22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800"/>
                        </a:spcAft>
                      </a:pPr>
                      <a:r>
                        <a:rPr lang="en-US" sz="1100">
                          <a:effectLst/>
                        </a:rPr>
                        <a:t>Senate Bill FY22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800"/>
                        </a:spcAft>
                      </a:pPr>
                      <a:r>
                        <a:rPr lang="en-US" sz="1100">
                          <a:effectLst/>
                        </a:rPr>
                        <a:t>Option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800"/>
                        </a:spcAft>
                      </a:pPr>
                      <a:r>
                        <a:rPr lang="en-US" sz="1100">
                          <a:effectLst/>
                        </a:rPr>
                        <a:t>Option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800"/>
                        </a:spcAft>
                      </a:pPr>
                      <a:r>
                        <a:rPr lang="en-US" sz="1100">
                          <a:effectLst/>
                        </a:rPr>
                        <a:t>Option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100" dirty="0">
                          <a:effectLst/>
                        </a:rPr>
                        <a:t>BAC FY 2023 Proposed Level/% over FY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59426713"/>
                  </a:ext>
                </a:extLst>
              </a:tr>
              <a:tr h="229266">
                <a:tc vMerge="1">
                  <a:txBody>
                    <a:bodyPr/>
                    <a:lstStyle/>
                    <a:p>
                      <a:endParaRPr lang="en-US"/>
                    </a:p>
                  </a:txBody>
                  <a:tcP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100">
                          <a:effectLst/>
                        </a:rPr>
                        <a:t>$ Millions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800"/>
                        </a:spcAft>
                      </a:pPr>
                      <a:r>
                        <a:rPr lang="en-US" sz="1100">
                          <a:effectLst/>
                        </a:rPr>
                        <a:t>$ Millions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800"/>
                        </a:spcAft>
                      </a:pPr>
                      <a:r>
                        <a:rPr lang="en-US" sz="1100">
                          <a:effectLst/>
                        </a:rPr>
                        <a:t>$ Millions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800"/>
                        </a:spcAft>
                      </a:pPr>
                      <a:r>
                        <a:rPr lang="en-US" sz="1100">
                          <a:effectLst/>
                        </a:rPr>
                        <a:t>$ Millions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800"/>
                        </a:spcAft>
                      </a:pPr>
                      <a:r>
                        <a:rPr lang="en-US" sz="1100">
                          <a:effectLst/>
                        </a:rPr>
                        <a:t>$ Millions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100">
                          <a:effectLst/>
                        </a:rPr>
                        <a:t>$ Millions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56816921"/>
                  </a:ext>
                </a:extLst>
              </a:tr>
              <a:tr h="248954">
                <a:tc>
                  <a:txBody>
                    <a:bodyPr/>
                    <a:lstStyle/>
                    <a:p>
                      <a:pPr marL="0" marR="0" algn="l">
                        <a:lnSpc>
                          <a:spcPct val="107000"/>
                        </a:lnSpc>
                        <a:spcBef>
                          <a:spcPts val="0"/>
                        </a:spcBef>
                        <a:spcAft>
                          <a:spcPts val="800"/>
                        </a:spcAft>
                      </a:pPr>
                      <a:r>
                        <a:rPr lang="en-US" sz="1100">
                          <a:effectLst/>
                        </a:rPr>
                        <a:t>AFRI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435.0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450.0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445.0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496M (14%)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97350526"/>
                  </a:ext>
                </a:extLst>
              </a:tr>
              <a:tr h="248954">
                <a:tc>
                  <a:txBody>
                    <a:bodyPr/>
                    <a:lstStyle/>
                    <a:p>
                      <a:pPr marL="0" marR="0" algn="l">
                        <a:lnSpc>
                          <a:spcPct val="107000"/>
                        </a:lnSpc>
                        <a:spcBef>
                          <a:spcPts val="0"/>
                        </a:spcBef>
                        <a:spcAft>
                          <a:spcPts val="800"/>
                        </a:spcAft>
                      </a:pPr>
                      <a:r>
                        <a:rPr lang="en-US" sz="1100">
                          <a:effectLst/>
                        </a:rPr>
                        <a:t>Hatch 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259.0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265.0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275.0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329.4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352.6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399.0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295 (14%)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81703332"/>
                  </a:ext>
                </a:extLst>
              </a:tr>
              <a:tr h="254670">
                <a:tc>
                  <a:txBody>
                    <a:bodyPr/>
                    <a:lstStyle/>
                    <a:p>
                      <a:pPr marL="0" marR="0" algn="l">
                        <a:lnSpc>
                          <a:spcPct val="107000"/>
                        </a:lnSpc>
                        <a:spcBef>
                          <a:spcPts val="0"/>
                        </a:spcBef>
                        <a:spcAft>
                          <a:spcPts val="800"/>
                        </a:spcAft>
                      </a:pPr>
                      <a:r>
                        <a:rPr lang="en-US" sz="1100">
                          <a:effectLst/>
                        </a:rPr>
                        <a:t>Evans-Allen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73.0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92.8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73.0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92.8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118.1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99.4 (36%)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91379806"/>
                  </a:ext>
                </a:extLst>
              </a:tr>
              <a:tr h="258481">
                <a:tc>
                  <a:txBody>
                    <a:bodyPr/>
                    <a:lstStyle/>
                    <a:p>
                      <a:pPr marL="0" marR="0" algn="l">
                        <a:lnSpc>
                          <a:spcPct val="107000"/>
                        </a:lnSpc>
                        <a:spcBef>
                          <a:spcPts val="0"/>
                        </a:spcBef>
                        <a:spcAft>
                          <a:spcPts val="800"/>
                        </a:spcAft>
                      </a:pPr>
                      <a:r>
                        <a:rPr lang="en-US" sz="1100">
                          <a:effectLst/>
                        </a:rPr>
                        <a:t>McIntire-Stennis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38.0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45.8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46.0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46 (28%)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5561612"/>
                  </a:ext>
                </a:extLst>
              </a:tr>
              <a:tr h="229901">
                <a:tc>
                  <a:txBody>
                    <a:bodyPr/>
                    <a:lstStyle/>
                    <a:p>
                      <a:pPr marL="0" marR="0" algn="l">
                        <a:lnSpc>
                          <a:spcPct val="107000"/>
                        </a:lnSpc>
                        <a:spcBef>
                          <a:spcPts val="0"/>
                        </a:spcBef>
                        <a:spcAft>
                          <a:spcPts val="800"/>
                        </a:spcAft>
                      </a:pPr>
                      <a:r>
                        <a:rPr lang="en-US" sz="1100">
                          <a:effectLst/>
                        </a:rPr>
                        <a:t>Research Grants 1994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17.5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17.5 (337.5%)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50236792"/>
                  </a:ext>
                </a:extLst>
              </a:tr>
              <a:tr h="267371">
                <a:tc>
                  <a:txBody>
                    <a:bodyPr/>
                    <a:lstStyle/>
                    <a:p>
                      <a:pPr marL="0" marR="0" algn="l">
                        <a:lnSpc>
                          <a:spcPct val="107000"/>
                        </a:lnSpc>
                        <a:spcBef>
                          <a:spcPts val="0"/>
                        </a:spcBef>
                        <a:spcAft>
                          <a:spcPts val="800"/>
                        </a:spcAft>
                      </a:pPr>
                      <a:r>
                        <a:rPr lang="en-US" sz="1100">
                          <a:effectLst/>
                        </a:rPr>
                        <a:t>Research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$807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$850.3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$838.0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$1,174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$1,207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$1,281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$953.9 (18.2%)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90156962"/>
                  </a:ext>
                </a:extLst>
              </a:tr>
              <a:tr h="255940">
                <a:tc>
                  <a:txBody>
                    <a:bodyPr/>
                    <a:lstStyle/>
                    <a:p>
                      <a:pPr marL="0" marR="0" algn="l">
                        <a:lnSpc>
                          <a:spcPct val="107000"/>
                        </a:lnSpc>
                        <a:spcBef>
                          <a:spcPts val="0"/>
                        </a:spcBef>
                        <a:spcAft>
                          <a:spcPts val="800"/>
                        </a:spcAft>
                      </a:pPr>
                      <a:r>
                        <a:rPr lang="en-US" sz="1100">
                          <a:effectLst/>
                        </a:rPr>
                        <a:t>Smith-Lever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315.0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320.0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330.0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400.1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428.2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455.8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428.2 (36%)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81983609"/>
                  </a:ext>
                </a:extLst>
              </a:tr>
              <a:tr h="201958">
                <a:tc>
                  <a:txBody>
                    <a:bodyPr/>
                    <a:lstStyle/>
                    <a:p>
                      <a:pPr marL="0" marR="0" algn="l">
                        <a:lnSpc>
                          <a:spcPct val="107000"/>
                        </a:lnSpc>
                        <a:spcBef>
                          <a:spcPts val="0"/>
                        </a:spcBef>
                        <a:spcAft>
                          <a:spcPts val="800"/>
                        </a:spcAft>
                      </a:pPr>
                      <a:r>
                        <a:rPr lang="en-US" sz="1100">
                          <a:effectLst/>
                        </a:rPr>
                        <a:t>1890 Extension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62.0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67.0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62.0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78.7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84.3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100.2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84.3 (36%)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65290545"/>
                  </a:ext>
                </a:extLst>
              </a:tr>
              <a:tr h="208944">
                <a:tc>
                  <a:txBody>
                    <a:bodyPr/>
                    <a:lstStyle/>
                    <a:p>
                      <a:pPr marL="0" marR="0" algn="l">
                        <a:lnSpc>
                          <a:spcPct val="107000"/>
                        </a:lnSpc>
                        <a:spcBef>
                          <a:spcPts val="0"/>
                        </a:spcBef>
                        <a:spcAft>
                          <a:spcPts val="800"/>
                        </a:spcAft>
                      </a:pPr>
                      <a:r>
                        <a:rPr lang="en-US" sz="1100">
                          <a:effectLst/>
                        </a:rPr>
                        <a:t>Extension 1994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10.7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17.5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17.5 (105.9%)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52536450"/>
                  </a:ext>
                </a:extLst>
              </a:tr>
              <a:tr h="269277">
                <a:tc>
                  <a:txBody>
                    <a:bodyPr/>
                    <a:lstStyle/>
                    <a:p>
                      <a:pPr marL="0" marR="0" algn="l">
                        <a:lnSpc>
                          <a:spcPct val="107000"/>
                        </a:lnSpc>
                        <a:spcBef>
                          <a:spcPts val="0"/>
                        </a:spcBef>
                        <a:spcAft>
                          <a:spcPts val="800"/>
                        </a:spcAft>
                      </a:pPr>
                      <a:r>
                        <a:rPr lang="en-US" sz="1100">
                          <a:effectLst/>
                        </a:rPr>
                        <a:t>Extension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$385.5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$396.5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$402.0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$488.8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$523.2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$573.5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$530 (37.5%)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47514783"/>
                  </a:ext>
                </a:extLst>
              </a:tr>
              <a:tr h="368985">
                <a:tc>
                  <a:txBody>
                    <a:bodyPr/>
                    <a:lstStyle/>
                    <a:p>
                      <a:pPr marL="0" marR="0" algn="l">
                        <a:lnSpc>
                          <a:spcPct val="107000"/>
                        </a:lnSpc>
                        <a:spcBef>
                          <a:spcPts val="0"/>
                        </a:spcBef>
                        <a:spcAft>
                          <a:spcPts val="800"/>
                        </a:spcAft>
                      </a:pPr>
                      <a:r>
                        <a:rPr lang="en-US" sz="1100">
                          <a:effectLst/>
                        </a:rPr>
                        <a:t>Education Grants 1994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17.5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17.5 (288.9%)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63571540"/>
                  </a:ext>
                </a:extLst>
              </a:tr>
              <a:tr h="419792">
                <a:tc>
                  <a:txBody>
                    <a:bodyPr/>
                    <a:lstStyle/>
                    <a:p>
                      <a:pPr marL="0" marR="0" algn="l">
                        <a:lnSpc>
                          <a:spcPct val="107000"/>
                        </a:lnSpc>
                        <a:spcBef>
                          <a:spcPts val="0"/>
                        </a:spcBef>
                        <a:spcAft>
                          <a:spcPts val="800"/>
                        </a:spcAft>
                      </a:pPr>
                      <a:r>
                        <a:rPr lang="en-US" sz="1100">
                          <a:effectLst/>
                        </a:rPr>
                        <a:t>Women &amp; Minorities in STEM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10160" marR="10160" marT="1016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28376516"/>
                  </a:ext>
                </a:extLst>
              </a:tr>
              <a:tr h="228631">
                <a:tc>
                  <a:txBody>
                    <a:bodyPr/>
                    <a:lstStyle/>
                    <a:p>
                      <a:pPr marL="0" marR="0" algn="l">
                        <a:lnSpc>
                          <a:spcPct val="107000"/>
                        </a:lnSpc>
                        <a:spcBef>
                          <a:spcPts val="0"/>
                        </a:spcBef>
                        <a:spcAft>
                          <a:spcPts val="800"/>
                        </a:spcAft>
                      </a:pPr>
                      <a:r>
                        <a:rPr lang="en-US" sz="1100">
                          <a:effectLst/>
                        </a:rPr>
                        <a:t>Education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marL="0" marR="0" algn="ctr">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795" marR="10795" marT="10795"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10160" marR="10160" marT="10160" marB="0" anchor="ctr"/>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10160" marR="10160" marT="10160" marB="0" anchor="ctr"/>
                </a:tc>
                <a:tc>
                  <a:txBody>
                    <a:bodyPr/>
                    <a:lstStyle/>
                    <a:p>
                      <a:pPr marL="0" marR="0" algn="ctr">
                        <a:lnSpc>
                          <a:spcPct val="107000"/>
                        </a:lnSpc>
                        <a:spcBef>
                          <a:spcPts val="0"/>
                        </a:spcBef>
                        <a:spcAft>
                          <a:spcPts val="0"/>
                        </a:spcAft>
                      </a:pPr>
                      <a:r>
                        <a:rPr lang="en-US" sz="1100">
                          <a:effectLst/>
                        </a:rPr>
                        <a:t>$27.5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100" dirty="0">
                          <a:effectLst/>
                        </a:rPr>
                        <a:t>$27.5 (525%)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15037161"/>
                  </a:ext>
                </a:extLst>
              </a:tr>
            </a:tbl>
          </a:graphicData>
        </a:graphic>
      </p:graphicFrame>
      <p:sp>
        <p:nvSpPr>
          <p:cNvPr id="5" name="Rectangle 4"/>
          <p:cNvSpPr/>
          <p:nvPr/>
        </p:nvSpPr>
        <p:spPr>
          <a:xfrm>
            <a:off x="1652270" y="5832228"/>
            <a:ext cx="8887460" cy="322845"/>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Option 1 – FY2022 Unified Ask; Option 2 – FY2022 Unified Ask +7% (inflation); Option 3 – Individual Section/Group Ask</a:t>
            </a:r>
            <a:endParaRPr lang="en-US"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1634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Unified Request Approved by PBD</a:t>
            </a:r>
          </a:p>
        </p:txBody>
      </p:sp>
      <p:pic>
        <p:nvPicPr>
          <p:cNvPr id="1026" name="Picture 3">
            <a:extLst>
              <a:ext uri="{FF2B5EF4-FFF2-40B4-BE49-F238E27FC236}">
                <a16:creationId xmlns:a16="http://schemas.microsoft.com/office/drawing/2014/main" id="{3D80F191-B130-4514-8785-DF58E9CFE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1295400"/>
            <a:ext cx="72199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959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FY23 Infrastructure Request Approved by PBD</a:t>
            </a:r>
          </a:p>
        </p:txBody>
      </p:sp>
      <p:pic>
        <p:nvPicPr>
          <p:cNvPr id="2050" name="Picture 4">
            <a:extLst>
              <a:ext uri="{FF2B5EF4-FFF2-40B4-BE49-F238E27FC236}">
                <a16:creationId xmlns:a16="http://schemas.microsoft.com/office/drawing/2014/main" id="{D6BA83C0-78D2-4976-A592-97663D1B9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61" y="1295400"/>
            <a:ext cx="10788100" cy="462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150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Infrastructure Request Approved by PBD</a:t>
            </a:r>
          </a:p>
        </p:txBody>
      </p:sp>
      <p:pic>
        <p:nvPicPr>
          <p:cNvPr id="3074" name="Picture 5">
            <a:extLst>
              <a:ext uri="{FF2B5EF4-FFF2-40B4-BE49-F238E27FC236}">
                <a16:creationId xmlns:a16="http://schemas.microsoft.com/office/drawing/2014/main" id="{48F18F34-EE7C-4126-B9A0-60BAB2D4A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0" y="1222311"/>
            <a:ext cx="9758872" cy="489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900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381BC8-2D1A-477E-BBDE-947A7B109C33}"/>
              </a:ext>
            </a:extLst>
          </p:cNvPr>
          <p:cNvPicPr>
            <a:picLocks noChangeAspect="1"/>
          </p:cNvPicPr>
          <p:nvPr/>
        </p:nvPicPr>
        <p:blipFill>
          <a:blip r:embed="rId2"/>
          <a:stretch>
            <a:fillRect/>
          </a:stretch>
        </p:blipFill>
        <p:spPr>
          <a:xfrm>
            <a:off x="1432560" y="40108"/>
            <a:ext cx="8641606" cy="6354122"/>
          </a:xfrm>
          <a:prstGeom prst="rect">
            <a:avLst/>
          </a:prstGeom>
        </p:spPr>
      </p:pic>
    </p:spTree>
    <p:extLst>
      <p:ext uri="{BB962C8B-B14F-4D97-AF65-F5344CB8AC3E}">
        <p14:creationId xmlns:p14="http://schemas.microsoft.com/office/powerpoint/2010/main" val="735924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fontScale="85000" lnSpcReduction="20000"/>
          </a:bodyPr>
          <a:lstStyle/>
          <a:p>
            <a:r>
              <a:rPr lang="en-US" dirty="0" smtClean="0"/>
              <a:t>Ph.D. – Biochemistry – Univ. of Nevada, Reno – Oxidative Stress</a:t>
            </a:r>
          </a:p>
          <a:p>
            <a:endParaRPr lang="en-US" dirty="0" smtClean="0"/>
          </a:p>
          <a:p>
            <a:r>
              <a:rPr lang="en-US" dirty="0" smtClean="0"/>
              <a:t>Post-doc – </a:t>
            </a:r>
            <a:r>
              <a:rPr lang="en-US" dirty="0" err="1" smtClean="0"/>
              <a:t>Biochem</a:t>
            </a:r>
            <a:r>
              <a:rPr lang="en-US" dirty="0" smtClean="0"/>
              <a:t>/</a:t>
            </a:r>
            <a:r>
              <a:rPr lang="en-US" dirty="0" err="1" smtClean="0"/>
              <a:t>Pharmacol</a:t>
            </a:r>
            <a:r>
              <a:rPr lang="en-US" dirty="0" smtClean="0"/>
              <a:t>.  Yale University </a:t>
            </a:r>
          </a:p>
          <a:p>
            <a:endParaRPr lang="en-US" dirty="0" smtClean="0"/>
          </a:p>
          <a:p>
            <a:r>
              <a:rPr lang="en-US" dirty="0" smtClean="0"/>
              <a:t>University </a:t>
            </a:r>
            <a:r>
              <a:rPr lang="en-US" dirty="0"/>
              <a:t>of Nevada, Reno – Dept. of Nutrition – Dept. of Agriculture, Nutrition and Veterinary Sciences</a:t>
            </a:r>
          </a:p>
          <a:p>
            <a:pPr lvl="1"/>
            <a:r>
              <a:rPr lang="en-US" dirty="0"/>
              <a:t>Chair – 2000 – 2015</a:t>
            </a:r>
          </a:p>
          <a:p>
            <a:pPr lvl="1"/>
            <a:r>
              <a:rPr lang="en-US" dirty="0"/>
              <a:t>Director NAES – 2015 – Present</a:t>
            </a:r>
          </a:p>
          <a:p>
            <a:pPr marL="457200" lvl="1" indent="0">
              <a:buNone/>
            </a:pPr>
            <a:endParaRPr lang="en-US" dirty="0"/>
          </a:p>
          <a:p>
            <a:r>
              <a:rPr lang="en-US" dirty="0"/>
              <a:t>WAAESD – Executive Committee 2016 – Present</a:t>
            </a:r>
          </a:p>
          <a:p>
            <a:pPr lvl="1"/>
            <a:r>
              <a:rPr lang="en-US" dirty="0"/>
              <a:t>Chair 2018 and 2019</a:t>
            </a:r>
          </a:p>
          <a:p>
            <a:pPr marL="457200" lvl="1" indent="0">
              <a:buNone/>
            </a:pPr>
            <a:endParaRPr lang="en-US" dirty="0"/>
          </a:p>
          <a:p>
            <a:r>
              <a:rPr lang="en-US" dirty="0"/>
              <a:t>ESCOP Chair Elect – 2020; Chair 2021</a:t>
            </a:r>
          </a:p>
          <a:p>
            <a:endParaRPr lang="en-US" dirty="0"/>
          </a:p>
          <a:p>
            <a:pPr marL="457200" lvl="1" indent="0">
              <a:buNone/>
            </a:pPr>
            <a:endParaRPr lang="en-US" dirty="0"/>
          </a:p>
        </p:txBody>
      </p:sp>
    </p:spTree>
    <p:extLst>
      <p:ext uri="{BB962C8B-B14F-4D97-AF65-F5344CB8AC3E}">
        <p14:creationId xmlns:p14="http://schemas.microsoft.com/office/powerpoint/2010/main" val="99325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ESCOP Priorities/Progress</a:t>
            </a:r>
          </a:p>
        </p:txBody>
      </p:sp>
      <p:sp>
        <p:nvSpPr>
          <p:cNvPr id="3" name="Content Placeholder 2"/>
          <p:cNvSpPr>
            <a:spLocks noGrp="1"/>
          </p:cNvSpPr>
          <p:nvPr>
            <p:ph idx="1"/>
          </p:nvPr>
        </p:nvSpPr>
        <p:spPr/>
        <p:txBody>
          <a:bodyPr>
            <a:normAutofit lnSpcReduction="10000"/>
          </a:bodyPr>
          <a:lstStyle/>
          <a:p>
            <a:pPr lvl="0"/>
            <a:r>
              <a:rPr lang="en-US" dirty="0">
                <a:solidFill>
                  <a:prstClr val="white"/>
                </a:solidFill>
              </a:rPr>
              <a:t>Develop new funding opportunities to address critical infrastructure for Colleges of Agriculture at Land-Grant Universities</a:t>
            </a:r>
          </a:p>
          <a:p>
            <a:pPr lvl="0"/>
            <a:endParaRPr lang="en-US" dirty="0">
              <a:solidFill>
                <a:prstClr val="white"/>
              </a:solidFill>
            </a:endParaRPr>
          </a:p>
          <a:p>
            <a:pPr lvl="0"/>
            <a:r>
              <a:rPr lang="en-US" dirty="0">
                <a:solidFill>
                  <a:srgbClr val="FFFF00"/>
                </a:solidFill>
              </a:rPr>
              <a:t>Acting on Gordian report of infrastructure needs/deferred maintenance ($11.5 B) for Colleges of Agriculture APLU/BAA proposed funding through the Research Facilities Act</a:t>
            </a:r>
            <a:r>
              <a:rPr lang="en-US" dirty="0" smtClean="0">
                <a:solidFill>
                  <a:srgbClr val="FFFF00"/>
                </a:solidFill>
              </a:rPr>
              <a:t>.</a:t>
            </a:r>
            <a:endParaRPr lang="en-US" dirty="0">
              <a:solidFill>
                <a:srgbClr val="FFFF00"/>
              </a:solidFill>
            </a:endParaRPr>
          </a:p>
          <a:p>
            <a:pPr lvl="0"/>
            <a:r>
              <a:rPr lang="en-US" dirty="0">
                <a:solidFill>
                  <a:srgbClr val="FFFF00"/>
                </a:solidFill>
              </a:rPr>
              <a:t>BAC and Policy Board of Directors recommended $365 M for FY 23 NIFA budget for 1862 and other land grant universities infrastructure funding.</a:t>
            </a:r>
            <a:r>
              <a:rPr lang="en-US" dirty="0">
                <a:solidFill>
                  <a:prstClr val="white"/>
                </a:solidFill>
              </a:rPr>
              <a:t> </a:t>
            </a:r>
          </a:p>
          <a:p>
            <a:pPr lvl="0"/>
            <a:r>
              <a:rPr lang="en-US" dirty="0" smtClean="0">
                <a:solidFill>
                  <a:srgbClr val="FFFF00"/>
                </a:solidFill>
              </a:rPr>
              <a:t>ESS will be reconstituting the ARIA committee to renew efforts to garner support for infrastructure funding. </a:t>
            </a:r>
            <a:endParaRPr lang="en-US" dirty="0">
              <a:solidFill>
                <a:srgbClr val="FFFF00"/>
              </a:solidFill>
            </a:endParaRPr>
          </a:p>
        </p:txBody>
      </p:sp>
    </p:spTree>
    <p:extLst>
      <p:ext uri="{BB962C8B-B14F-4D97-AF65-F5344CB8AC3E}">
        <p14:creationId xmlns:p14="http://schemas.microsoft.com/office/powerpoint/2010/main" val="118739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ESCOP Priorities/Progress</a:t>
            </a:r>
          </a:p>
        </p:txBody>
      </p:sp>
      <p:sp>
        <p:nvSpPr>
          <p:cNvPr id="3" name="Content Placeholder 2"/>
          <p:cNvSpPr>
            <a:spLocks noGrp="1"/>
          </p:cNvSpPr>
          <p:nvPr>
            <p:ph idx="1"/>
          </p:nvPr>
        </p:nvSpPr>
        <p:spPr/>
        <p:txBody>
          <a:bodyPr/>
          <a:lstStyle/>
          <a:p>
            <a:pPr lvl="0"/>
            <a:r>
              <a:rPr lang="en-US" dirty="0">
                <a:solidFill>
                  <a:prstClr val="white"/>
                </a:solidFill>
              </a:rPr>
              <a:t>Strengthen strategic partnerships with traditional and nontraditional entities</a:t>
            </a:r>
          </a:p>
          <a:p>
            <a:pPr lvl="0"/>
            <a:endParaRPr lang="en-US" dirty="0">
              <a:solidFill>
                <a:prstClr val="white"/>
              </a:solidFill>
            </a:endParaRPr>
          </a:p>
          <a:p>
            <a:pPr lvl="0"/>
            <a:r>
              <a:rPr lang="en-US" dirty="0">
                <a:solidFill>
                  <a:srgbClr val="FFFF00"/>
                </a:solidFill>
              </a:rPr>
              <a:t>Developing stronger relations with NIFA through interactions with their leadership</a:t>
            </a:r>
            <a:r>
              <a:rPr lang="en-US" dirty="0" smtClean="0">
                <a:solidFill>
                  <a:srgbClr val="FFFF00"/>
                </a:solidFill>
              </a:rPr>
              <a:t>. Will initiate interactions with the new leadership (Dionne Toombs).</a:t>
            </a:r>
            <a:endParaRPr lang="en-US" dirty="0">
              <a:solidFill>
                <a:srgbClr val="FFFF00"/>
              </a:solidFill>
            </a:endParaRPr>
          </a:p>
        </p:txBody>
      </p:sp>
    </p:spTree>
    <p:extLst>
      <p:ext uri="{BB962C8B-B14F-4D97-AF65-F5344CB8AC3E}">
        <p14:creationId xmlns:p14="http://schemas.microsoft.com/office/powerpoint/2010/main" val="388760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ESCOP Priorities/Progress</a:t>
            </a:r>
          </a:p>
        </p:txBody>
      </p:sp>
      <p:sp>
        <p:nvSpPr>
          <p:cNvPr id="3" name="Content Placeholder 2"/>
          <p:cNvSpPr>
            <a:spLocks noGrp="1"/>
          </p:cNvSpPr>
          <p:nvPr>
            <p:ph idx="1"/>
          </p:nvPr>
        </p:nvSpPr>
        <p:spPr/>
        <p:txBody>
          <a:bodyPr>
            <a:normAutofit/>
          </a:bodyPr>
          <a:lstStyle/>
          <a:p>
            <a:r>
              <a:rPr lang="en-US" dirty="0"/>
              <a:t>Fully Integrate Diversity, Equity and Inclusion as an essential component of all our programs. </a:t>
            </a:r>
          </a:p>
          <a:p>
            <a:pPr marL="0" indent="0">
              <a:buNone/>
            </a:pPr>
            <a:endParaRPr lang="en-US" dirty="0"/>
          </a:p>
          <a:p>
            <a:r>
              <a:rPr lang="en-US" dirty="0">
                <a:solidFill>
                  <a:srgbClr val="FFFF00"/>
                </a:solidFill>
              </a:rPr>
              <a:t>Call to action by Diversity Catalyst Committee to recognize how racial injustices may have occurred in the past and to ensure that these programs/practices do not perpetuate these injustices.</a:t>
            </a:r>
            <a:r>
              <a:rPr lang="en-US" dirty="0"/>
              <a:t> </a:t>
            </a:r>
          </a:p>
          <a:p>
            <a:pPr marL="0" indent="0">
              <a:buNone/>
            </a:pPr>
            <a:endParaRPr lang="en-US" dirty="0"/>
          </a:p>
          <a:p>
            <a:r>
              <a:rPr lang="en-US" dirty="0"/>
              <a:t>Improve the organization readiness and strategic capacity to deal with the next major crisis. </a:t>
            </a:r>
            <a:r>
              <a:rPr lang="en-US" dirty="0">
                <a:solidFill>
                  <a:srgbClr val="FFFF00"/>
                </a:solidFill>
              </a:rPr>
              <a:t>Ongoing</a:t>
            </a:r>
          </a:p>
        </p:txBody>
      </p:sp>
    </p:spTree>
    <p:extLst>
      <p:ext uri="{BB962C8B-B14F-4D97-AF65-F5344CB8AC3E}">
        <p14:creationId xmlns:p14="http://schemas.microsoft.com/office/powerpoint/2010/main" val="163129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ESCOP Priorities/ Progress</a:t>
            </a:r>
          </a:p>
        </p:txBody>
      </p:sp>
      <p:sp>
        <p:nvSpPr>
          <p:cNvPr id="3" name="Content Placeholder 2"/>
          <p:cNvSpPr>
            <a:spLocks noGrp="1"/>
          </p:cNvSpPr>
          <p:nvPr>
            <p:ph idx="1"/>
          </p:nvPr>
        </p:nvSpPr>
        <p:spPr/>
        <p:txBody>
          <a:bodyPr/>
          <a:lstStyle/>
          <a:p>
            <a:r>
              <a:rPr lang="en-US" dirty="0"/>
              <a:t>Adopt and implement a strategic plan for communications and marketing, including transitioning the National Impact Database Committee to a subcommittee of APLU’s CMC. </a:t>
            </a:r>
          </a:p>
          <a:p>
            <a:endParaRPr lang="en-US" dirty="0"/>
          </a:p>
          <a:p>
            <a:r>
              <a:rPr lang="en-US" dirty="0">
                <a:solidFill>
                  <a:srgbClr val="FFFF00"/>
                </a:solidFill>
              </a:rPr>
              <a:t>Transition was approved by ESS leadership and is now pending a vote for approval</a:t>
            </a:r>
            <a:r>
              <a:rPr lang="en-US" dirty="0"/>
              <a:t>.</a:t>
            </a:r>
          </a:p>
        </p:txBody>
      </p:sp>
    </p:spTree>
    <p:extLst>
      <p:ext uri="{BB962C8B-B14F-4D97-AF65-F5344CB8AC3E}">
        <p14:creationId xmlns:p14="http://schemas.microsoft.com/office/powerpoint/2010/main" val="413933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ESCOP Priorities/Progress</a:t>
            </a:r>
          </a:p>
        </p:txBody>
      </p:sp>
      <p:sp>
        <p:nvSpPr>
          <p:cNvPr id="3" name="Content Placeholder 2"/>
          <p:cNvSpPr>
            <a:spLocks noGrp="1"/>
          </p:cNvSpPr>
          <p:nvPr>
            <p:ph idx="1"/>
          </p:nvPr>
        </p:nvSpPr>
        <p:spPr/>
        <p:txBody>
          <a:bodyPr/>
          <a:lstStyle/>
          <a:p>
            <a:r>
              <a:rPr lang="en-US" dirty="0"/>
              <a:t>Implement national and regional research among universities/institutions to help control the COVID-19 pandemic, support economic development, tackle climate change and advance racial equity as well as retain America’s position as the world leader in agricultural research. </a:t>
            </a:r>
          </a:p>
          <a:p>
            <a:endParaRPr lang="en-US" dirty="0"/>
          </a:p>
          <a:p>
            <a:r>
              <a:rPr lang="en-US" dirty="0">
                <a:solidFill>
                  <a:srgbClr val="FFFF00"/>
                </a:solidFill>
              </a:rPr>
              <a:t>Science and Technology Committee asked all regional associations to crosswalk their multistate committee portfolios with both NIFA priorities related to the Administration’s goals and the Grand Challenges from the ESCOP roadmap.</a:t>
            </a:r>
          </a:p>
        </p:txBody>
      </p:sp>
    </p:spTree>
    <p:extLst>
      <p:ext uri="{BB962C8B-B14F-4D97-AF65-F5344CB8AC3E}">
        <p14:creationId xmlns:p14="http://schemas.microsoft.com/office/powerpoint/2010/main" val="292375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Chairs Initiatives</a:t>
            </a:r>
          </a:p>
        </p:txBody>
      </p:sp>
      <p:sp>
        <p:nvSpPr>
          <p:cNvPr id="3" name="Content Placeholder 2"/>
          <p:cNvSpPr>
            <a:spLocks noGrp="1"/>
          </p:cNvSpPr>
          <p:nvPr>
            <p:ph idx="1"/>
          </p:nvPr>
        </p:nvSpPr>
        <p:spPr/>
        <p:txBody>
          <a:bodyPr>
            <a:normAutofit lnSpcReduction="10000"/>
          </a:bodyPr>
          <a:lstStyle/>
          <a:p>
            <a:r>
              <a:rPr lang="en-US" dirty="0"/>
              <a:t>Strengthen partnership and engagement with NIFA, including Project CAFÉ, the NIFA reporting system, Land Grant University to You (LGU2U) comprehensive map of all branch experiment station sites and other items that may arise. </a:t>
            </a:r>
          </a:p>
          <a:p>
            <a:endParaRPr lang="en-US" dirty="0"/>
          </a:p>
          <a:p>
            <a:r>
              <a:rPr lang="en-US" dirty="0">
                <a:solidFill>
                  <a:srgbClr val="FFFF00"/>
                </a:solidFill>
              </a:rPr>
              <a:t>Northcentral Region continued work with NIFA on LGU2U efforts with sessions on Accountability and Compliance and Sustaining the Partnership since the beginning of my term. </a:t>
            </a:r>
          </a:p>
          <a:p>
            <a:pPr marL="0" indent="0">
              <a:buNone/>
            </a:pPr>
            <a:endParaRPr lang="en-US" dirty="0">
              <a:solidFill>
                <a:srgbClr val="FFFF00"/>
              </a:solidFill>
            </a:endParaRPr>
          </a:p>
          <a:p>
            <a:r>
              <a:rPr lang="en-US" dirty="0">
                <a:solidFill>
                  <a:srgbClr val="FFFF00"/>
                </a:solidFill>
              </a:rPr>
              <a:t>Updating a 2015 interactive map of the branch stations for the 1862 Land-grant experiment stations. </a:t>
            </a:r>
          </a:p>
        </p:txBody>
      </p:sp>
    </p:spTree>
    <p:extLst>
      <p:ext uri="{BB962C8B-B14F-4D97-AF65-F5344CB8AC3E}">
        <p14:creationId xmlns:p14="http://schemas.microsoft.com/office/powerpoint/2010/main" val="79842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 Initiatives/Progress</a:t>
            </a:r>
          </a:p>
        </p:txBody>
      </p:sp>
      <p:sp>
        <p:nvSpPr>
          <p:cNvPr id="3" name="Content Placeholder 2"/>
          <p:cNvSpPr>
            <a:spLocks noGrp="1"/>
          </p:cNvSpPr>
          <p:nvPr>
            <p:ph idx="1"/>
          </p:nvPr>
        </p:nvSpPr>
        <p:spPr/>
        <p:txBody>
          <a:bodyPr/>
          <a:lstStyle/>
          <a:p>
            <a:r>
              <a:rPr lang="en-US" dirty="0"/>
              <a:t>Develop and implement strategies to equitably distribute potential funding for critical infrastructure for Colleges of Agriculture at Land-grant Universities.</a:t>
            </a:r>
          </a:p>
          <a:p>
            <a:endParaRPr lang="en-US" dirty="0"/>
          </a:p>
          <a:p>
            <a:r>
              <a:rPr lang="en-US" dirty="0">
                <a:solidFill>
                  <a:srgbClr val="FFFF00"/>
                </a:solidFill>
              </a:rPr>
              <a:t>The ESS </a:t>
            </a:r>
            <a:r>
              <a:rPr lang="en-US" dirty="0" smtClean="0">
                <a:solidFill>
                  <a:srgbClr val="FFFF00"/>
                </a:solidFill>
              </a:rPr>
              <a:t>previously funded </a:t>
            </a:r>
            <a:r>
              <a:rPr lang="en-US" dirty="0">
                <a:solidFill>
                  <a:srgbClr val="FFFF00"/>
                </a:solidFill>
              </a:rPr>
              <a:t>the Gordian Study (refresh of the 2015 Sightlines study on deferred maintenance and replacement costs for colleges of agriculture facilities across the nation). </a:t>
            </a:r>
          </a:p>
          <a:p>
            <a:r>
              <a:rPr lang="en-US" dirty="0">
                <a:solidFill>
                  <a:srgbClr val="FFFF00"/>
                </a:solidFill>
              </a:rPr>
              <a:t>Continue to monitor </a:t>
            </a:r>
            <a:r>
              <a:rPr lang="en-US" dirty="0" smtClean="0">
                <a:solidFill>
                  <a:srgbClr val="FFFF00"/>
                </a:solidFill>
              </a:rPr>
              <a:t>congressional action regarding </a:t>
            </a:r>
            <a:r>
              <a:rPr lang="en-US" dirty="0">
                <a:solidFill>
                  <a:srgbClr val="FFFF00"/>
                </a:solidFill>
              </a:rPr>
              <a:t>funding of the Build Back Better bill. </a:t>
            </a:r>
          </a:p>
        </p:txBody>
      </p:sp>
    </p:spTree>
    <p:extLst>
      <p:ext uri="{BB962C8B-B14F-4D97-AF65-F5344CB8AC3E}">
        <p14:creationId xmlns:p14="http://schemas.microsoft.com/office/powerpoint/2010/main" val="1510614076"/>
      </p:ext>
    </p:extLst>
  </p:cSld>
  <p:clrMapOvr>
    <a:masterClrMapping/>
  </p:clrMapOvr>
</p:sld>
</file>

<file path=ppt/theme/theme1.xml><?xml version="1.0" encoding="utf-8"?>
<a:theme xmlns:a="http://schemas.openxmlformats.org/drawingml/2006/main" name="2013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2224</TotalTime>
  <Words>1505</Words>
  <Application>Microsoft Office PowerPoint</Application>
  <PresentationFormat>Widescreen</PresentationFormat>
  <Paragraphs>250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Futura Std Book</vt:lpstr>
      <vt:lpstr>Garamond 3 LT Std</vt:lpstr>
      <vt:lpstr>Myriad Pro</vt:lpstr>
      <vt:lpstr>Times New Roman</vt:lpstr>
      <vt:lpstr>Wingdings</vt:lpstr>
      <vt:lpstr>2013_Theme</vt:lpstr>
      <vt:lpstr>SAAESD Spring Meeting May 17, 2022 College Station, TX </vt:lpstr>
      <vt:lpstr>ESCOP Priorities/Progress</vt:lpstr>
      <vt:lpstr>ESCOP Priorities/Progress</vt:lpstr>
      <vt:lpstr>ESCOP Priorities/Progress</vt:lpstr>
      <vt:lpstr>ESCOP Priorities/Progress</vt:lpstr>
      <vt:lpstr>ESCOP Priorities/ Progress</vt:lpstr>
      <vt:lpstr>ESCOP Priorities/Progress</vt:lpstr>
      <vt:lpstr>Chairs Initiatives</vt:lpstr>
      <vt:lpstr>Chair Initiatives/Progress</vt:lpstr>
      <vt:lpstr>Chair Initiatives/Progress</vt:lpstr>
      <vt:lpstr>Chairs Initiative/Progress</vt:lpstr>
      <vt:lpstr>Chairs Initiative/Progress</vt:lpstr>
      <vt:lpstr>Major Challenges Facing ESS</vt:lpstr>
      <vt:lpstr>Capacity Funding</vt:lpstr>
      <vt:lpstr>ESCOP Budget Recommendation Process</vt:lpstr>
      <vt:lpstr>BLC Proposed Request Submitted to BAA/BAC on 11/7/2021 and then Approved by the ESCOP Executive Committee on November 12, 2021</vt:lpstr>
      <vt:lpstr>Unified Ask Comparisons FY 22 vs FY 23</vt:lpstr>
      <vt:lpstr>Thanks</vt:lpstr>
      <vt:lpstr>PowerPoint Presentation</vt:lpstr>
      <vt:lpstr>Unbalanced Representation on  Budget Recommending Committees</vt:lpstr>
      <vt:lpstr>Budget Request in Chairs Letter to NIFA Director</vt:lpstr>
      <vt:lpstr>BAC/BAA Priority Comparison Table</vt:lpstr>
      <vt:lpstr>Research Unified Request Approved by PBD</vt:lpstr>
      <vt:lpstr>FY23 Infrastructure Request Approved by PBD</vt:lpstr>
      <vt:lpstr>Infrastructure Request Approved by PBD</vt:lpstr>
      <vt:lpstr>PowerPoint Presentation</vt:lpstr>
      <vt:lpstr>Background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Pritsos, Chris</dc:creator>
  <cp:lastModifiedBy>Pritsos, Chris</cp:lastModifiedBy>
  <cp:revision>49</cp:revision>
  <dcterms:created xsi:type="dcterms:W3CDTF">2022-03-12T20:00:42Z</dcterms:created>
  <dcterms:modified xsi:type="dcterms:W3CDTF">2022-05-16T14:36:00Z</dcterms:modified>
</cp:coreProperties>
</file>