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8" r:id="rId2"/>
  </p:sldMasterIdLst>
  <p:notesMasterIdLst>
    <p:notesMasterId r:id="rId13"/>
  </p:notesMasterIdLst>
  <p:handoutMasterIdLst>
    <p:handoutMasterId r:id="rId14"/>
  </p:handoutMasterIdLst>
  <p:sldIdLst>
    <p:sldId id="286" r:id="rId3"/>
    <p:sldId id="361" r:id="rId4"/>
    <p:sldId id="343" r:id="rId5"/>
    <p:sldId id="333" r:id="rId6"/>
    <p:sldId id="319" r:id="rId7"/>
    <p:sldId id="324" r:id="rId8"/>
    <p:sldId id="348" r:id="rId9"/>
    <p:sldId id="357" r:id="rId10"/>
    <p:sldId id="358" r:id="rId11"/>
    <p:sldId id="353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4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rstougaard\Documents\COMMITTEES\S-9\2021%20state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rstougaard\Documents\COMMITTEES\S-9\2021%20state%20d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rstougaard\Documents\COMMITTEES\S-9\2021%20state%20dat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rstougaard\Documents\COMMITTEES\S-9\2021%20state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Accessions Requested By Crop,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30303163257891"/>
          <c:y val="9.0819389005972279E-2"/>
          <c:w val="0.87033378964747332"/>
          <c:h val="0.6252644727840834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Sheet2!$AF$4:$AF$19</c:f>
              <c:strCache>
                <c:ptCount val="16"/>
                <c:pt idx="0">
                  <c:v>Sorghum</c:v>
                </c:pt>
                <c:pt idx="1">
                  <c:v>Peanut</c:v>
                </c:pt>
                <c:pt idx="2">
                  <c:v>Cowpea et al.</c:v>
                </c:pt>
                <c:pt idx="3">
                  <c:v>Legumes</c:v>
                </c:pt>
                <c:pt idx="4">
                  <c:v>Millets</c:v>
                </c:pt>
                <c:pt idx="5">
                  <c:v>Melons</c:v>
                </c:pt>
                <c:pt idx="6">
                  <c:v>Peppers</c:v>
                </c:pt>
                <c:pt idx="7">
                  <c:v>Grasses</c:v>
                </c:pt>
                <c:pt idx="8">
                  <c:v>Hibiscus</c:v>
                </c:pt>
                <c:pt idx="9">
                  <c:v>Sweet Potato</c:v>
                </c:pt>
                <c:pt idx="10">
                  <c:v>Okra</c:v>
                </c:pt>
                <c:pt idx="11">
                  <c:v>Gourds/Squash</c:v>
                </c:pt>
                <c:pt idx="12">
                  <c:v>Sesame</c:v>
                </c:pt>
                <c:pt idx="13">
                  <c:v>Eggplant</c:v>
                </c:pt>
                <c:pt idx="14">
                  <c:v>Castor Bean</c:v>
                </c:pt>
                <c:pt idx="15">
                  <c:v>Bamboo</c:v>
                </c:pt>
              </c:strCache>
            </c:strRef>
          </c:cat>
          <c:val>
            <c:numRef>
              <c:f>Sheet2!$AG$4:$AG$19</c:f>
              <c:numCache>
                <c:formatCode>General</c:formatCode>
                <c:ptCount val="16"/>
                <c:pt idx="0">
                  <c:v>14862</c:v>
                </c:pt>
                <c:pt idx="1">
                  <c:v>4805</c:v>
                </c:pt>
                <c:pt idx="2">
                  <c:v>4287</c:v>
                </c:pt>
                <c:pt idx="3">
                  <c:v>3554</c:v>
                </c:pt>
                <c:pt idx="4">
                  <c:v>2235</c:v>
                </c:pt>
                <c:pt idx="5">
                  <c:v>1986</c:v>
                </c:pt>
                <c:pt idx="6">
                  <c:v>1964</c:v>
                </c:pt>
                <c:pt idx="7">
                  <c:v>1454</c:v>
                </c:pt>
                <c:pt idx="8">
                  <c:v>1030</c:v>
                </c:pt>
                <c:pt idx="9">
                  <c:v>689</c:v>
                </c:pt>
                <c:pt idx="10">
                  <c:v>603</c:v>
                </c:pt>
                <c:pt idx="11">
                  <c:v>401</c:v>
                </c:pt>
                <c:pt idx="12">
                  <c:v>180</c:v>
                </c:pt>
                <c:pt idx="13">
                  <c:v>162</c:v>
                </c:pt>
                <c:pt idx="14">
                  <c:v>150</c:v>
                </c:pt>
                <c:pt idx="1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11-4DC3-9770-4359337C0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14847743"/>
        <c:axId val="414304655"/>
      </c:barChart>
      <c:catAx>
        <c:axId val="414847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304655"/>
        <c:crosses val="autoZero"/>
        <c:auto val="1"/>
        <c:lblAlgn val="ctr"/>
        <c:lblOffset val="100"/>
        <c:noMultiLvlLbl val="0"/>
      </c:catAx>
      <c:valAx>
        <c:axId val="414304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847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Individual Requests By Crop, 2016-2021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Sheet2!$AK$3:$AK$18</c:f>
              <c:strCache>
                <c:ptCount val="16"/>
                <c:pt idx="0">
                  <c:v>Sorghum</c:v>
                </c:pt>
                <c:pt idx="1">
                  <c:v>Peanut</c:v>
                </c:pt>
                <c:pt idx="2">
                  <c:v>Peppers</c:v>
                </c:pt>
                <c:pt idx="3">
                  <c:v>Melons</c:v>
                </c:pt>
                <c:pt idx="4">
                  <c:v>Legumes</c:v>
                </c:pt>
                <c:pt idx="5">
                  <c:v>Cowpea et al.</c:v>
                </c:pt>
                <c:pt idx="6">
                  <c:v>Grasses</c:v>
                </c:pt>
                <c:pt idx="7">
                  <c:v>Okra</c:v>
                </c:pt>
                <c:pt idx="8">
                  <c:v>Gourds/Squash</c:v>
                </c:pt>
                <c:pt idx="9">
                  <c:v>Sweet Potato</c:v>
                </c:pt>
                <c:pt idx="10">
                  <c:v>Hibiscus</c:v>
                </c:pt>
                <c:pt idx="11">
                  <c:v>Eggplant</c:v>
                </c:pt>
                <c:pt idx="12">
                  <c:v>Millets</c:v>
                </c:pt>
                <c:pt idx="13">
                  <c:v>Sesame</c:v>
                </c:pt>
                <c:pt idx="14">
                  <c:v>Bamboo</c:v>
                </c:pt>
                <c:pt idx="15">
                  <c:v>Castor Bean</c:v>
                </c:pt>
              </c:strCache>
            </c:strRef>
          </c:cat>
          <c:val>
            <c:numRef>
              <c:f>Sheet2!$AM$3:$AM$18</c:f>
              <c:numCache>
                <c:formatCode>General</c:formatCode>
                <c:ptCount val="16"/>
                <c:pt idx="0">
                  <c:v>400</c:v>
                </c:pt>
                <c:pt idx="1">
                  <c:v>193</c:v>
                </c:pt>
                <c:pt idx="2">
                  <c:v>191</c:v>
                </c:pt>
                <c:pt idx="3">
                  <c:v>180</c:v>
                </c:pt>
                <c:pt idx="4">
                  <c:v>134</c:v>
                </c:pt>
                <c:pt idx="5">
                  <c:v>129</c:v>
                </c:pt>
                <c:pt idx="6">
                  <c:v>120</c:v>
                </c:pt>
                <c:pt idx="7">
                  <c:v>84</c:v>
                </c:pt>
                <c:pt idx="8">
                  <c:v>83</c:v>
                </c:pt>
                <c:pt idx="9">
                  <c:v>59</c:v>
                </c:pt>
                <c:pt idx="10">
                  <c:v>53</c:v>
                </c:pt>
                <c:pt idx="11">
                  <c:v>50</c:v>
                </c:pt>
                <c:pt idx="12">
                  <c:v>36</c:v>
                </c:pt>
                <c:pt idx="13">
                  <c:v>25</c:v>
                </c:pt>
                <c:pt idx="14">
                  <c:v>5</c:v>
                </c:pt>
                <c:pt idx="1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0-4C3E-AA11-1AE264C74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24632831"/>
        <c:axId val="425263631"/>
      </c:barChart>
      <c:catAx>
        <c:axId val="42463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263631"/>
        <c:crosses val="autoZero"/>
        <c:auto val="1"/>
        <c:lblAlgn val="ctr"/>
        <c:lblOffset val="100"/>
        <c:noMultiLvlLbl val="0"/>
      </c:catAx>
      <c:valAx>
        <c:axId val="425263631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632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Accessions Requested By State,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Sheet2!$AW$6:$AW$22</c:f>
              <c:strCache>
                <c:ptCount val="17"/>
                <c:pt idx="0">
                  <c:v>TX</c:v>
                </c:pt>
                <c:pt idx="1">
                  <c:v>GA</c:v>
                </c:pt>
                <c:pt idx="2">
                  <c:v>SC</c:v>
                </c:pt>
                <c:pt idx="3">
                  <c:v>OK</c:v>
                </c:pt>
                <c:pt idx="4">
                  <c:v>PR</c:v>
                </c:pt>
                <c:pt idx="5">
                  <c:v>FL</c:v>
                </c:pt>
                <c:pt idx="6">
                  <c:v>VA</c:v>
                </c:pt>
                <c:pt idx="7">
                  <c:v>NC</c:v>
                </c:pt>
                <c:pt idx="8">
                  <c:v>AR</c:v>
                </c:pt>
                <c:pt idx="9">
                  <c:v>MS</c:v>
                </c:pt>
                <c:pt idx="10">
                  <c:v>AL</c:v>
                </c:pt>
                <c:pt idx="11">
                  <c:v>TN</c:v>
                </c:pt>
                <c:pt idx="12">
                  <c:v>KY</c:v>
                </c:pt>
                <c:pt idx="13">
                  <c:v>HI</c:v>
                </c:pt>
                <c:pt idx="14">
                  <c:v>LA</c:v>
                </c:pt>
                <c:pt idx="15">
                  <c:v>VI</c:v>
                </c:pt>
                <c:pt idx="16">
                  <c:v>GU</c:v>
                </c:pt>
              </c:strCache>
            </c:strRef>
          </c:cat>
          <c:val>
            <c:numRef>
              <c:f>Sheet2!$AY$6:$AY$22</c:f>
              <c:numCache>
                <c:formatCode>General</c:formatCode>
                <c:ptCount val="17"/>
                <c:pt idx="0">
                  <c:v>10468</c:v>
                </c:pt>
                <c:pt idx="1">
                  <c:v>7809</c:v>
                </c:pt>
                <c:pt idx="2">
                  <c:v>3922</c:v>
                </c:pt>
                <c:pt idx="3">
                  <c:v>3679</c:v>
                </c:pt>
                <c:pt idx="4">
                  <c:v>2401</c:v>
                </c:pt>
                <c:pt idx="5">
                  <c:v>2067</c:v>
                </c:pt>
                <c:pt idx="6">
                  <c:v>1868</c:v>
                </c:pt>
                <c:pt idx="7">
                  <c:v>1445</c:v>
                </c:pt>
                <c:pt idx="8">
                  <c:v>1311</c:v>
                </c:pt>
                <c:pt idx="9">
                  <c:v>977</c:v>
                </c:pt>
                <c:pt idx="10">
                  <c:v>753</c:v>
                </c:pt>
                <c:pt idx="11">
                  <c:v>728</c:v>
                </c:pt>
                <c:pt idx="12">
                  <c:v>521</c:v>
                </c:pt>
                <c:pt idx="13">
                  <c:v>243</c:v>
                </c:pt>
                <c:pt idx="14">
                  <c:v>187</c:v>
                </c:pt>
                <c:pt idx="15">
                  <c:v>71</c:v>
                </c:pt>
                <c:pt idx="1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5-4D4A-A57C-121CE8C5C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83975375"/>
        <c:axId val="20723983"/>
      </c:barChart>
      <c:catAx>
        <c:axId val="28397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3983"/>
        <c:crosses val="autoZero"/>
        <c:auto val="1"/>
        <c:lblAlgn val="ctr"/>
        <c:lblOffset val="100"/>
        <c:noMultiLvlLbl val="0"/>
      </c:catAx>
      <c:valAx>
        <c:axId val="2072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97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Individual Requests By State,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Sheet2!$BD$6:$BD$22</c:f>
              <c:strCache>
                <c:ptCount val="17"/>
                <c:pt idx="0">
                  <c:v>TX</c:v>
                </c:pt>
                <c:pt idx="1">
                  <c:v>GA</c:v>
                </c:pt>
                <c:pt idx="2">
                  <c:v>FL</c:v>
                </c:pt>
                <c:pt idx="3">
                  <c:v>NC</c:v>
                </c:pt>
                <c:pt idx="4">
                  <c:v>OK</c:v>
                </c:pt>
                <c:pt idx="5">
                  <c:v>SC</c:v>
                </c:pt>
                <c:pt idx="6">
                  <c:v>AL</c:v>
                </c:pt>
                <c:pt idx="7">
                  <c:v>VA</c:v>
                </c:pt>
                <c:pt idx="8">
                  <c:v>LA</c:v>
                </c:pt>
                <c:pt idx="9">
                  <c:v>TN</c:v>
                </c:pt>
                <c:pt idx="10">
                  <c:v>AR</c:v>
                </c:pt>
                <c:pt idx="11">
                  <c:v>MS</c:v>
                </c:pt>
                <c:pt idx="12">
                  <c:v>KY</c:v>
                </c:pt>
                <c:pt idx="13">
                  <c:v>HI</c:v>
                </c:pt>
                <c:pt idx="14">
                  <c:v>PR</c:v>
                </c:pt>
                <c:pt idx="15">
                  <c:v>VI</c:v>
                </c:pt>
                <c:pt idx="16">
                  <c:v>GU</c:v>
                </c:pt>
              </c:strCache>
            </c:strRef>
          </c:cat>
          <c:val>
            <c:numRef>
              <c:f>Sheet2!$BH$6:$BH$22</c:f>
              <c:numCache>
                <c:formatCode>General</c:formatCode>
                <c:ptCount val="17"/>
                <c:pt idx="0">
                  <c:v>481</c:v>
                </c:pt>
                <c:pt idx="1">
                  <c:v>257</c:v>
                </c:pt>
                <c:pt idx="2">
                  <c:v>186</c:v>
                </c:pt>
                <c:pt idx="3">
                  <c:v>167</c:v>
                </c:pt>
                <c:pt idx="4">
                  <c:v>123</c:v>
                </c:pt>
                <c:pt idx="5">
                  <c:v>108</c:v>
                </c:pt>
                <c:pt idx="6">
                  <c:v>91</c:v>
                </c:pt>
                <c:pt idx="7">
                  <c:v>86</c:v>
                </c:pt>
                <c:pt idx="8">
                  <c:v>53</c:v>
                </c:pt>
                <c:pt idx="9">
                  <c:v>46</c:v>
                </c:pt>
                <c:pt idx="10">
                  <c:v>41</c:v>
                </c:pt>
                <c:pt idx="11">
                  <c:v>37</c:v>
                </c:pt>
                <c:pt idx="12">
                  <c:v>35</c:v>
                </c:pt>
                <c:pt idx="13">
                  <c:v>29</c:v>
                </c:pt>
                <c:pt idx="14">
                  <c:v>15</c:v>
                </c:pt>
                <c:pt idx="15">
                  <c:v>7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4-4CC0-8F33-1151BE8A1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03611407"/>
        <c:axId val="183458911"/>
      </c:barChart>
      <c:catAx>
        <c:axId val="50361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58911"/>
        <c:crosses val="autoZero"/>
        <c:auto val="1"/>
        <c:lblAlgn val="ctr"/>
        <c:lblOffset val="100"/>
        <c:noMultiLvlLbl val="0"/>
      </c:catAx>
      <c:valAx>
        <c:axId val="183458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611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E550C-5DD9-4442-8A3D-C88ED0E0FFC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B6BE9-0C31-4618-8EC5-D95DE8AB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63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3CBA567-32B3-40D0-AE56-99D7A8A50468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68325A-0035-4E82-AACA-37CC639E8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E4CD-C8AA-4E55-9DD3-E8885EAF3D9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6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110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570AC-9CED-45E1-96EF-F0C4486D5E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F5303-147A-4EBB-8046-586578E13B9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9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F764-CC28-4240-AFDB-DB2243C6C6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A269AB-4C29-4D5A-A17F-A5D4F3F8840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4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04877-00DA-4358-BD96-E718163C2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D7A75-68F1-4713-A8D4-BAE8EB87B40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84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02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5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6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63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93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7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2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E6CCC-6FCC-431D-BE1D-6C94289CE1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D63E4-E1F6-49D2-93A2-E499A12019E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8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92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82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6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FA12B-5D1C-4EAC-80B4-25B8A39CF5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AFB96-4DF3-44EB-9A1F-05BC574C4EE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5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4BA69-AF46-44AC-84D4-FD718118FA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124D87-3811-4E87-93CD-DE28445B3D1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2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8BA9C-2DEE-438E-9A4F-A11CF302B5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21729-A1CB-4B35-98D0-2112AD7FBFD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5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2B992-C4E3-4F14-8A2B-7379465D00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48CD4-9396-4B1D-9340-1F43DA44404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1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298CD-4BD8-44D7-A13E-2009C132B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9B48BC-16BA-42CD-815D-964BE45C3F8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78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D7573-5112-403E-8F32-868D0D80FE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CA6443-F866-42F0-995F-592F6E5C79A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5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D4C2-8771-406A-A0AE-A6CF3C5FAB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5F44C0-345D-41E0-A026-ED29482EB14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5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3B862-921C-4BBC-9755-CEB09A7F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06C647-F2D8-419B-8A77-3AF45308D1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02DB6-C7C1-4B28-925F-B1D59B3E1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42E7F-CC93-4E86-9950-6B9B097CE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A1BF6F-5226-477F-A825-D46C474EF30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0D888-07C6-4D6C-B4C3-028C37F04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3312F-77C2-445C-A763-E3C901E2FD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0" y="1333850"/>
            <a:ext cx="11773240" cy="52669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07477" y="226402"/>
            <a:ext cx="9495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S9 Multi-State Committee:  </a:t>
            </a:r>
          </a:p>
          <a:p>
            <a:pPr algn="ctr"/>
            <a:r>
              <a:rPr lang="en-US" sz="2800" dirty="0"/>
              <a:t>Plant Genetic Resources, Conservation and Utilization (PGRCU)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4309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98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pgsmap42007">
            <a:extLst>
              <a:ext uri="{FF2B5EF4-FFF2-40B4-BE49-F238E27FC236}">
                <a16:creationId xmlns:a16="http://schemas.microsoft.com/office/drawing/2014/main" id="{0BB55087-2604-4B93-9EF7-2B8B794A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2" y="700821"/>
            <a:ext cx="7191458" cy="555710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0E5A0-AD51-4842-B215-F5360FFFC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4" y="674945"/>
            <a:ext cx="3672073" cy="275405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CC0DF6A-4FB1-4266-BC20-71375CF81A78}"/>
              </a:ext>
            </a:extLst>
          </p:cNvPr>
          <p:cNvSpPr txBox="1">
            <a:spLocks/>
          </p:cNvSpPr>
          <p:nvPr/>
        </p:nvSpPr>
        <p:spPr bwMode="auto">
          <a:xfrm>
            <a:off x="1357128" y="539745"/>
            <a:ext cx="5319898" cy="66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USDA National Plant Germplasm System (NPGS)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631E8-E4DC-4BB0-8078-BEFCC3E32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3575429"/>
            <a:ext cx="3686175" cy="26824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7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A545A-0E6D-42A1-9543-BD97C3808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9" y="476248"/>
            <a:ext cx="7569201" cy="56769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2EA64F-FAEB-49C7-B831-B18B0E0E2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28389"/>
              </p:ext>
            </p:extLst>
          </p:nvPr>
        </p:nvGraphicFramePr>
        <p:xfrm>
          <a:off x="5286375" y="242884"/>
          <a:ext cx="2819398" cy="6143628"/>
        </p:xfrm>
        <a:graphic>
          <a:graphicData uri="http://schemas.openxmlformats.org/drawingml/2006/table">
            <a:tbl>
              <a:tblPr/>
              <a:tblGrid>
                <a:gridCol w="578223">
                  <a:extLst>
                    <a:ext uri="{9D8B030D-6E8A-4147-A177-3AD203B41FA5}">
                      <a16:colId xmlns:a16="http://schemas.microsoft.com/office/drawing/2014/main" val="3189574442"/>
                    </a:ext>
                  </a:extLst>
                </a:gridCol>
                <a:gridCol w="286870">
                  <a:extLst>
                    <a:ext uri="{9D8B030D-6E8A-4147-A177-3AD203B41FA5}">
                      <a16:colId xmlns:a16="http://schemas.microsoft.com/office/drawing/2014/main" val="2018068736"/>
                    </a:ext>
                  </a:extLst>
                </a:gridCol>
                <a:gridCol w="1954305">
                  <a:extLst>
                    <a:ext uri="{9D8B030D-6E8A-4147-A177-3AD203B41FA5}">
                      <a16:colId xmlns:a16="http://schemas.microsoft.com/office/drawing/2014/main" val="2629149482"/>
                    </a:ext>
                  </a:extLst>
                </a:gridCol>
              </a:tblGrid>
              <a:tr h="224457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23895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REPRESENTATIVE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28063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 Chen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31002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257607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Kevin Kenworthy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229023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Soraya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Bertioli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130631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Marutani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382776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418940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Timothy Phillips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38550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LaBonte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298994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Brian Baldwin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32099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Carlos Iglesias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453328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Yanqi Wu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72976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Carlos Flores Ortega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491054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Richard Boyles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145571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Virginia Sykes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13703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Gerald Smith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61846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Thomas Zimmerman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693614"/>
                  </a:ext>
                </a:extLst>
              </a:tr>
              <a:tr h="316373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Bastiaan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Bargmann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872850"/>
                  </a:ext>
                </a:extLst>
              </a:tr>
              <a:tr h="224457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66653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CAB9EB-ACC6-421A-8569-2E39CDCFB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73337"/>
              </p:ext>
            </p:extLst>
          </p:nvPr>
        </p:nvGraphicFramePr>
        <p:xfrm>
          <a:off x="8813804" y="3409950"/>
          <a:ext cx="3079747" cy="2945130"/>
        </p:xfrm>
        <a:graphic>
          <a:graphicData uri="http://schemas.openxmlformats.org/drawingml/2006/table">
            <a:tbl>
              <a:tblPr/>
              <a:tblGrid>
                <a:gridCol w="631618">
                  <a:extLst>
                    <a:ext uri="{9D8B030D-6E8A-4147-A177-3AD203B41FA5}">
                      <a16:colId xmlns:a16="http://schemas.microsoft.com/office/drawing/2014/main" val="3799945082"/>
                    </a:ext>
                  </a:extLst>
                </a:gridCol>
                <a:gridCol w="313360">
                  <a:extLst>
                    <a:ext uri="{9D8B030D-6E8A-4147-A177-3AD203B41FA5}">
                      <a16:colId xmlns:a16="http://schemas.microsoft.com/office/drawing/2014/main" val="2860549052"/>
                    </a:ext>
                  </a:extLst>
                </a:gridCol>
                <a:gridCol w="2134769">
                  <a:extLst>
                    <a:ext uri="{9D8B030D-6E8A-4147-A177-3AD203B41FA5}">
                      <a16:colId xmlns:a16="http://schemas.microsoft.com/office/drawing/2014/main" val="79742684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9949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ADDITIONAL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6124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770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Jesse Morrison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5283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Diego M.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Viteri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-Dillon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4369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Sachin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Rustgi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5616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Stephen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Kresovich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767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 Brady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7384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Shuyu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8651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 Cason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4788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13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59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806E01-3243-423C-9157-F9F03A733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" y="1153020"/>
            <a:ext cx="11868151" cy="4526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522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DD03F12-5823-4A05-9E27-8B86E152D9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416589"/>
              </p:ext>
            </p:extLst>
          </p:nvPr>
        </p:nvGraphicFramePr>
        <p:xfrm>
          <a:off x="716646" y="1071560"/>
          <a:ext cx="5238751" cy="5795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00A05E-15E1-4C9A-AFA6-60BB09E49F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200834"/>
              </p:ext>
            </p:extLst>
          </p:nvPr>
        </p:nvGraphicFramePr>
        <p:xfrm>
          <a:off x="6411897" y="1090610"/>
          <a:ext cx="5229226" cy="5138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41CC54C-C5EC-4AD9-AAA7-F0585DD07383}"/>
              </a:ext>
            </a:extLst>
          </p:cNvPr>
          <p:cNvSpPr txBox="1"/>
          <p:nvPr/>
        </p:nvSpPr>
        <p:spPr>
          <a:xfrm>
            <a:off x="2962275" y="259318"/>
            <a:ext cx="626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102,245 accessions		1600 species	      286 genera</a:t>
            </a:r>
          </a:p>
        </p:txBody>
      </p:sp>
    </p:spTree>
    <p:extLst>
      <p:ext uri="{BB962C8B-B14F-4D97-AF65-F5344CB8AC3E}">
        <p14:creationId xmlns:p14="http://schemas.microsoft.com/office/powerpoint/2010/main" val="425821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23A3D4F-B250-4C79-8B7D-22403B189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239623"/>
              </p:ext>
            </p:extLst>
          </p:nvPr>
        </p:nvGraphicFramePr>
        <p:xfrm>
          <a:off x="495015" y="1126331"/>
          <a:ext cx="5243513" cy="460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DEE13E7-29BD-4B9B-88FA-AAF5EC9531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812212"/>
              </p:ext>
            </p:extLst>
          </p:nvPr>
        </p:nvGraphicFramePr>
        <p:xfrm>
          <a:off x="6096000" y="1126331"/>
          <a:ext cx="5243513" cy="460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C9937D-C15A-4E19-94F2-C31F1DBCA02C}"/>
              </a:ext>
            </a:extLst>
          </p:cNvPr>
          <p:cNvSpPr txBox="1"/>
          <p:nvPr/>
        </p:nvSpPr>
        <p:spPr>
          <a:xfrm>
            <a:off x="4471987" y="304800"/>
            <a:ext cx="324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15,773 accessions to 1071 users</a:t>
            </a:r>
          </a:p>
        </p:txBody>
      </p:sp>
    </p:spTree>
    <p:extLst>
      <p:ext uri="{BB962C8B-B14F-4D97-AF65-F5344CB8AC3E}">
        <p14:creationId xmlns:p14="http://schemas.microsoft.com/office/powerpoint/2010/main" val="185065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xample">
            <a:extLst>
              <a:ext uri="{FF2B5EF4-FFF2-40B4-BE49-F238E27FC236}">
                <a16:creationId xmlns:a16="http://schemas.microsoft.com/office/drawing/2014/main" id="{17C06D0A-919A-46DE-A6AC-923CEC456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44650"/>
            <a:ext cx="11811000" cy="35687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2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79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927440-9FEF-4B3F-84ED-3A4D40093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565590"/>
              </p:ext>
            </p:extLst>
          </p:nvPr>
        </p:nvGraphicFramePr>
        <p:xfrm>
          <a:off x="98599" y="924853"/>
          <a:ext cx="5544036" cy="2674620"/>
        </p:xfrm>
        <a:graphic>
          <a:graphicData uri="http://schemas.openxmlformats.org/drawingml/2006/table">
            <a:tbl>
              <a:tblPr/>
              <a:tblGrid>
                <a:gridCol w="427718">
                  <a:extLst>
                    <a:ext uri="{9D8B030D-6E8A-4147-A177-3AD203B41FA5}">
                      <a16:colId xmlns:a16="http://schemas.microsoft.com/office/drawing/2014/main" val="3439198937"/>
                    </a:ext>
                  </a:extLst>
                </a:gridCol>
                <a:gridCol w="1466461">
                  <a:extLst>
                    <a:ext uri="{9D8B030D-6E8A-4147-A177-3AD203B41FA5}">
                      <a16:colId xmlns:a16="http://schemas.microsoft.com/office/drawing/2014/main" val="627091109"/>
                    </a:ext>
                  </a:extLst>
                </a:gridCol>
                <a:gridCol w="325880">
                  <a:extLst>
                    <a:ext uri="{9D8B030D-6E8A-4147-A177-3AD203B41FA5}">
                      <a16:colId xmlns:a16="http://schemas.microsoft.com/office/drawing/2014/main" val="1693493081"/>
                    </a:ext>
                  </a:extLst>
                </a:gridCol>
                <a:gridCol w="977640">
                  <a:extLst>
                    <a:ext uri="{9D8B030D-6E8A-4147-A177-3AD203B41FA5}">
                      <a16:colId xmlns:a16="http://schemas.microsoft.com/office/drawing/2014/main" val="3049901797"/>
                    </a:ext>
                  </a:extLst>
                </a:gridCol>
                <a:gridCol w="325880">
                  <a:extLst>
                    <a:ext uri="{9D8B030D-6E8A-4147-A177-3AD203B41FA5}">
                      <a16:colId xmlns:a16="http://schemas.microsoft.com/office/drawing/2014/main" val="709758891"/>
                    </a:ext>
                  </a:extLst>
                </a:gridCol>
                <a:gridCol w="782113">
                  <a:extLst>
                    <a:ext uri="{9D8B030D-6E8A-4147-A177-3AD203B41FA5}">
                      <a16:colId xmlns:a16="http://schemas.microsoft.com/office/drawing/2014/main" val="271642505"/>
                    </a:ext>
                  </a:extLst>
                </a:gridCol>
                <a:gridCol w="325880">
                  <a:extLst>
                    <a:ext uri="{9D8B030D-6E8A-4147-A177-3AD203B41FA5}">
                      <a16:colId xmlns:a16="http://schemas.microsoft.com/office/drawing/2014/main" val="1750668120"/>
                    </a:ext>
                  </a:extLst>
                </a:gridCol>
                <a:gridCol w="912464">
                  <a:extLst>
                    <a:ext uri="{9D8B030D-6E8A-4147-A177-3AD203B41FA5}">
                      <a16:colId xmlns:a16="http://schemas.microsoft.com/office/drawing/2014/main" val="394089407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USDA/ARS Budget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531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FY2022*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FY2023**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0560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1,534,447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1,691,000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1,742,100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736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65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Indirect Costs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430,203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451,854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471,140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117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369,226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223,451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153,165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6719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748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Facilities Support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4279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Base Funds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2,434,647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588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Office/HQ Funds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466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219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FUNDING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2,664,054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9807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421739-6E02-42F5-B127-ECC7473D2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21311"/>
              </p:ext>
            </p:extLst>
          </p:nvPr>
        </p:nvGraphicFramePr>
        <p:xfrm>
          <a:off x="283089" y="4008066"/>
          <a:ext cx="5537201" cy="1144905"/>
        </p:xfrm>
        <a:graphic>
          <a:graphicData uri="http://schemas.openxmlformats.org/drawingml/2006/table">
            <a:tbl>
              <a:tblPr/>
              <a:tblGrid>
                <a:gridCol w="334718">
                  <a:extLst>
                    <a:ext uri="{9D8B030D-6E8A-4147-A177-3AD203B41FA5}">
                      <a16:colId xmlns:a16="http://schemas.microsoft.com/office/drawing/2014/main" val="3744798409"/>
                    </a:ext>
                  </a:extLst>
                </a:gridCol>
                <a:gridCol w="1147606">
                  <a:extLst>
                    <a:ext uri="{9D8B030D-6E8A-4147-A177-3AD203B41FA5}">
                      <a16:colId xmlns:a16="http://schemas.microsoft.com/office/drawing/2014/main" val="603673147"/>
                    </a:ext>
                  </a:extLst>
                </a:gridCol>
                <a:gridCol w="248648">
                  <a:extLst>
                    <a:ext uri="{9D8B030D-6E8A-4147-A177-3AD203B41FA5}">
                      <a16:colId xmlns:a16="http://schemas.microsoft.com/office/drawing/2014/main" val="54627507"/>
                    </a:ext>
                  </a:extLst>
                </a:gridCol>
                <a:gridCol w="765071">
                  <a:extLst>
                    <a:ext uri="{9D8B030D-6E8A-4147-A177-3AD203B41FA5}">
                      <a16:colId xmlns:a16="http://schemas.microsoft.com/office/drawing/2014/main" val="1105724265"/>
                    </a:ext>
                  </a:extLst>
                </a:gridCol>
                <a:gridCol w="248648">
                  <a:extLst>
                    <a:ext uri="{9D8B030D-6E8A-4147-A177-3AD203B41FA5}">
                      <a16:colId xmlns:a16="http://schemas.microsoft.com/office/drawing/2014/main" val="1564338175"/>
                    </a:ext>
                  </a:extLst>
                </a:gridCol>
                <a:gridCol w="612057">
                  <a:extLst>
                    <a:ext uri="{9D8B030D-6E8A-4147-A177-3AD203B41FA5}">
                      <a16:colId xmlns:a16="http://schemas.microsoft.com/office/drawing/2014/main" val="1542204097"/>
                    </a:ext>
                  </a:extLst>
                </a:gridCol>
                <a:gridCol w="248648">
                  <a:extLst>
                    <a:ext uri="{9D8B030D-6E8A-4147-A177-3AD203B41FA5}">
                      <a16:colId xmlns:a16="http://schemas.microsoft.com/office/drawing/2014/main" val="2808722924"/>
                    </a:ext>
                  </a:extLst>
                </a:gridCol>
                <a:gridCol w="707691">
                  <a:extLst>
                    <a:ext uri="{9D8B030D-6E8A-4147-A177-3AD203B41FA5}">
                      <a16:colId xmlns:a16="http://schemas.microsoft.com/office/drawing/2014/main" val="2626453086"/>
                    </a:ext>
                  </a:extLst>
                </a:gridCol>
                <a:gridCol w="612057">
                  <a:extLst>
                    <a:ext uri="{9D8B030D-6E8A-4147-A177-3AD203B41FA5}">
                      <a16:colId xmlns:a16="http://schemas.microsoft.com/office/drawing/2014/main" val="3757071379"/>
                    </a:ext>
                  </a:extLst>
                </a:gridCol>
                <a:gridCol w="612057">
                  <a:extLst>
                    <a:ext uri="{9D8B030D-6E8A-4147-A177-3AD203B41FA5}">
                      <a16:colId xmlns:a16="http://schemas.microsoft.com/office/drawing/2014/main" val="2204781335"/>
                    </a:ext>
                  </a:extLst>
                </a:gridCol>
              </a:tblGrid>
              <a:tr h="1905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*Budget is based on additional base funding the unit anticipates receiving this fiscal year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57640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cover 3.85 salary increase that became effective January 2022.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069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389016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**Personnel expense is based on proposed 4.6% salary increase for CY2023.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442202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total base funds for FY2023 may be increased to cover the increase in salary.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26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97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79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927440-9FEF-4B3F-84ED-3A4D400934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8599" y="924853"/>
          <a:ext cx="5544036" cy="2674620"/>
        </p:xfrm>
        <a:graphic>
          <a:graphicData uri="http://schemas.openxmlformats.org/drawingml/2006/table">
            <a:tbl>
              <a:tblPr/>
              <a:tblGrid>
                <a:gridCol w="427718">
                  <a:extLst>
                    <a:ext uri="{9D8B030D-6E8A-4147-A177-3AD203B41FA5}">
                      <a16:colId xmlns:a16="http://schemas.microsoft.com/office/drawing/2014/main" val="3439198937"/>
                    </a:ext>
                  </a:extLst>
                </a:gridCol>
                <a:gridCol w="1466461">
                  <a:extLst>
                    <a:ext uri="{9D8B030D-6E8A-4147-A177-3AD203B41FA5}">
                      <a16:colId xmlns:a16="http://schemas.microsoft.com/office/drawing/2014/main" val="627091109"/>
                    </a:ext>
                  </a:extLst>
                </a:gridCol>
                <a:gridCol w="325880">
                  <a:extLst>
                    <a:ext uri="{9D8B030D-6E8A-4147-A177-3AD203B41FA5}">
                      <a16:colId xmlns:a16="http://schemas.microsoft.com/office/drawing/2014/main" val="1693493081"/>
                    </a:ext>
                  </a:extLst>
                </a:gridCol>
                <a:gridCol w="977640">
                  <a:extLst>
                    <a:ext uri="{9D8B030D-6E8A-4147-A177-3AD203B41FA5}">
                      <a16:colId xmlns:a16="http://schemas.microsoft.com/office/drawing/2014/main" val="3049901797"/>
                    </a:ext>
                  </a:extLst>
                </a:gridCol>
                <a:gridCol w="325880">
                  <a:extLst>
                    <a:ext uri="{9D8B030D-6E8A-4147-A177-3AD203B41FA5}">
                      <a16:colId xmlns:a16="http://schemas.microsoft.com/office/drawing/2014/main" val="709758891"/>
                    </a:ext>
                  </a:extLst>
                </a:gridCol>
                <a:gridCol w="782113">
                  <a:extLst>
                    <a:ext uri="{9D8B030D-6E8A-4147-A177-3AD203B41FA5}">
                      <a16:colId xmlns:a16="http://schemas.microsoft.com/office/drawing/2014/main" val="271642505"/>
                    </a:ext>
                  </a:extLst>
                </a:gridCol>
                <a:gridCol w="325880">
                  <a:extLst>
                    <a:ext uri="{9D8B030D-6E8A-4147-A177-3AD203B41FA5}">
                      <a16:colId xmlns:a16="http://schemas.microsoft.com/office/drawing/2014/main" val="1750668120"/>
                    </a:ext>
                  </a:extLst>
                </a:gridCol>
                <a:gridCol w="912464">
                  <a:extLst>
                    <a:ext uri="{9D8B030D-6E8A-4147-A177-3AD203B41FA5}">
                      <a16:colId xmlns:a16="http://schemas.microsoft.com/office/drawing/2014/main" val="394089407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USDA/ARS Budget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531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FY2022*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FY2023**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0560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1,534,447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1,691,000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1,742,100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736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65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Indirect Costs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430,203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451,854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471,140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117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369,226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223,451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153,165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6719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748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Facilities Support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4279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Base Funds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2,434,647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588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Office/HQ Funds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466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219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FUNDING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2,664,054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2,498,905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9807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421739-6E02-42F5-B127-ECC7473D22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3089" y="4008066"/>
          <a:ext cx="5537201" cy="1144905"/>
        </p:xfrm>
        <a:graphic>
          <a:graphicData uri="http://schemas.openxmlformats.org/drawingml/2006/table">
            <a:tbl>
              <a:tblPr/>
              <a:tblGrid>
                <a:gridCol w="334718">
                  <a:extLst>
                    <a:ext uri="{9D8B030D-6E8A-4147-A177-3AD203B41FA5}">
                      <a16:colId xmlns:a16="http://schemas.microsoft.com/office/drawing/2014/main" val="3744798409"/>
                    </a:ext>
                  </a:extLst>
                </a:gridCol>
                <a:gridCol w="1147606">
                  <a:extLst>
                    <a:ext uri="{9D8B030D-6E8A-4147-A177-3AD203B41FA5}">
                      <a16:colId xmlns:a16="http://schemas.microsoft.com/office/drawing/2014/main" val="603673147"/>
                    </a:ext>
                  </a:extLst>
                </a:gridCol>
                <a:gridCol w="248648">
                  <a:extLst>
                    <a:ext uri="{9D8B030D-6E8A-4147-A177-3AD203B41FA5}">
                      <a16:colId xmlns:a16="http://schemas.microsoft.com/office/drawing/2014/main" val="54627507"/>
                    </a:ext>
                  </a:extLst>
                </a:gridCol>
                <a:gridCol w="765071">
                  <a:extLst>
                    <a:ext uri="{9D8B030D-6E8A-4147-A177-3AD203B41FA5}">
                      <a16:colId xmlns:a16="http://schemas.microsoft.com/office/drawing/2014/main" val="1105724265"/>
                    </a:ext>
                  </a:extLst>
                </a:gridCol>
                <a:gridCol w="248648">
                  <a:extLst>
                    <a:ext uri="{9D8B030D-6E8A-4147-A177-3AD203B41FA5}">
                      <a16:colId xmlns:a16="http://schemas.microsoft.com/office/drawing/2014/main" val="1564338175"/>
                    </a:ext>
                  </a:extLst>
                </a:gridCol>
                <a:gridCol w="612057">
                  <a:extLst>
                    <a:ext uri="{9D8B030D-6E8A-4147-A177-3AD203B41FA5}">
                      <a16:colId xmlns:a16="http://schemas.microsoft.com/office/drawing/2014/main" val="1542204097"/>
                    </a:ext>
                  </a:extLst>
                </a:gridCol>
                <a:gridCol w="248648">
                  <a:extLst>
                    <a:ext uri="{9D8B030D-6E8A-4147-A177-3AD203B41FA5}">
                      <a16:colId xmlns:a16="http://schemas.microsoft.com/office/drawing/2014/main" val="2808722924"/>
                    </a:ext>
                  </a:extLst>
                </a:gridCol>
                <a:gridCol w="707691">
                  <a:extLst>
                    <a:ext uri="{9D8B030D-6E8A-4147-A177-3AD203B41FA5}">
                      <a16:colId xmlns:a16="http://schemas.microsoft.com/office/drawing/2014/main" val="2626453086"/>
                    </a:ext>
                  </a:extLst>
                </a:gridCol>
                <a:gridCol w="612057">
                  <a:extLst>
                    <a:ext uri="{9D8B030D-6E8A-4147-A177-3AD203B41FA5}">
                      <a16:colId xmlns:a16="http://schemas.microsoft.com/office/drawing/2014/main" val="3757071379"/>
                    </a:ext>
                  </a:extLst>
                </a:gridCol>
                <a:gridCol w="612057">
                  <a:extLst>
                    <a:ext uri="{9D8B030D-6E8A-4147-A177-3AD203B41FA5}">
                      <a16:colId xmlns:a16="http://schemas.microsoft.com/office/drawing/2014/main" val="2204781335"/>
                    </a:ext>
                  </a:extLst>
                </a:gridCol>
              </a:tblGrid>
              <a:tr h="1905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*Budget is based on additional base funding the unit anticipates receiving this fiscal year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57640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cover 3.85 salary increase that became effective January 2022.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069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389016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**Personnel expense is based on proposed 4.6% salary increase for CY2023.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442202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total base funds for FY2023 may be increased to cover the increase in salary.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26286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DC9A1F-693F-4FF9-A844-AF44664748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59341" y="452639"/>
          <a:ext cx="5220186" cy="5312729"/>
        </p:xfrm>
        <a:graphic>
          <a:graphicData uri="http://schemas.openxmlformats.org/drawingml/2006/table">
            <a:tbl>
              <a:tblPr/>
              <a:tblGrid>
                <a:gridCol w="405115">
                  <a:extLst>
                    <a:ext uri="{9D8B030D-6E8A-4147-A177-3AD203B41FA5}">
                      <a16:colId xmlns:a16="http://schemas.microsoft.com/office/drawing/2014/main" val="2687252772"/>
                    </a:ext>
                  </a:extLst>
                </a:gridCol>
                <a:gridCol w="1388964">
                  <a:extLst>
                    <a:ext uri="{9D8B030D-6E8A-4147-A177-3AD203B41FA5}">
                      <a16:colId xmlns:a16="http://schemas.microsoft.com/office/drawing/2014/main" val="913166499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3499863155"/>
                    </a:ext>
                  </a:extLst>
                </a:gridCol>
                <a:gridCol w="925975">
                  <a:extLst>
                    <a:ext uri="{9D8B030D-6E8A-4147-A177-3AD203B41FA5}">
                      <a16:colId xmlns:a16="http://schemas.microsoft.com/office/drawing/2014/main" val="2284539655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304249103"/>
                    </a:ext>
                  </a:extLst>
                </a:gridCol>
                <a:gridCol w="740781">
                  <a:extLst>
                    <a:ext uri="{9D8B030D-6E8A-4147-A177-3AD203B41FA5}">
                      <a16:colId xmlns:a16="http://schemas.microsoft.com/office/drawing/2014/main" val="2838382456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747247236"/>
                    </a:ext>
                  </a:extLst>
                </a:gridCol>
                <a:gridCol w="856528">
                  <a:extLst>
                    <a:ext uri="{9D8B030D-6E8A-4147-A177-3AD203B41FA5}">
                      <a16:colId xmlns:a16="http://schemas.microsoft.com/office/drawing/2014/main" val="137512298"/>
                    </a:ext>
                  </a:extLst>
                </a:gridCol>
              </a:tblGrid>
              <a:tr h="18858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2: Rehire the vacant Admin Support position PT (7.5 FTE).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80302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7770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S-009 Budget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Requested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40231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FY2021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FY2022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FY2023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87490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431,047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432,196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493,525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40963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17497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78,374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78,374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78,374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28631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52568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510,241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511,570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572,899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20317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1423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Resulting deficit is 61,329.   Equals 4,090 per LGU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1271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257809"/>
                  </a:ext>
                </a:extLst>
              </a:tr>
              <a:tr h="188582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3: Abolish the vacant Admin Support position (7 FTE).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7213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17027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S-009 Budget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Requested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84087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FY2021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FY2022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FY2023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71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431,047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432,196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465,945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62860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86989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Operations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78,374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78,374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78,374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20232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04823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  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510,241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511,570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545,319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6782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31578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Resulting deficit is 33,749.  Equals 2,250 per LGU</a:t>
                      </a: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2238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99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224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5493</TotalTime>
  <Words>468</Words>
  <Application>Microsoft Office PowerPoint</Application>
  <PresentationFormat>Widescreen</PresentationFormat>
  <Paragraphs>208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Stougaard</dc:creator>
  <cp:lastModifiedBy>Cindy Morley</cp:lastModifiedBy>
  <cp:revision>177</cp:revision>
  <cp:lastPrinted>2018-08-07T12:03:18Z</cp:lastPrinted>
  <dcterms:created xsi:type="dcterms:W3CDTF">2018-07-06T20:53:53Z</dcterms:created>
  <dcterms:modified xsi:type="dcterms:W3CDTF">2022-05-09T15:08:32Z</dcterms:modified>
</cp:coreProperties>
</file>