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60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79" d="100"/>
          <a:sy n="79" d="100"/>
        </p:scale>
        <p:origin x="3384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284A7-B1B6-1B4D-88BA-413C284D9928}" type="datetimeFigureOut">
              <a:rPr lang="en-US" smtClean="0"/>
              <a:t>4/29/22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4280C-735E-B64A-9A61-E2611C1E4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961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54280C-735E-B64A-9A61-E2611C1E485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2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4/29/22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png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>
            <a:extLst>
              <a:ext uri="{FF2B5EF4-FFF2-40B4-BE49-F238E27FC236}">
                <a16:creationId xmlns:a16="http://schemas.microsoft.com/office/drawing/2014/main" id="{7CEEDAB4-04CD-559B-7A7F-E81CA25F46A3}"/>
              </a:ext>
            </a:extLst>
          </p:cNvPr>
          <p:cNvSpPr txBox="1"/>
          <p:nvPr/>
        </p:nvSpPr>
        <p:spPr>
          <a:xfrm>
            <a:off x="609600" y="2133600"/>
            <a:ext cx="6553200" cy="6705456"/>
          </a:xfrm>
          <a:prstGeom prst="rect">
            <a:avLst/>
          </a:prstGeom>
        </p:spPr>
        <p:txBody>
          <a:bodyPr vert="horz" wrap="square" lIns="0" tIns="11206" rIns="0" bIns="0" rtlCol="0">
            <a:spAutoFit/>
          </a:bodyPr>
          <a:lstStyle/>
          <a:p>
            <a:pPr marL="296956" marR="4483" indent="-285750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An annual budget is approved during the spring meeting. </a:t>
            </a:r>
            <a:endParaRPr lang="en-US" sz="2000" dirty="0">
              <a:cs typeface="Arial"/>
            </a:endParaRPr>
          </a:p>
          <a:p>
            <a:pPr marL="296956" marR="4483" indent="-285750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Annual </a:t>
            </a:r>
            <a:r>
              <a:rPr sz="2000" spc="-4" dirty="0">
                <a:cs typeface="Arial"/>
              </a:rPr>
              <a:t>assessments </a:t>
            </a:r>
            <a:r>
              <a:rPr sz="2000" dirty="0">
                <a:cs typeface="Arial"/>
              </a:rPr>
              <a:t>are based on the </a:t>
            </a:r>
            <a:r>
              <a:rPr sz="2000" spc="-4" dirty="0">
                <a:cs typeface="Arial"/>
              </a:rPr>
              <a:t>proportion </a:t>
            </a:r>
            <a:r>
              <a:rPr sz="2000" dirty="0">
                <a:cs typeface="Arial"/>
              </a:rPr>
              <a:t>each  </a:t>
            </a:r>
            <a:r>
              <a:rPr sz="2000" spc="-4" dirty="0">
                <a:cs typeface="Arial"/>
              </a:rPr>
              <a:t>institution </a:t>
            </a:r>
            <a:r>
              <a:rPr sz="2000" dirty="0">
                <a:cs typeface="Arial"/>
              </a:rPr>
              <a:t>receives of total Hatch (regular &amp; </a:t>
            </a:r>
            <a:r>
              <a:rPr sz="2000" spc="-4" dirty="0">
                <a:cs typeface="Arial"/>
              </a:rPr>
              <a:t>multistate) received </a:t>
            </a:r>
            <a:r>
              <a:rPr sz="2000" dirty="0">
                <a:cs typeface="Arial"/>
              </a:rPr>
              <a:t>by the </a:t>
            </a:r>
            <a:r>
              <a:rPr sz="2000" spc="-4" dirty="0">
                <a:cs typeface="Arial"/>
              </a:rPr>
              <a:t>region. </a:t>
            </a:r>
            <a:endParaRPr lang="en-US" sz="2000" spc="-4" dirty="0">
              <a:cs typeface="Arial"/>
            </a:endParaRPr>
          </a:p>
          <a:p>
            <a:pPr marL="296956" marR="4483" indent="-285750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SAAESD Chief Operating Officers approve changes in salary and benefits for the SAAESD </a:t>
            </a:r>
            <a:r>
              <a:rPr sz="2000" spc="-4" dirty="0">
                <a:cs typeface="Arial"/>
              </a:rPr>
              <a:t>personnel, </a:t>
            </a:r>
            <a:r>
              <a:rPr sz="2000" dirty="0">
                <a:cs typeface="Arial"/>
              </a:rPr>
              <a:t>which are prorated equally across SAAESD member  assessments in the same </a:t>
            </a:r>
            <a:r>
              <a:rPr sz="2000" spc="-4" dirty="0">
                <a:cs typeface="Arial"/>
              </a:rPr>
              <a:t>proportion </a:t>
            </a:r>
            <a:r>
              <a:rPr sz="2000" dirty="0">
                <a:cs typeface="Arial"/>
              </a:rPr>
              <a:t>as the previous year’s assessments and take effect concurrently with the change </a:t>
            </a:r>
            <a:r>
              <a:rPr sz="2000" spc="-4" dirty="0">
                <a:cs typeface="Arial"/>
              </a:rPr>
              <a:t>in </a:t>
            </a:r>
            <a:r>
              <a:rPr sz="2000" dirty="0">
                <a:cs typeface="Arial"/>
              </a:rPr>
              <a:t>salary and benefits. </a:t>
            </a:r>
            <a:endParaRPr lang="en-US" sz="2000" dirty="0">
              <a:cs typeface="Arial"/>
            </a:endParaRPr>
          </a:p>
          <a:p>
            <a:pPr marL="296956" marR="4483" indent="-285750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Twelve of the 15 members (3 members have zero cotton acres) contribute to the Cotton </a:t>
            </a:r>
            <a:r>
              <a:rPr sz="2000" spc="-4" dirty="0">
                <a:cs typeface="Arial"/>
              </a:rPr>
              <a:t>Winter  </a:t>
            </a:r>
            <a:r>
              <a:rPr sz="2000" dirty="0">
                <a:cs typeface="Arial"/>
              </a:rPr>
              <a:t>Nursery and CottonGen database through assessments. </a:t>
            </a:r>
            <a:endParaRPr lang="en-US" sz="2000" dirty="0">
              <a:cs typeface="Arial"/>
            </a:endParaRPr>
          </a:p>
          <a:p>
            <a:pPr marL="296956" marR="4483" indent="-285750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cs typeface="Arial"/>
              </a:rPr>
              <a:t>Cotton</a:t>
            </a:r>
            <a:r>
              <a:rPr sz="2000" dirty="0">
                <a:cs typeface="Arial"/>
              </a:rPr>
              <a:t> assessments are based on a </a:t>
            </a:r>
            <a:r>
              <a:rPr sz="2000" spc="-4" dirty="0">
                <a:cs typeface="Arial"/>
              </a:rPr>
              <a:t>three-year </a:t>
            </a:r>
            <a:r>
              <a:rPr sz="2000" dirty="0">
                <a:cs typeface="Arial"/>
              </a:rPr>
              <a:t>average  of </a:t>
            </a:r>
            <a:r>
              <a:rPr sz="2000" spc="-4" dirty="0">
                <a:cs typeface="Arial"/>
              </a:rPr>
              <a:t>harvested </a:t>
            </a:r>
            <a:r>
              <a:rPr sz="2000" dirty="0">
                <a:cs typeface="Arial"/>
              </a:rPr>
              <a:t>acres </a:t>
            </a:r>
            <a:r>
              <a:rPr sz="2000" spc="-4" dirty="0">
                <a:cs typeface="Arial"/>
              </a:rPr>
              <a:t>from </a:t>
            </a:r>
            <a:r>
              <a:rPr sz="2000" dirty="0">
                <a:cs typeface="Arial"/>
              </a:rPr>
              <a:t>the </a:t>
            </a:r>
            <a:r>
              <a:rPr sz="2000" spc="-4" dirty="0">
                <a:cs typeface="Arial"/>
              </a:rPr>
              <a:t>state </a:t>
            </a:r>
            <a:r>
              <a:rPr sz="2000" dirty="0">
                <a:cs typeface="Arial"/>
              </a:rPr>
              <a:t>data </a:t>
            </a:r>
            <a:r>
              <a:rPr sz="2000" spc="-4" dirty="0">
                <a:cs typeface="Arial"/>
              </a:rPr>
              <a:t>reported </a:t>
            </a:r>
            <a:r>
              <a:rPr sz="2000" dirty="0">
                <a:cs typeface="Arial"/>
              </a:rPr>
              <a:t>by USDA NASS </a:t>
            </a:r>
            <a:r>
              <a:rPr sz="2000" spc="-4" dirty="0">
                <a:cs typeface="Arial"/>
              </a:rPr>
              <a:t>statistics. </a:t>
            </a:r>
            <a:endParaRPr lang="en-US" sz="2000" spc="-4" dirty="0">
              <a:cs typeface="Arial"/>
            </a:endParaRPr>
          </a:p>
          <a:p>
            <a:pPr marL="296956" marR="4483" indent="-285750">
              <a:spcAft>
                <a:spcPts val="18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sz="2000" dirty="0">
                <a:cs typeface="Arial"/>
              </a:rPr>
              <a:t>Each </a:t>
            </a:r>
            <a:r>
              <a:rPr sz="2000" spc="-4" dirty="0">
                <a:cs typeface="Arial"/>
              </a:rPr>
              <a:t>state’s </a:t>
            </a:r>
            <a:r>
              <a:rPr sz="2000" dirty="0">
                <a:cs typeface="Arial"/>
              </a:rPr>
              <a:t>acreage is put into </a:t>
            </a:r>
            <a:r>
              <a:rPr sz="2000" spc="-4" dirty="0">
                <a:cs typeface="Arial"/>
              </a:rPr>
              <a:t>one </a:t>
            </a:r>
            <a:r>
              <a:rPr sz="2000" dirty="0">
                <a:cs typeface="Arial"/>
              </a:rPr>
              <a:t>of seven multiplier categories and assessments are calculated based on that</a:t>
            </a:r>
            <a:r>
              <a:rPr sz="2000" spc="-18" dirty="0">
                <a:cs typeface="Arial"/>
              </a:rPr>
              <a:t> </a:t>
            </a:r>
            <a:r>
              <a:rPr sz="2000" spc="-4" dirty="0">
                <a:cs typeface="Arial"/>
              </a:rPr>
              <a:t>multiplier.</a:t>
            </a:r>
            <a:endParaRPr sz="2000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B2F5E6-6E3D-B039-E1C8-9932EE45BD36}"/>
              </a:ext>
            </a:extLst>
          </p:cNvPr>
          <p:cNvSpPr txBox="1"/>
          <p:nvPr/>
        </p:nvSpPr>
        <p:spPr>
          <a:xfrm>
            <a:off x="1273956" y="1290935"/>
            <a:ext cx="53554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032" algn="ctr">
              <a:spcBef>
                <a:spcPts val="88"/>
              </a:spcBef>
            </a:pPr>
            <a:r>
              <a:rPr lang="en-US" sz="2400" b="1" dirty="0">
                <a:latin typeface="Arial"/>
                <a:cs typeface="Arial"/>
              </a:rPr>
              <a:t>SAAESD Budget and Assessment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EC5C4E-0C06-FEE9-BFA4-4A1C51EFD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8970"/>
            <a:ext cx="1828800" cy="106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2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153192"/>
              </p:ext>
            </p:extLst>
          </p:nvPr>
        </p:nvGraphicFramePr>
        <p:xfrm>
          <a:off x="1047243" y="1830577"/>
          <a:ext cx="5733413" cy="649844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6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7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282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1195"/>
                        </a:lnSpc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Presented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at</a:t>
                      </a:r>
                      <a:r>
                        <a:rPr sz="1000" b="1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10" dirty="0">
                          <a:latin typeface="Arial"/>
                          <a:cs typeface="Arial"/>
                        </a:rPr>
                        <a:t>Spring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L="3111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60" dirty="0">
                          <a:latin typeface="Arial"/>
                          <a:cs typeface="Arial"/>
                        </a:rPr>
                        <a:t>Meeting 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(April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2021)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175" algn="ctr">
                        <a:lnSpc>
                          <a:spcPts val="1195"/>
                        </a:lnSpc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Actual</a:t>
                      </a:r>
                      <a:endParaRPr sz="1000" dirty="0">
                        <a:latin typeface="Arial"/>
                        <a:cs typeface="Arial"/>
                      </a:endParaRPr>
                    </a:p>
                    <a:p>
                      <a:pPr marR="5080" algn="ctr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40" dirty="0">
                          <a:latin typeface="Arial"/>
                          <a:cs typeface="Arial"/>
                        </a:rPr>
                        <a:t>(May</a:t>
                      </a:r>
                      <a:r>
                        <a:rPr sz="1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5" dirty="0">
                          <a:latin typeface="Arial"/>
                          <a:cs typeface="Arial"/>
                        </a:rPr>
                        <a:t>2022)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262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sz="1000" spc="-75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Assessment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09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09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394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81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095"/>
                        </a:lnSpc>
                        <a:tabLst>
                          <a:tab pos="842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395,109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114">
                <a:tc>
                  <a:txBody>
                    <a:bodyPr/>
                    <a:lstStyle/>
                    <a:p>
                      <a:pPr marL="31750">
                        <a:lnSpc>
                          <a:spcPts val="1145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Cotton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Winter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Nursery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4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35,000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115">
                <a:tc>
                  <a:txBody>
                    <a:bodyPr/>
                    <a:lstStyle/>
                    <a:p>
                      <a:pPr marL="31750">
                        <a:lnSpc>
                          <a:spcPts val="1145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CottonGen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4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25,000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6262">
                <a:tc>
                  <a:txBody>
                    <a:bodyPr/>
                    <a:lstStyle/>
                    <a:p>
                      <a:pPr marL="347345">
                        <a:lnSpc>
                          <a:spcPts val="1130"/>
                        </a:lnSpc>
                      </a:pPr>
                      <a:r>
                        <a:rPr sz="1000" b="1" spc="-7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b="1" spc="-100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Revenue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3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3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454,811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10"/>
                        </a:lnSpc>
                        <a:tabLst>
                          <a:tab pos="8426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455,109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182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sz="1000" spc="-45" dirty="0">
                          <a:latin typeface="Arial"/>
                          <a:cs typeface="Arial"/>
                        </a:rPr>
                        <a:t>Projected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Carryover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7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3815" algn="r">
                        <a:lnSpc>
                          <a:spcPts val="117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150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86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5"/>
                        </a:lnSpc>
                        <a:tabLst>
                          <a:tab pos="842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145,913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319">
                <a:tc>
                  <a:txBody>
                    <a:bodyPr/>
                    <a:lstStyle/>
                    <a:p>
                      <a:pPr marL="347345">
                        <a:lnSpc>
                          <a:spcPts val="1150"/>
                        </a:lnSpc>
                      </a:pPr>
                      <a:r>
                        <a:rPr sz="1000" b="1" spc="-7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000" b="1" spc="-90" dirty="0">
                          <a:latin typeface="Arial"/>
                          <a:cs typeface="Arial"/>
                        </a:rPr>
                        <a:t>Revenue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Available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5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605,680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15"/>
                        </a:lnSpc>
                        <a:tabLst>
                          <a:tab pos="8426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601,022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3402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b="1" spc="-114" dirty="0">
                          <a:latin typeface="Arial"/>
                          <a:cs typeface="Arial"/>
                        </a:rPr>
                        <a:t>Expenses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and Fringe</a:t>
                      </a:r>
                      <a:r>
                        <a:rPr sz="10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Benefits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180"/>
                        </a:lnSpc>
                        <a:spcBef>
                          <a:spcPts val="45"/>
                        </a:spcBef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Salary and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(30.63%)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Thompson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ts val="118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ts val="118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44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262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Thompson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(7/1/21-</a:t>
                      </a:r>
                      <a:r>
                        <a:rPr sz="1000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3/15/22)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10"/>
                        </a:lnSpc>
                        <a:tabLst>
                          <a:tab pos="842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166,175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182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Thompson</a:t>
                      </a:r>
                      <a:r>
                        <a:rPr sz="10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(3/30/22-6/30/22)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5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69,794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409">
                <a:tc>
                  <a:txBody>
                    <a:bodyPr/>
                    <a:lstStyle/>
                    <a:p>
                      <a:pPr marL="31750">
                        <a:lnSpc>
                          <a:spcPts val="1115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(28.17%)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Thompson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(7/1/21-</a:t>
                      </a:r>
                      <a:r>
                        <a:rPr sz="1000" spc="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3/15/22)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060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46,812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(28.17%)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Thompson</a:t>
                      </a:r>
                      <a:r>
                        <a:rPr sz="1000" spc="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(3/30/22-6/30/22)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5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19,661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61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950">
                        <a:latin typeface="Times New Roman"/>
                        <a:cs typeface="Times New Roman"/>
                      </a:endParaRPr>
                    </a:p>
                    <a:p>
                      <a:pPr marL="31750" marR="1000125">
                        <a:lnSpc>
                          <a:spcPct val="103800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Salary and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(30.63%)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Morley 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Morley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(7/1/21-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3/15/22)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ct val="10000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75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76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ts val="1150"/>
                        </a:lnSpc>
                        <a:spcBef>
                          <a:spcPts val="1019"/>
                        </a:spcBef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41,905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182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Morley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(3/30/22-6/30/22)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5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17,600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4409">
                <a:tc>
                  <a:txBody>
                    <a:bodyPr/>
                    <a:lstStyle/>
                    <a:p>
                      <a:pPr marL="31750">
                        <a:lnSpc>
                          <a:spcPts val="1115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(28.17%)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Morley </a:t>
                      </a:r>
                      <a:r>
                        <a:rPr sz="1000" spc="-5" dirty="0">
                          <a:latin typeface="Arial"/>
                          <a:cs typeface="Arial"/>
                        </a:rPr>
                        <a:t>(7/1/21-</a:t>
                      </a:r>
                      <a:r>
                        <a:rPr sz="1000" spc="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3/15/22)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060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11,805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1820">
                <a:tc>
                  <a:txBody>
                    <a:bodyPr/>
                    <a:lstStyle/>
                    <a:p>
                      <a:pPr marL="31750">
                        <a:lnSpc>
                          <a:spcPts val="1175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000" spc="-60" dirty="0">
                          <a:latin typeface="Arial"/>
                          <a:cs typeface="Arial"/>
                        </a:rPr>
                        <a:t>(28.17%) </a:t>
                      </a:r>
                      <a:r>
                        <a:rPr sz="1000" spc="-30" dirty="0">
                          <a:latin typeface="Arial"/>
                          <a:cs typeface="Arial"/>
                        </a:rPr>
                        <a:t>- Morley</a:t>
                      </a:r>
                      <a:r>
                        <a:rPr sz="1000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(3/30/22-6/30/22)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5"/>
                        </a:lnSpc>
                        <a:tabLst>
                          <a:tab pos="969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4,958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319">
                <a:tc>
                  <a:txBody>
                    <a:bodyPr/>
                    <a:lstStyle/>
                    <a:p>
                      <a:pPr marL="347345">
                        <a:lnSpc>
                          <a:spcPts val="1150"/>
                        </a:lnSpc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Subtotal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5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5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376,214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15"/>
                        </a:lnSpc>
                        <a:tabLst>
                          <a:tab pos="8426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378,709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95287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585"/>
                        </a:spcBef>
                      </a:pPr>
                      <a:r>
                        <a:rPr sz="1000" b="1" spc="-65" dirty="0">
                          <a:latin typeface="Arial"/>
                          <a:cs typeface="Arial"/>
                        </a:rPr>
                        <a:t>Travel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180"/>
                        </a:lnSpc>
                        <a:spcBef>
                          <a:spcPts val="45"/>
                        </a:spcBef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Executive 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Director</a:t>
                      </a:r>
                      <a:r>
                        <a:rPr sz="10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Travel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94615">
                        <a:lnSpc>
                          <a:spcPts val="118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R="12065" algn="r">
                        <a:lnSpc>
                          <a:spcPts val="118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1180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12,074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5715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8114">
                <a:tc>
                  <a:txBody>
                    <a:bodyPr/>
                    <a:lstStyle/>
                    <a:p>
                      <a:pPr marL="31750">
                        <a:lnSpc>
                          <a:spcPts val="1145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Coordinator 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Travel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ts val="114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065" algn="r">
                        <a:lnSpc>
                          <a:spcPts val="114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  <a:tabLst>
                          <a:tab pos="969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8,805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16230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sz="1000" b="1" spc="-70" dirty="0">
                          <a:latin typeface="Arial"/>
                          <a:cs typeface="Arial"/>
                        </a:rPr>
                        <a:t>Other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ts val="1180"/>
                        </a:lnSpc>
                        <a:spcBef>
                          <a:spcPts val="45"/>
                        </a:spcBef>
                      </a:pPr>
                      <a:r>
                        <a:rPr sz="1000" spc="-25" dirty="0">
                          <a:latin typeface="Arial"/>
                          <a:cs typeface="Arial"/>
                        </a:rPr>
                        <a:t>Office</a:t>
                      </a:r>
                      <a:r>
                        <a:rPr sz="10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operations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ts val="118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R="54610" algn="r">
                        <a:lnSpc>
                          <a:spcPts val="118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ts val="1180"/>
                        </a:lnSpc>
                        <a:tabLst>
                          <a:tab pos="969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1,546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8114">
                <a:tc>
                  <a:txBody>
                    <a:bodyPr/>
                    <a:lstStyle/>
                    <a:p>
                      <a:pPr marL="31750">
                        <a:lnSpc>
                          <a:spcPts val="1145"/>
                        </a:lnSpc>
                      </a:pPr>
                      <a:r>
                        <a:rPr sz="1000" spc="-35" dirty="0">
                          <a:latin typeface="Arial"/>
                          <a:cs typeface="Arial"/>
                        </a:rPr>
                        <a:t>Website </a:t>
                      </a:r>
                      <a:r>
                        <a:rPr sz="1000" spc="10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0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Computers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4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45"/>
                        </a:lnSpc>
                        <a:tabLst>
                          <a:tab pos="1064260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190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6262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2022 </a:t>
                      </a:r>
                      <a:r>
                        <a:rPr sz="1000" spc="-114" dirty="0">
                          <a:latin typeface="Arial"/>
                          <a:cs typeface="Arial"/>
                        </a:rPr>
                        <a:t>NC-FAR</a:t>
                      </a:r>
                      <a:r>
                        <a:rPr sz="10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95" dirty="0">
                          <a:latin typeface="Arial"/>
                          <a:cs typeface="Arial"/>
                        </a:rPr>
                        <a:t>Dues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3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3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500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10"/>
                        </a:lnSpc>
                        <a:tabLst>
                          <a:tab pos="1064260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spc="-65" dirty="0">
                          <a:latin typeface="Arial"/>
                          <a:cs typeface="Arial"/>
                        </a:rPr>
                        <a:t>500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6308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Awards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80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95"/>
                        </a:lnSpc>
                        <a:tabLst>
                          <a:tab pos="9696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1,277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30988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284480">
                        <a:lnSpc>
                          <a:spcPts val="1180"/>
                        </a:lnSpc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Subtotal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83820">
                        <a:lnSpc>
                          <a:spcPts val="118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R="55244" algn="r">
                        <a:lnSpc>
                          <a:spcPts val="118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34,025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73660">
                        <a:lnSpc>
                          <a:spcPts val="1180"/>
                        </a:lnSpc>
                        <a:tabLst>
                          <a:tab pos="9061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24,392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marL="284480">
                        <a:lnSpc>
                          <a:spcPts val="1165"/>
                        </a:lnSpc>
                      </a:pPr>
                      <a:r>
                        <a:rPr sz="1000" b="1" spc="-80" dirty="0">
                          <a:latin typeface="Arial"/>
                          <a:cs typeface="Arial"/>
                        </a:rPr>
                        <a:t>Subtotal Salaries </a:t>
                      </a:r>
                      <a:r>
                        <a:rPr sz="10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000" b="1" spc="-70" dirty="0">
                          <a:latin typeface="Arial"/>
                          <a:cs typeface="Arial"/>
                        </a:rPr>
                        <a:t>Operational</a:t>
                      </a:r>
                      <a:r>
                        <a:rPr sz="1000" b="1" spc="-1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14" dirty="0">
                          <a:latin typeface="Arial"/>
                          <a:cs typeface="Arial"/>
                        </a:rPr>
                        <a:t>Expenses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ts val="1165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65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410,239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65"/>
                        </a:lnSpc>
                        <a:tabLst>
                          <a:tab pos="8426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403,101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  <a:spcBef>
                          <a:spcPts val="585"/>
                        </a:spcBef>
                      </a:pPr>
                      <a:r>
                        <a:rPr sz="1000" spc="-50" dirty="0">
                          <a:latin typeface="Arial"/>
                          <a:cs typeface="Arial"/>
                        </a:rPr>
                        <a:t>Cotton </a:t>
                      </a:r>
                      <a:r>
                        <a:rPr sz="1000" spc="-15" dirty="0">
                          <a:latin typeface="Arial"/>
                          <a:cs typeface="Arial"/>
                        </a:rPr>
                        <a:t>Winter</a:t>
                      </a:r>
                      <a:r>
                        <a:rPr sz="10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spc="-50" dirty="0">
                          <a:latin typeface="Arial"/>
                          <a:cs typeface="Arial"/>
                        </a:rPr>
                        <a:t>Nursery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  <a:spcBef>
                          <a:spcPts val="585"/>
                        </a:spcBef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80"/>
                        </a:lnSpc>
                        <a:spcBef>
                          <a:spcPts val="585"/>
                        </a:spcBef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  <a:spcBef>
                          <a:spcPts val="585"/>
                        </a:spcBef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35,000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sz="1000" spc="-60" dirty="0">
                          <a:latin typeface="Arial"/>
                          <a:cs typeface="Arial"/>
                        </a:rPr>
                        <a:t>CottonGen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65"/>
                        </a:lnSpc>
                      </a:pPr>
                      <a:r>
                        <a:rPr sz="1000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4610" algn="r">
                        <a:lnSpc>
                          <a:spcPts val="1165"/>
                        </a:lnSpc>
                      </a:pPr>
                      <a:r>
                        <a:rPr sz="10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0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000" dirty="0">
                          <a:latin typeface="Arial"/>
                          <a:cs typeface="Arial"/>
                        </a:rPr>
                        <a:t>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65"/>
                        </a:lnSpc>
                        <a:tabLst>
                          <a:tab pos="906144" algn="l"/>
                        </a:tabLst>
                      </a:pPr>
                      <a:r>
                        <a:rPr sz="1000" spc="-55" dirty="0">
                          <a:latin typeface="Arial"/>
                          <a:cs typeface="Arial"/>
                        </a:rPr>
                        <a:t>$	25,000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7172">
                <a:tc>
                  <a:txBody>
                    <a:bodyPr/>
                    <a:lstStyle/>
                    <a:p>
                      <a:pPr marL="31750">
                        <a:lnSpc>
                          <a:spcPts val="1180"/>
                        </a:lnSpc>
                        <a:spcBef>
                          <a:spcPts val="585"/>
                        </a:spcBef>
                      </a:pPr>
                      <a:r>
                        <a:rPr sz="1000" b="1" spc="-7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000" b="1" spc="-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14" dirty="0">
                          <a:latin typeface="Arial"/>
                          <a:cs typeface="Arial"/>
                        </a:rPr>
                        <a:t>Expenses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  <a:spcBef>
                          <a:spcPts val="585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80"/>
                        </a:lnSpc>
                        <a:spcBef>
                          <a:spcPts val="585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470,239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80"/>
                        </a:lnSpc>
                        <a:spcBef>
                          <a:spcPts val="585"/>
                        </a:spcBef>
                        <a:tabLst>
                          <a:tab pos="8426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463,101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74295" marB="0"/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56262">
                <a:tc>
                  <a:txBody>
                    <a:bodyPr/>
                    <a:lstStyle/>
                    <a:p>
                      <a:pPr marL="31750">
                        <a:lnSpc>
                          <a:spcPts val="1130"/>
                        </a:lnSpc>
                      </a:pPr>
                      <a:r>
                        <a:rPr sz="1000" b="1" spc="-85" dirty="0">
                          <a:latin typeface="Arial"/>
                          <a:cs typeface="Arial"/>
                        </a:rPr>
                        <a:t>Projected</a:t>
                      </a:r>
                      <a:r>
                        <a:rPr sz="1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85" dirty="0">
                          <a:latin typeface="Arial"/>
                          <a:cs typeface="Arial"/>
                        </a:rPr>
                        <a:t>Carryover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30"/>
                        </a:lnSpc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$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3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135,441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ts val="1130"/>
                        </a:lnSpc>
                        <a:tabLst>
                          <a:tab pos="842644" algn="l"/>
                        </a:tabLst>
                      </a:pPr>
                      <a:r>
                        <a:rPr sz="1000" b="1" spc="-55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000" b="1" spc="-60" dirty="0">
                          <a:latin typeface="Arial"/>
                          <a:cs typeface="Arial"/>
                        </a:rPr>
                        <a:t>137,921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2209800" y="1066800"/>
            <a:ext cx="3486405" cy="385362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5"/>
              </a:spcBef>
            </a:pPr>
            <a:r>
              <a:rPr sz="2400" b="1" spc="-160" dirty="0">
                <a:latin typeface="+mj-lt"/>
                <a:cs typeface="Arial"/>
              </a:rPr>
              <a:t>SAAESD </a:t>
            </a:r>
            <a:r>
              <a:rPr sz="2400" b="1" spc="-85" dirty="0">
                <a:latin typeface="+mj-lt"/>
                <a:cs typeface="Arial"/>
              </a:rPr>
              <a:t>FY2021-2022</a:t>
            </a:r>
            <a:r>
              <a:rPr sz="2400" b="1" spc="-150" dirty="0">
                <a:latin typeface="+mj-lt"/>
                <a:cs typeface="Arial"/>
              </a:rPr>
              <a:t> </a:t>
            </a:r>
            <a:r>
              <a:rPr sz="2400" b="1" spc="-80" dirty="0">
                <a:latin typeface="+mj-lt"/>
                <a:cs typeface="Arial"/>
              </a:rPr>
              <a:t>Budget</a:t>
            </a:r>
            <a:endParaRPr sz="2400" dirty="0">
              <a:latin typeface="+mj-lt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57910" y="8481949"/>
            <a:ext cx="5723890" cy="242570"/>
          </a:xfrm>
          <a:prstGeom prst="rect">
            <a:avLst/>
          </a:prstGeom>
          <a:solidFill>
            <a:srgbClr val="FFF2CC"/>
          </a:solidFill>
        </p:spPr>
        <p:txBody>
          <a:bodyPr vert="horz" wrap="square" lIns="0" tIns="4381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345"/>
              </a:spcBef>
            </a:pPr>
            <a:r>
              <a:rPr sz="900" spc="-105" dirty="0">
                <a:latin typeface="Arial"/>
                <a:cs typeface="Arial"/>
              </a:rPr>
              <a:t>NOTE: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35" dirty="0">
                <a:latin typeface="Arial"/>
                <a:cs typeface="Arial"/>
              </a:rPr>
              <a:t>Donna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900" spc="-60" dirty="0">
                <a:latin typeface="Arial"/>
                <a:cs typeface="Arial"/>
              </a:rPr>
              <a:t>Pearce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last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month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salary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&amp;</a:t>
            </a:r>
            <a:r>
              <a:rPr sz="900" spc="-40" dirty="0">
                <a:latin typeface="Arial"/>
                <a:cs typeface="Arial"/>
              </a:rPr>
              <a:t> sick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leave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buy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15" dirty="0">
                <a:latin typeface="Arial"/>
                <a:cs typeface="Arial"/>
              </a:rPr>
              <a:t>out</a:t>
            </a:r>
            <a:r>
              <a:rPr sz="900" spc="-6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($4955.91)</a:t>
            </a:r>
            <a:r>
              <a:rPr sz="900" spc="-114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deducted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from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120" dirty="0">
                <a:latin typeface="Arial"/>
                <a:cs typeface="Arial"/>
              </a:rPr>
              <a:t>NCSU</a:t>
            </a:r>
            <a:r>
              <a:rPr sz="900" spc="-9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funds</a:t>
            </a:r>
            <a:r>
              <a:rPr sz="900" spc="-110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to</a:t>
            </a:r>
            <a:r>
              <a:rPr sz="900" spc="-65" dirty="0">
                <a:latin typeface="Arial"/>
                <a:cs typeface="Arial"/>
              </a:rPr>
              <a:t> </a:t>
            </a:r>
            <a:r>
              <a:rPr sz="900" spc="-114" dirty="0">
                <a:latin typeface="Arial"/>
                <a:cs typeface="Arial"/>
              </a:rPr>
              <a:t>UARK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57910" y="8724391"/>
            <a:ext cx="5723890" cy="242570"/>
          </a:xfrm>
          <a:prstGeom prst="rect">
            <a:avLst/>
          </a:prstGeom>
          <a:solidFill>
            <a:srgbClr val="FCE4D6"/>
          </a:solidFill>
        </p:spPr>
        <p:txBody>
          <a:bodyPr vert="horz" wrap="square" lIns="0" tIns="4381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345"/>
              </a:spcBef>
            </a:pPr>
            <a:r>
              <a:rPr sz="900" spc="-105" dirty="0">
                <a:latin typeface="Arial"/>
                <a:cs typeface="Arial"/>
              </a:rPr>
              <a:t>NOTE: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Thompson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and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Morley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"Salary</a:t>
            </a:r>
            <a:r>
              <a:rPr sz="900" spc="-8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and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Fringe"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increased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due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30" dirty="0">
                <a:latin typeface="Arial"/>
                <a:cs typeface="Arial"/>
              </a:rPr>
              <a:t>to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80" dirty="0">
                <a:latin typeface="Arial"/>
                <a:cs typeface="Arial"/>
              </a:rPr>
              <a:t>2%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110" dirty="0">
                <a:latin typeface="Arial"/>
                <a:cs typeface="Arial"/>
              </a:rPr>
              <a:t>COLA </a:t>
            </a:r>
            <a:r>
              <a:rPr sz="900" spc="-20" dirty="0">
                <a:latin typeface="Arial"/>
                <a:cs typeface="Arial"/>
              </a:rPr>
              <a:t>applied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3/16/2022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7910" y="8966835"/>
            <a:ext cx="5723890" cy="253365"/>
          </a:xfrm>
          <a:prstGeom prst="rect">
            <a:avLst/>
          </a:prstGeom>
          <a:solidFill>
            <a:srgbClr val="E2EFDA"/>
          </a:solidFill>
        </p:spPr>
        <p:txBody>
          <a:bodyPr vert="horz" wrap="square" lIns="0" tIns="43815" rIns="0" bIns="0" rtlCol="0">
            <a:spAutoFit/>
          </a:bodyPr>
          <a:lstStyle/>
          <a:p>
            <a:pPr marL="20955">
              <a:lnSpc>
                <a:spcPct val="100000"/>
              </a:lnSpc>
              <a:spcBef>
                <a:spcPts val="345"/>
              </a:spcBef>
            </a:pPr>
            <a:r>
              <a:rPr sz="900" spc="-105" dirty="0">
                <a:latin typeface="Arial"/>
                <a:cs typeface="Arial"/>
              </a:rPr>
              <a:t>NOTE: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10" dirty="0">
                <a:latin typeface="Arial"/>
                <a:cs typeface="Arial"/>
              </a:rPr>
              <a:t>$1000</a:t>
            </a:r>
            <a:r>
              <a:rPr sz="900" spc="-50" dirty="0">
                <a:latin typeface="Arial"/>
                <a:cs typeface="Arial"/>
              </a:rPr>
              <a:t> </a:t>
            </a:r>
            <a:r>
              <a:rPr sz="900" dirty="0">
                <a:latin typeface="Arial"/>
                <a:cs typeface="Arial"/>
              </a:rPr>
              <a:t>for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65" dirty="0">
                <a:latin typeface="Arial"/>
                <a:cs typeface="Arial"/>
              </a:rPr>
              <a:t>AI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Conference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Student</a:t>
            </a:r>
            <a:r>
              <a:rPr sz="900" spc="-55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Poster</a:t>
            </a:r>
            <a:r>
              <a:rPr sz="900" spc="-75" dirty="0">
                <a:latin typeface="Arial"/>
                <a:cs typeface="Arial"/>
              </a:rPr>
              <a:t> </a:t>
            </a:r>
            <a:r>
              <a:rPr sz="900" spc="-45" dirty="0">
                <a:latin typeface="Arial"/>
                <a:cs typeface="Arial"/>
              </a:rPr>
              <a:t>Awards</a:t>
            </a:r>
            <a:r>
              <a:rPr sz="900" spc="-105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-</a:t>
            </a:r>
            <a:r>
              <a:rPr sz="900" spc="-120" dirty="0">
                <a:latin typeface="Arial"/>
                <a:cs typeface="Arial"/>
              </a:rPr>
              <a:t> </a:t>
            </a:r>
            <a:r>
              <a:rPr sz="900" spc="-30" dirty="0">
                <a:latin typeface="Arial"/>
                <a:cs typeface="Arial"/>
              </a:rPr>
              <a:t>approved</a:t>
            </a:r>
            <a:r>
              <a:rPr sz="900" spc="-70" dirty="0">
                <a:latin typeface="Arial"/>
                <a:cs typeface="Arial"/>
              </a:rPr>
              <a:t> </a:t>
            </a:r>
            <a:r>
              <a:rPr sz="900" spc="-25" dirty="0">
                <a:latin typeface="Arial"/>
                <a:cs typeface="Arial"/>
              </a:rPr>
              <a:t>by</a:t>
            </a:r>
            <a:r>
              <a:rPr sz="900" spc="-80" dirty="0">
                <a:latin typeface="Arial"/>
                <a:cs typeface="Arial"/>
              </a:rPr>
              <a:t> </a:t>
            </a:r>
            <a:r>
              <a:rPr sz="900" spc="-40" dirty="0">
                <a:latin typeface="Arial"/>
                <a:cs typeface="Arial"/>
              </a:rPr>
              <a:t>Executive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Committee</a:t>
            </a:r>
            <a:r>
              <a:rPr sz="900" spc="-12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2/16/2022</a:t>
            </a:r>
            <a:endParaRPr sz="900">
              <a:latin typeface="Arial"/>
              <a:cs typeface="Arial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72990E7-3217-0D4E-CED8-8D64D0DE9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8970"/>
            <a:ext cx="1828800" cy="10640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3805177"/>
              </p:ext>
            </p:extLst>
          </p:nvPr>
        </p:nvGraphicFramePr>
        <p:xfrm>
          <a:off x="1205232" y="2181246"/>
          <a:ext cx="5424168" cy="63531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007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33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767">
                <a:tc>
                  <a:txBody>
                    <a:bodyPr/>
                    <a:lstStyle/>
                    <a:p>
                      <a:pPr marL="31750">
                        <a:lnSpc>
                          <a:spcPts val="1385"/>
                        </a:lnSpc>
                      </a:pPr>
                      <a:r>
                        <a:rPr sz="1200" b="1" spc="-114" dirty="0">
                          <a:latin typeface="Arial"/>
                          <a:cs typeface="Arial"/>
                        </a:rPr>
                        <a:t>Annual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Revenue </a:t>
                      </a:r>
                      <a:r>
                        <a:rPr sz="1200" b="1" spc="-125" dirty="0">
                          <a:latin typeface="Arial"/>
                          <a:cs typeface="Arial"/>
                        </a:rPr>
                        <a:t>(crosses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fiscal</a:t>
                      </a:r>
                      <a:r>
                        <a:rPr sz="1200" b="1" spc="-2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years)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90" dirty="0">
                          <a:latin typeface="Arial"/>
                          <a:cs typeface="Arial"/>
                        </a:rPr>
                        <a:t>Base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Assessment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36830" algn="r">
                        <a:lnSpc>
                          <a:spcPct val="100000"/>
                        </a:lnSpc>
                        <a:tabLst>
                          <a:tab pos="5454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410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52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63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Cotton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Winter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Nursery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85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CottonGen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60325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200" b="1" spc="-114" dirty="0">
                          <a:latin typeface="Arial"/>
                          <a:cs typeface="Arial"/>
                        </a:rPr>
                        <a:t>Annual</a:t>
                      </a:r>
                      <a:r>
                        <a:rPr sz="12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Revenue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10"/>
                        </a:spcBef>
                        <a:tabLst>
                          <a:tab pos="5454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470,521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27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Projected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5" dirty="0">
                          <a:latin typeface="Arial"/>
                          <a:cs typeface="Arial"/>
                        </a:rPr>
                        <a:t>Carryover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60"/>
                        </a:spcBef>
                        <a:tabLst>
                          <a:tab pos="5708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137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92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1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762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603250">
                        <a:lnSpc>
                          <a:spcPts val="14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Total </a:t>
                      </a:r>
                      <a:r>
                        <a:rPr sz="1200" b="1" spc="-105" dirty="0">
                          <a:latin typeface="Arial"/>
                          <a:cs typeface="Arial"/>
                        </a:rPr>
                        <a:t>Revenue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Available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400"/>
                        </a:lnSpc>
                        <a:tabLst>
                          <a:tab pos="5454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608,442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b="1" spc="-130" dirty="0">
                          <a:latin typeface="Arial"/>
                          <a:cs typeface="Arial"/>
                        </a:rPr>
                        <a:t>Expenses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and Fringe</a:t>
                      </a:r>
                      <a:r>
                        <a:rPr sz="1200" b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Benefits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Gary Thompson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6830" algn="r">
                        <a:lnSpc>
                          <a:spcPct val="100000"/>
                        </a:lnSpc>
                        <a:tabLst>
                          <a:tab pos="5454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239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29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(30.8%)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Gary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Thompson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73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70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2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65" dirty="0">
                          <a:latin typeface="Arial"/>
                          <a:cs typeface="Arial"/>
                        </a:rPr>
                        <a:t>Salary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Cindy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Morley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60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34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Fringe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(30.8%) </a:t>
                      </a:r>
                      <a:r>
                        <a:rPr sz="1200" spc="-35" dirty="0">
                          <a:latin typeface="Arial"/>
                          <a:cs typeface="Arial"/>
                        </a:rPr>
                        <a:t>- </a:t>
                      </a:r>
                      <a:r>
                        <a:rPr sz="1200" spc="-90" dirty="0">
                          <a:latin typeface="Arial"/>
                          <a:cs typeface="Arial"/>
                        </a:rPr>
                        <a:t>Cindy</a:t>
                      </a:r>
                      <a:r>
                        <a:rPr sz="1200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30" dirty="0">
                          <a:latin typeface="Arial"/>
                          <a:cs typeface="Arial"/>
                        </a:rPr>
                        <a:t>Morley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18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58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6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603250">
                        <a:lnSpc>
                          <a:spcPts val="1400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Subtotal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400"/>
                        </a:lnSpc>
                        <a:tabLst>
                          <a:tab pos="5454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391,924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31750" marR="3042920">
                        <a:lnSpc>
                          <a:spcPct val="104200"/>
                        </a:lnSpc>
                        <a:spcBef>
                          <a:spcPts val="650"/>
                        </a:spcBef>
                      </a:pPr>
                      <a:r>
                        <a:rPr sz="1200" b="1" spc="-15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200" b="1" spc="-50" dirty="0">
                          <a:latin typeface="Arial"/>
                          <a:cs typeface="Arial"/>
                        </a:rPr>
                        <a:t>p</a:t>
                      </a:r>
                      <a:r>
                        <a:rPr sz="1200" b="1" spc="-5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spc="-3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200" b="1" spc="5" dirty="0">
                          <a:latin typeface="Arial"/>
                          <a:cs typeface="Arial"/>
                        </a:rPr>
                        <a:t>a</a:t>
                      </a:r>
                      <a:r>
                        <a:rPr sz="1200" b="1" spc="-20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i</a:t>
                      </a:r>
                      <a:r>
                        <a:rPr sz="1200" b="1" spc="-45" dirty="0">
                          <a:latin typeface="Arial"/>
                          <a:cs typeface="Arial"/>
                        </a:rPr>
                        <a:t>n</a:t>
                      </a:r>
                      <a:r>
                        <a:rPr sz="1200" b="1" dirty="0">
                          <a:latin typeface="Arial"/>
                          <a:cs typeface="Arial"/>
                        </a:rPr>
                        <a:t>g  </a:t>
                      </a:r>
                      <a:r>
                        <a:rPr sz="1200" b="1" spc="-80" dirty="0">
                          <a:latin typeface="Arial"/>
                          <a:cs typeface="Arial"/>
                        </a:rPr>
                        <a:t>Travel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75" dirty="0">
                          <a:latin typeface="Arial"/>
                          <a:cs typeface="Arial"/>
                        </a:rPr>
                        <a:t>Executive 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Director</a:t>
                      </a:r>
                      <a:r>
                        <a:rPr sz="1200" spc="-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Travel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8255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R="36830" algn="r">
                        <a:lnSpc>
                          <a:spcPct val="100000"/>
                        </a:lnSpc>
                        <a:tabLst>
                          <a:tab pos="6089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Coordinator</a:t>
                      </a:r>
                      <a:r>
                        <a:rPr sz="12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65" dirty="0">
                          <a:latin typeface="Arial"/>
                          <a:cs typeface="Arial"/>
                        </a:rPr>
                        <a:t>Travel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978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Other</a:t>
                      </a:r>
                      <a:endParaRPr sz="1200">
                        <a:latin typeface="Arial"/>
                        <a:cs typeface="Arial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30" dirty="0">
                          <a:latin typeface="Arial"/>
                          <a:cs typeface="Arial"/>
                        </a:rPr>
                        <a:t>Office</a:t>
                      </a:r>
                      <a:r>
                        <a:rPr sz="12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0" dirty="0">
                          <a:latin typeface="Arial"/>
                          <a:cs typeface="Arial"/>
                        </a:rPr>
                        <a:t>operations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250">
                        <a:latin typeface="Times New Roman"/>
                        <a:cs typeface="Times New Roman"/>
                      </a:endParaRPr>
                    </a:p>
                    <a:p>
                      <a:pPr marR="36830" algn="r">
                        <a:lnSpc>
                          <a:spcPct val="100000"/>
                        </a:lnSpc>
                        <a:tabLst>
                          <a:tab pos="6978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54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40" dirty="0">
                          <a:latin typeface="Arial"/>
                          <a:cs typeface="Arial"/>
                        </a:rPr>
                        <a:t>Website </a:t>
                      </a:r>
                      <a:r>
                        <a:rPr sz="1200" spc="15" dirty="0">
                          <a:latin typeface="Arial"/>
                          <a:cs typeface="Arial"/>
                        </a:rPr>
                        <a:t>&amp;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Computers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978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1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135" dirty="0">
                          <a:latin typeface="Arial"/>
                          <a:cs typeface="Arial"/>
                        </a:rPr>
                        <a:t>NC-FAR</a:t>
                      </a:r>
                      <a:r>
                        <a:rPr sz="1200" spc="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114" dirty="0">
                          <a:latin typeface="Arial"/>
                          <a:cs typeface="Arial"/>
                        </a:rPr>
                        <a:t>Dues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400"/>
                        </a:lnSpc>
                        <a:tabLst>
                          <a:tab pos="8121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500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60" dirty="0">
                          <a:latin typeface="Arial"/>
                          <a:cs typeface="Arial"/>
                        </a:rPr>
                        <a:t>Awards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400"/>
                        </a:lnSpc>
                        <a:tabLst>
                          <a:tab pos="8121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325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488950">
                        <a:lnSpc>
                          <a:spcPts val="1400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Subtotal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34,025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R="127000" algn="ctr">
                        <a:lnSpc>
                          <a:spcPts val="1400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Subtotal Salaries </a:t>
                      </a:r>
                      <a:r>
                        <a:rPr sz="1200" b="1" spc="-25" dirty="0">
                          <a:latin typeface="Arial"/>
                          <a:cs typeface="Arial"/>
                        </a:rPr>
                        <a:t>&amp; 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Operational</a:t>
                      </a:r>
                      <a:r>
                        <a:rPr sz="1200" b="1" spc="-1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30" dirty="0">
                          <a:latin typeface="Arial"/>
                          <a:cs typeface="Arial"/>
                        </a:rPr>
                        <a:t>Expenses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400"/>
                        </a:lnSpc>
                        <a:tabLst>
                          <a:tab pos="5454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425,949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84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810"/>
                        </a:spcBef>
                      </a:pPr>
                      <a:r>
                        <a:rPr sz="1200" spc="-55" dirty="0">
                          <a:latin typeface="Arial"/>
                          <a:cs typeface="Arial"/>
                        </a:rPr>
                        <a:t>Cotton </a:t>
                      </a:r>
                      <a:r>
                        <a:rPr sz="1200" spc="-15" dirty="0">
                          <a:latin typeface="Arial"/>
                          <a:cs typeface="Arial"/>
                        </a:rPr>
                        <a:t>Winter</a:t>
                      </a:r>
                      <a:r>
                        <a:rPr sz="1200" spc="-7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spc="-55" dirty="0">
                          <a:latin typeface="Arial"/>
                          <a:cs typeface="Arial"/>
                        </a:rPr>
                        <a:t>Nursery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287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ct val="100000"/>
                        </a:lnSpc>
                        <a:spcBef>
                          <a:spcPts val="810"/>
                        </a:spcBef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35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102870" marB="0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sz="1200" spc="-70" dirty="0">
                          <a:latin typeface="Arial"/>
                          <a:cs typeface="Arial"/>
                        </a:rPr>
                        <a:t>CottonGen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6830" algn="r">
                        <a:lnSpc>
                          <a:spcPts val="1400"/>
                        </a:lnSpc>
                        <a:tabLst>
                          <a:tab pos="621665" algn="l"/>
                        </a:tabLst>
                      </a:pPr>
                      <a:r>
                        <a:rPr sz="1200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25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,</a:t>
                      </a:r>
                      <a:r>
                        <a:rPr sz="1200" spc="-10" dirty="0">
                          <a:latin typeface="Arial"/>
                          <a:cs typeface="Arial"/>
                        </a:rPr>
                        <a:t>00</a:t>
                      </a:r>
                      <a:r>
                        <a:rPr sz="1200" dirty="0">
                          <a:latin typeface="Arial"/>
                          <a:cs typeface="Arial"/>
                        </a:rPr>
                        <a:t>0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1200" b="1" spc="-80" dirty="0">
                          <a:latin typeface="Arial"/>
                          <a:cs typeface="Arial"/>
                        </a:rPr>
                        <a:t>Total</a:t>
                      </a:r>
                      <a:r>
                        <a:rPr sz="1200" b="1" spc="-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30" dirty="0">
                          <a:latin typeface="Arial"/>
                          <a:cs typeface="Arial"/>
                        </a:rPr>
                        <a:t>Expenses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017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ct val="100000"/>
                        </a:lnSpc>
                        <a:spcBef>
                          <a:spcPts val="710"/>
                        </a:spcBef>
                        <a:tabLst>
                          <a:tab pos="5454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485,949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90170" marB="0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88267">
                <a:tc>
                  <a:txBody>
                    <a:bodyPr/>
                    <a:lstStyle/>
                    <a:p>
                      <a:pPr marL="31750">
                        <a:lnSpc>
                          <a:spcPts val="1380"/>
                        </a:lnSpc>
                      </a:pPr>
                      <a:r>
                        <a:rPr sz="1200" b="1" spc="-95" dirty="0">
                          <a:latin typeface="Arial"/>
                          <a:cs typeface="Arial"/>
                        </a:rPr>
                        <a:t>Projected</a:t>
                      </a:r>
                      <a:r>
                        <a:rPr sz="1200" b="1" spc="-8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spc="-100" dirty="0">
                          <a:latin typeface="Arial"/>
                          <a:cs typeface="Arial"/>
                        </a:rPr>
                        <a:t>Carryover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7465" algn="r">
                        <a:lnSpc>
                          <a:spcPts val="1380"/>
                        </a:lnSpc>
                        <a:tabLst>
                          <a:tab pos="545465" algn="l"/>
                        </a:tabLst>
                      </a:pPr>
                      <a:r>
                        <a:rPr sz="1200" b="1" dirty="0">
                          <a:latin typeface="Arial"/>
                          <a:cs typeface="Arial"/>
                        </a:rPr>
                        <a:t>$	</a:t>
                      </a:r>
                      <a:r>
                        <a:rPr sz="1200" b="1" spc="-10" dirty="0">
                          <a:latin typeface="Arial"/>
                          <a:cs typeface="Arial"/>
                        </a:rPr>
                        <a:t>122,493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1752600" y="1431999"/>
            <a:ext cx="4306568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215" dirty="0">
                <a:latin typeface="+mj-lt"/>
                <a:cs typeface="Arial"/>
              </a:rPr>
              <a:t>SAAESD </a:t>
            </a:r>
            <a:r>
              <a:rPr sz="2400" b="1" spc="-125" dirty="0">
                <a:latin typeface="+mj-lt"/>
                <a:cs typeface="Arial"/>
              </a:rPr>
              <a:t>FY2022-2023 </a:t>
            </a:r>
            <a:r>
              <a:rPr sz="2400" b="1" spc="-114" dirty="0">
                <a:latin typeface="+mj-lt"/>
                <a:cs typeface="Arial"/>
              </a:rPr>
              <a:t>Budget</a:t>
            </a:r>
            <a:r>
              <a:rPr sz="2400" b="1" spc="10" dirty="0">
                <a:latin typeface="+mj-lt"/>
                <a:cs typeface="Arial"/>
              </a:rPr>
              <a:t> </a:t>
            </a:r>
            <a:r>
              <a:rPr sz="2400" b="1" spc="-130" dirty="0">
                <a:latin typeface="+mj-lt"/>
                <a:cs typeface="Arial"/>
              </a:rPr>
              <a:t>Request</a:t>
            </a:r>
            <a:endParaRPr sz="2400" dirty="0">
              <a:latin typeface="+mj-lt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BC7492-87F4-B4E0-9599-AC0B89187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7400" y="78970"/>
            <a:ext cx="1828800" cy="10640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AF293037-E398-39E4-F3DA-7B6A95047F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426491"/>
              </p:ext>
            </p:extLst>
          </p:nvPr>
        </p:nvGraphicFramePr>
        <p:xfrm>
          <a:off x="190500" y="2362200"/>
          <a:ext cx="7315200" cy="2532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4" imgW="10020300" imgH="3467100" progId="Excel.Sheet.12">
                  <p:embed/>
                </p:oleObj>
              </mc:Choice>
              <mc:Fallback>
                <p:oleObj name="Worksheet" r:id="rId4" imgW="10020300" imgH="34671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0500" y="2362200"/>
                        <a:ext cx="7315200" cy="2532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ECD297B5-DB3C-CA1E-A53D-06831A50FA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67400" y="78970"/>
            <a:ext cx="1828800" cy="10640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CCED9F-F582-2359-5030-E65C3E47D529}"/>
              </a:ext>
            </a:extLst>
          </p:cNvPr>
          <p:cNvSpPr txBox="1"/>
          <p:nvPr/>
        </p:nvSpPr>
        <p:spPr>
          <a:xfrm>
            <a:off x="1345638" y="1143000"/>
            <a:ext cx="535544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032" algn="ctr">
              <a:spcBef>
                <a:spcPts val="88"/>
              </a:spcBef>
            </a:pPr>
            <a:r>
              <a:rPr lang="en-US" sz="2800" b="1" dirty="0">
                <a:latin typeface="+mj-lt"/>
                <a:cs typeface="Arial"/>
              </a:rPr>
              <a:t>SAAESD Assessments</a:t>
            </a:r>
            <a:endParaRPr lang="en-US" sz="2800" dirty="0">
              <a:latin typeface="+mj-lt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90F006-D076-A25B-2DD6-DD9EB88A8F2B}"/>
              </a:ext>
            </a:extLst>
          </p:cNvPr>
          <p:cNvSpPr txBox="1"/>
          <p:nvPr/>
        </p:nvSpPr>
        <p:spPr>
          <a:xfrm>
            <a:off x="381000" y="1809690"/>
            <a:ext cx="2616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032">
              <a:spcBef>
                <a:spcPts val="88"/>
              </a:spcBef>
            </a:pPr>
            <a:r>
              <a:rPr lang="en-US" sz="2000" b="1" dirty="0">
                <a:latin typeface="Arial"/>
                <a:cs typeface="Arial"/>
              </a:rPr>
              <a:t>Base Assessments</a:t>
            </a:r>
            <a:endParaRPr lang="en-US" sz="2000" dirty="0">
              <a:latin typeface="Arial"/>
              <a:cs typeface="Arial"/>
            </a:endParaRP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53C20ACC-6E83-F50F-73DA-643E28548B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902478"/>
              </p:ext>
            </p:extLst>
          </p:nvPr>
        </p:nvGraphicFramePr>
        <p:xfrm>
          <a:off x="190500" y="6096002"/>
          <a:ext cx="7315200" cy="35199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Worksheet" r:id="rId7" imgW="7759700" imgH="3733800" progId="Excel.Sheet.12">
                  <p:embed/>
                </p:oleObj>
              </mc:Choice>
              <mc:Fallback>
                <p:oleObj name="Worksheet" r:id="rId7" imgW="7759700" imgH="37338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500" y="6096002"/>
                        <a:ext cx="7315200" cy="35199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92DEFC3-AB66-707E-4DE9-9784B89B6463}"/>
              </a:ext>
            </a:extLst>
          </p:cNvPr>
          <p:cNvSpPr txBox="1"/>
          <p:nvPr/>
        </p:nvSpPr>
        <p:spPr>
          <a:xfrm>
            <a:off x="381000" y="5467290"/>
            <a:ext cx="2895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032">
              <a:spcBef>
                <a:spcPts val="88"/>
              </a:spcBef>
            </a:pPr>
            <a:r>
              <a:rPr lang="en-US" sz="2000" b="1" dirty="0">
                <a:latin typeface="Arial"/>
                <a:cs typeface="Arial"/>
              </a:rPr>
              <a:t>Cotton Assessments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3269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630</Words>
  <Application>Microsoft Macintosh PowerPoint</Application>
  <PresentationFormat>Custom</PresentationFormat>
  <Paragraphs>196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Gary Thompson</dc:creator>
  <cp:lastModifiedBy>Gary Allen Thompson</cp:lastModifiedBy>
  <cp:revision>5</cp:revision>
  <dcterms:created xsi:type="dcterms:W3CDTF">2022-04-29T15:10:33Z</dcterms:created>
  <dcterms:modified xsi:type="dcterms:W3CDTF">2022-04-29T19:17:38Z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2022-04-29T00:00:00Z</vt:filetime>
  </property>
  <property fmtid="{D5CDD505-2E9C-101B-9397-08002B2CF9AE}" pid="3" name="Creator">
    <vt:lpwstr>Excel</vt:lpwstr>
  </property>
  <property fmtid="{D5CDD505-2E9C-101B-9397-08002B2CF9AE}" pid="4" name="LastSaved">
    <vt:filetime>2022-04-29T00:00:00Z</vt:filetime>
  </property>
</Properties>
</file>