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11" r:id="rId2"/>
    <p:sldId id="412" r:id="rId3"/>
    <p:sldId id="476" r:id="rId4"/>
    <p:sldId id="475" r:id="rId5"/>
    <p:sldId id="469" r:id="rId6"/>
    <p:sldId id="470" r:id="rId7"/>
    <p:sldId id="471" r:id="rId8"/>
    <p:sldId id="472" r:id="rId9"/>
    <p:sldId id="477" r:id="rId10"/>
    <p:sldId id="47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, John" initials="GJ" lastIdx="5" clrIdx="0">
    <p:extLst>
      <p:ext uri="{19B8F6BF-5375-455C-9EA6-DF929625EA0E}">
        <p15:presenceInfo xmlns:p15="http://schemas.microsoft.com/office/powerpoint/2012/main" userId="S::jjg8@msstate.edu::03be037a-90ec-4c9a-be8f-e7e49d83ce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588"/>
    <a:srgbClr val="005D7C"/>
    <a:srgbClr val="5F4E7A"/>
    <a:srgbClr val="99868C"/>
    <a:srgbClr val="D2B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DB205-21E3-4ED5-AF45-18457ECF4B8A}" v="20" dt="2022-04-20T21:50:56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0391" autoAdjust="0"/>
  </p:normalViewPr>
  <p:slideViewPr>
    <p:cSldViewPr snapToGrid="0">
      <p:cViewPr varScale="1">
        <p:scale>
          <a:sx n="73" d="100"/>
          <a:sy n="73" d="100"/>
        </p:scale>
        <p:origin x="1469" y="62"/>
      </p:cViewPr>
      <p:guideLst/>
    </p:cSldViewPr>
  </p:slideViewPr>
  <p:outlineViewPr>
    <p:cViewPr>
      <p:scale>
        <a:sx n="33" d="100"/>
        <a:sy n="33" d="100"/>
      </p:scale>
      <p:origin x="0" y="-1299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52"/>
    </p:cViewPr>
  </p:sorterViewPr>
  <p:notesViewPr>
    <p:cSldViewPr snapToGrid="0">
      <p:cViewPr>
        <p:scale>
          <a:sx n="100" d="100"/>
          <a:sy n="100" d="100"/>
        </p:scale>
        <p:origin x="816" y="-42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D3DD14-21DF-489C-A316-063B728D6C67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E2F968-0A8A-4BBE-9C1E-B321EF073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F968-0A8A-4BBE-9C1E-B321EF0730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9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F968-0A8A-4BBE-9C1E-B321EF0730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4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9B037-4F67-44A0-AD37-4E772DEDE6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5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F968-0A8A-4BBE-9C1E-B321EF0730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7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F968-0A8A-4BBE-9C1E-B321EF0730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9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F968-0A8A-4BBE-9C1E-B321EF07302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2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88132-E5E9-4F19-A375-F1B6A27F8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22" y="406400"/>
            <a:ext cx="1108095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36709-E6CB-4EE3-A890-D21504981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3660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B010F72-198F-47B2-BE6A-A77999B0A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29910" y="1625281"/>
            <a:ext cx="15111728" cy="3261362"/>
          </a:xfrm>
          <a:prstGeom prst="rect">
            <a:avLst/>
          </a:prstGeom>
        </p:spPr>
      </p:pic>
      <p:pic>
        <p:nvPicPr>
          <p:cNvPr id="8" name="Picture 7" descr="A picture containing computer, monitor, sitting, screen&#10;&#10;Description automatically generated">
            <a:extLst>
              <a:ext uri="{FF2B5EF4-FFF2-40B4-BE49-F238E27FC236}">
                <a16:creationId xmlns:a16="http://schemas.microsoft.com/office/drawing/2014/main" id="{40E54451-108F-4EE2-B259-D9F1872E4E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02" y="5952753"/>
            <a:ext cx="2383998" cy="7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7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21EF-9B59-4E4F-A57B-7654527A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56A66-782A-4321-B262-369C1C259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56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9F15-37BA-4617-8352-1E966C61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10" y="424845"/>
            <a:ext cx="113601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D6078-D460-44B3-B56D-B02CDE52A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410" y="341321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computer, monitor, sitting, screen&#10;&#10;Description automatically generated">
            <a:extLst>
              <a:ext uri="{FF2B5EF4-FFF2-40B4-BE49-F238E27FC236}">
                <a16:creationId xmlns:a16="http://schemas.microsoft.com/office/drawing/2014/main" id="{6B4FFE7D-2A5F-4FEE-980D-2D77EF976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13" y="5710844"/>
            <a:ext cx="3186887" cy="96020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3226613-D382-4B25-9369-8DE71F99BF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84419" y="-1233829"/>
            <a:ext cx="15054945" cy="326136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8392C2-94BB-434D-9715-EC2FA876F519}"/>
              </a:ext>
            </a:extLst>
          </p:cNvPr>
          <p:cNvCxnSpPr>
            <a:cxnSpLocks/>
          </p:cNvCxnSpPr>
          <p:nvPr userDrawn="1"/>
        </p:nvCxnSpPr>
        <p:spPr>
          <a:xfrm>
            <a:off x="740410" y="3277582"/>
            <a:ext cx="10717582" cy="0"/>
          </a:xfrm>
          <a:prstGeom prst="line">
            <a:avLst/>
          </a:prstGeom>
          <a:ln w="76200">
            <a:solidFill>
              <a:srgbClr val="488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12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9F15-37BA-4617-8352-1E966C61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10" y="424845"/>
            <a:ext cx="113601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D6078-D460-44B3-B56D-B02CDE52A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410" y="341321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computer, monitor, sitting, screen&#10;&#10;Description automatically generated">
            <a:extLst>
              <a:ext uri="{FF2B5EF4-FFF2-40B4-BE49-F238E27FC236}">
                <a16:creationId xmlns:a16="http://schemas.microsoft.com/office/drawing/2014/main" id="{6B4FFE7D-2A5F-4FEE-980D-2D77EF976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13" y="5710844"/>
            <a:ext cx="3186887" cy="96020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3226613-D382-4B25-9369-8DE71F99BF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84419" y="-1233829"/>
            <a:ext cx="15054945" cy="326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4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0E5C-BA99-4C40-A628-C44A9B70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75D5A-6630-4B19-A9C5-F3E996A41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14081-2A37-40A8-9951-132566069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34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D7CC2-1E6A-4221-94B1-6E997263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76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, monitor, sitting, screen&#10;&#10;Description automatically generated">
            <a:extLst>
              <a:ext uri="{FF2B5EF4-FFF2-40B4-BE49-F238E27FC236}">
                <a16:creationId xmlns:a16="http://schemas.microsoft.com/office/drawing/2014/main" id="{DF84EB8D-E189-4CAA-9519-EA940DD9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02" y="5952753"/>
            <a:ext cx="2383998" cy="7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0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D6DF9-6E25-455A-B482-1589FD5E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0CF30-3960-4074-9B24-BC6ECEF8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computer, monitor, sitting, screen&#10;&#10;Description automatically generated">
            <a:extLst>
              <a:ext uri="{FF2B5EF4-FFF2-40B4-BE49-F238E27FC236}">
                <a16:creationId xmlns:a16="http://schemas.microsoft.com/office/drawing/2014/main" id="{1490A6DA-520A-4FF0-8FDC-03A7F46D511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02" y="5952753"/>
            <a:ext cx="2383998" cy="7182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2B7C3C-FD74-464F-AF6D-F1578E549DEF}"/>
              </a:ext>
            </a:extLst>
          </p:cNvPr>
          <p:cNvCxnSpPr/>
          <p:nvPr userDrawn="1"/>
        </p:nvCxnSpPr>
        <p:spPr>
          <a:xfrm>
            <a:off x="838200" y="1487978"/>
            <a:ext cx="2237509" cy="0"/>
          </a:xfrm>
          <a:prstGeom prst="line">
            <a:avLst/>
          </a:prstGeom>
          <a:ln w="76200">
            <a:solidFill>
              <a:srgbClr val="5F4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611BA7-4CDE-46B2-8D4E-3F6C63BA3D42}"/>
              </a:ext>
            </a:extLst>
          </p:cNvPr>
          <p:cNvCxnSpPr/>
          <p:nvPr userDrawn="1"/>
        </p:nvCxnSpPr>
        <p:spPr>
          <a:xfrm>
            <a:off x="5303887" y="1487978"/>
            <a:ext cx="2237509" cy="0"/>
          </a:xfrm>
          <a:prstGeom prst="line">
            <a:avLst/>
          </a:prstGeom>
          <a:ln w="76200">
            <a:solidFill>
              <a:srgbClr val="D2B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254191-CA2B-45AD-BDF8-431EC0413ADC}"/>
              </a:ext>
            </a:extLst>
          </p:cNvPr>
          <p:cNvCxnSpPr/>
          <p:nvPr userDrawn="1"/>
        </p:nvCxnSpPr>
        <p:spPr>
          <a:xfrm>
            <a:off x="3075709" y="1487978"/>
            <a:ext cx="2237509" cy="0"/>
          </a:xfrm>
          <a:prstGeom prst="line">
            <a:avLst/>
          </a:prstGeom>
          <a:ln w="76200">
            <a:solidFill>
              <a:srgbClr val="005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8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Hurricane_Fran_sept_1996.jpg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etterhealthwhileaging.net/optimizing-chronic-conditions-healthy-aging-checklist-part-4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9622-3827-42C0-8B67-DDDD7AEA7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600075"/>
            <a:ext cx="11396870" cy="1615964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latin typeface="+mn-lt"/>
              </a:rPr>
              <a:t>Southern Rural Development Center</a:t>
            </a:r>
            <a:br>
              <a:rPr lang="en-US" sz="4200" dirty="0">
                <a:latin typeface="+mn-lt"/>
              </a:rPr>
            </a:br>
            <a:r>
              <a:rPr lang="en-US" sz="4200" dirty="0">
                <a:latin typeface="+mn-lt"/>
              </a:rPr>
              <a:t>Liaison Report</a:t>
            </a:r>
            <a:endParaRPr lang="en-US" sz="4200" dirty="0">
              <a:latin typeface="Futura Hv BT" panose="020B07020202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74BB2-4A76-48A9-B8F2-AF1D89BE0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8090" y="3925612"/>
            <a:ext cx="8335819" cy="268002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John J. Green, SRDC Director and Professor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en-US" altLang="en-US" dirty="0">
                <a:latin typeface="+mn-lt"/>
                <a:ea typeface="Adobe Fan Heiti Std B" pitchFamily="34" charset="-128"/>
              </a:rPr>
            </a:br>
            <a:r>
              <a:rPr lang="en-US" dirty="0">
                <a:latin typeface="+mn-lt"/>
              </a:rPr>
              <a:t>SAAESD Spring Meeting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at the Mini Land-Grant Conference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+mn-lt"/>
              </a:rPr>
              <a:t>College Station, Texas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May 2022</a:t>
            </a:r>
            <a:br>
              <a:rPr lang="en-US" dirty="0"/>
            </a:br>
            <a:endParaRPr lang="en-US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3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41F7-88F4-44E4-B724-B8D003BB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0" y="0"/>
            <a:ext cx="11357174" cy="1325563"/>
          </a:xfrm>
        </p:spPr>
        <p:txBody>
          <a:bodyPr/>
          <a:lstStyle/>
          <a:p>
            <a:r>
              <a:rPr lang="en-US" dirty="0"/>
              <a:t>Items for Further Consideration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8EF5E-1817-45F4-89E5-1431DF03C0AE}"/>
              </a:ext>
            </a:extLst>
          </p:cNvPr>
          <p:cNvSpPr txBox="1"/>
          <p:nvPr/>
        </p:nvSpPr>
        <p:spPr>
          <a:xfrm>
            <a:off x="620110" y="1325563"/>
            <a:ext cx="9118470" cy="401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en-US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Next Steps with Heirs’ Property Work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Formalize</a:t>
            </a: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network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 working groups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Outreach, Extension, and Technical Assistance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and Law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en-US" sz="2000" dirty="0"/>
              <a:t>Develop a strategic plan</a:t>
            </a: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endParaRPr lang="en-US" altLang="en-US" sz="2000" dirty="0"/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en-US" sz="2000" dirty="0"/>
              <a:t>Apply to form a Southern Extension/Research Activity (SERA)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1AE6E-6B5C-4887-8599-AA7AE5BF0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90" y="2514600"/>
            <a:ext cx="1828800" cy="18288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4370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CA2C-FD71-4346-93B1-2E9F6071D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Overview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B398-A3C7-473A-90C0-0CD0295463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0358" y="1690688"/>
            <a:ext cx="7350055" cy="516731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200" b="1" dirty="0"/>
              <a:t>Regional Rural Development Centers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5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200" b="1" dirty="0"/>
              <a:t>Current Priorities and Plan of Work</a:t>
            </a:r>
          </a:p>
          <a:p>
            <a:pPr marL="800091" lvl="1" indent="-34289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5500" dirty="0"/>
              <a:t>Developing Pathways to Resilient Communities</a:t>
            </a:r>
          </a:p>
          <a:p>
            <a:pPr marL="800091" lvl="1" indent="-34289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5500" dirty="0"/>
              <a:t>Building Strategic Partnerships</a:t>
            </a:r>
          </a:p>
          <a:p>
            <a:pPr marL="800091" lvl="1" indent="-34289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5500" dirty="0"/>
              <a:t>Mobilizing Resources around Emerging Issues and Opportunities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en-US" sz="5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6200" b="1" dirty="0"/>
              <a:t>Items for Further Consideration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5500" dirty="0"/>
              <a:t>Using Findings from the Listening Survey and Virtual Sessions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5500" dirty="0"/>
              <a:t>Next-Steps with Heirs Property – Apply to Form a Southern Extension/Research Activity (SERA)</a:t>
            </a:r>
          </a:p>
          <a:p>
            <a:pPr marL="800091" lvl="1" indent="-34289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16271-EDC8-466C-B8AF-D177AC386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8" y="2211934"/>
            <a:ext cx="3657600" cy="2434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902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833283-3327-40BE-A9D4-CA1F0C05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94289"/>
            <a:ext cx="5853084" cy="109963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Regional Rural</a:t>
            </a:r>
            <a:br>
              <a:rPr lang="en-US" dirty="0">
                <a:latin typeface="+mn-lt"/>
                <a:cs typeface="Arial" panose="020B0604020202020204" pitchFamily="34" charset="0"/>
              </a:rPr>
            </a:br>
            <a:r>
              <a:rPr lang="en-US" dirty="0">
                <a:latin typeface="+mn-lt"/>
                <a:cs typeface="Arial" panose="020B0604020202020204" pitchFamily="34" charset="0"/>
              </a:rPr>
              <a:t>Development Centers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BB1D1DB-06A6-4AE0-9E95-24A20979F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18235"/>
            <a:ext cx="3086918" cy="3634486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1C74D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North Central Regional Center for Rural Development (NCRCRD)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ED7D31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Northeast Regional Center for Rural Development (NERCRD)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Southern Rural Development Center (SRDC)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29852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Western Rural Development Center (WRDC)</a:t>
            </a:r>
            <a:endParaRPr lang="en-US" sz="1800" dirty="0">
              <a:solidFill>
                <a:srgbClr val="229852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B3DF-2D54-4D2F-BF68-ABD5100E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Regional Rural Development Centers | Investing in Rural Recovery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FBD3CF-51D1-47B5-B960-27D291E2AC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3" t="19024" r="16154" b="42108"/>
          <a:stretch/>
        </p:blipFill>
        <p:spPr>
          <a:xfrm>
            <a:off x="3703532" y="1485350"/>
            <a:ext cx="5486400" cy="376321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71212CE-C65E-4012-BC43-68B1E00AF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54" y="2134270"/>
            <a:ext cx="2286000" cy="24024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246FC1-90E5-4B14-A142-7CDF0BDDD829}"/>
              </a:ext>
            </a:extLst>
          </p:cNvPr>
          <p:cNvSpPr txBox="1"/>
          <p:nvPr/>
        </p:nvSpPr>
        <p:spPr>
          <a:xfrm>
            <a:off x="581192" y="5409157"/>
            <a:ext cx="109301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cs typeface="Arial" panose="020B0604020202020204" pitchFamily="34" charset="0"/>
              </a:rPr>
              <a:t>Established through the Rural Development Act of 1972, the Regional Rural Development Centers build capacity in the Land-Grant University System to address crucial needs in our nation's rural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09254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26EC-57F7-4DE2-A58A-9F2601F1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SRDC’s 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68663F-ABCA-46E5-8535-DA3E1754D4FC}"/>
              </a:ext>
            </a:extLst>
          </p:cNvPr>
          <p:cNvSpPr txBox="1"/>
          <p:nvPr/>
        </p:nvSpPr>
        <p:spPr>
          <a:xfrm>
            <a:off x="7369699" y="2139503"/>
            <a:ext cx="43089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333333"/>
                </a:solidFill>
                <a:effectLst/>
                <a:latin typeface="+mj-lt"/>
              </a:rPr>
              <a:t>The Southern Rural Development Center seeks to strengthen the capacity of the region's 30 land-grant institutions to address critical contemporary rural development issues impacting the well-being of people and communities in the rural South.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87AF7-22EF-4C5C-B7DF-D03E0F8033B8}"/>
              </a:ext>
            </a:extLst>
          </p:cNvPr>
          <p:cNvSpPr txBox="1"/>
          <p:nvPr/>
        </p:nvSpPr>
        <p:spPr>
          <a:xfrm>
            <a:off x="4380315" y="6260876"/>
            <a:ext cx="597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Funded through USDA NIFA</a:t>
            </a:r>
          </a:p>
        </p:txBody>
      </p:sp>
      <p:pic>
        <p:nvPicPr>
          <p:cNvPr id="9" name="Content Placeholder 4" descr="Map&#10;&#10;Description automatically generated with medium confidence">
            <a:extLst>
              <a:ext uri="{FF2B5EF4-FFF2-40B4-BE49-F238E27FC236}">
                <a16:creationId xmlns:a16="http://schemas.microsoft.com/office/drawing/2014/main" id="{B47E5847-AD95-4DC0-8AEB-132E614799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2736"/>
            <a:ext cx="5943600" cy="46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7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41F7-88F4-44E4-B724-B8D003BB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06" y="0"/>
            <a:ext cx="10515600" cy="903003"/>
          </a:xfrm>
        </p:spPr>
        <p:txBody>
          <a:bodyPr/>
          <a:lstStyle/>
          <a:p>
            <a:r>
              <a:rPr lang="en-US" dirty="0"/>
              <a:t>Current Priorities and Plan of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59873-2F76-4D43-A0C5-986B179577C7}"/>
              </a:ext>
            </a:extLst>
          </p:cNvPr>
          <p:cNvSpPr txBox="1"/>
          <p:nvPr/>
        </p:nvSpPr>
        <p:spPr>
          <a:xfrm>
            <a:off x="195106" y="874358"/>
            <a:ext cx="10515599" cy="5767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Developing Pathways to Resilient Communities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Community Priority Setting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Continue analysis from national priority survey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Host regional listening session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Host high priority topic listening session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Disseminate findings to inform development programs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20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Local &amp; Regional Food Systems, SERA-47</a:t>
            </a:r>
            <a:endParaRPr lang="en-US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Continue to engage with the group’s efforts in launching the new plan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20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Heirs’ Property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  <a:tab pos="1143000" algn="l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Update the resource scan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  <a:tab pos="1143000" algn="l"/>
              </a:tabLst>
            </a:pP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Collaboratively develop Extension and nonprofit train-the-trainer curriculum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  <a:tab pos="1143000" algn="l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Support regional Extension and research working groups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  <a:tab pos="1143000" algn="l"/>
              </a:tabLs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Coordinate AFRI project - </a:t>
            </a:r>
            <a:r>
              <a:rPr lang="en-US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Racial Wealth Gap, Persistent Poverty, and Heirs’ Property: Analysis, Connections, Solutions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  <a:tab pos="1143000" algn="l"/>
              </a:tabLs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Special issue of the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Journal of Rural Social Sciences</a:t>
            </a:r>
            <a:endParaRPr lang="en-US" sz="2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7E01FB-5F96-4058-BC2D-5BD218599F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02" y="2618274"/>
            <a:ext cx="1393934" cy="1169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1BB111-0AA9-47DC-8D05-3D167D5C8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990">
            <a:off x="10484045" y="4015677"/>
            <a:ext cx="1604447" cy="160444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7031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41F7-88F4-44E4-B724-B8D003BB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16" y="0"/>
            <a:ext cx="11762568" cy="1325563"/>
          </a:xfrm>
        </p:spPr>
        <p:txBody>
          <a:bodyPr/>
          <a:lstStyle/>
          <a:p>
            <a:r>
              <a:rPr lang="en-US" dirty="0"/>
              <a:t>Current Priorities and Plan of Work </a:t>
            </a:r>
            <a:r>
              <a:rPr lang="en-US" sz="2200" dirty="0"/>
              <a:t>(cont’d)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59873-2F76-4D43-A0C5-986B179577C7}"/>
              </a:ext>
            </a:extLst>
          </p:cNvPr>
          <p:cNvSpPr txBox="1"/>
          <p:nvPr/>
        </p:nvSpPr>
        <p:spPr>
          <a:xfrm>
            <a:off x="214716" y="1039018"/>
            <a:ext cx="9656188" cy="4779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Developing Pathways to Resilient Communities</a:t>
            </a:r>
          </a:p>
          <a:p>
            <a:pPr marL="0" marR="0">
              <a:spcBef>
                <a:spcPts val="0"/>
              </a:spcBef>
            </a:pP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Broadband Access and Adoption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  <a:tab pos="11430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Facilitate the work of the National Digital Education Extension Team (NDEET) alongside the Extension Committee on Organization and Policy (ECOP) Program Action Team</a:t>
            </a: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  <a:tab pos="11430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Collaborate with 1890 system to build capacity to aid underserved communities in digital access with recently funded AFRI grant</a:t>
            </a:r>
            <a:endParaRPr lang="en-US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20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Coming Together for Racial Understanding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 the 31 states that have trained Coming Together state teams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Build capacity for dialogues through additional training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Evaluate impacts and lessons learned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Support the ECOP DEI Program Action Team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Engage with NIFA on co-learning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Strengthen DEI Efforts in the South LGU System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E974E0-D0E8-4F6A-9CDC-F4476E3B4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16" y="1998004"/>
            <a:ext cx="2452912" cy="1117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D3B215-9ECC-4BE9-BC7F-CD134A7377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27292" r="33442" b="50688"/>
          <a:stretch/>
        </p:blipFill>
        <p:spPr>
          <a:xfrm>
            <a:off x="9870904" y="3788439"/>
            <a:ext cx="2375736" cy="11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59873-2F76-4D43-A0C5-986B179577C7}"/>
              </a:ext>
            </a:extLst>
          </p:cNvPr>
          <p:cNvSpPr txBox="1"/>
          <p:nvPr/>
        </p:nvSpPr>
        <p:spPr>
          <a:xfrm>
            <a:off x="214715" y="979887"/>
            <a:ext cx="10334387" cy="5665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Strategic Partnerships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BRIDGES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efforts with the six pilot states to explore ways to strengthen the retail economic sector in rural places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1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USDA Office of Partnership and Public Engagement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urvey concerning the needs of socially disadvantaged farmers and ranchers and the organizations serving them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 to build capacity around proposal development and management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1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Extension Disaster Education Network (EDEN)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 a set of materials to highlight this effort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1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Southern Region Program Leadership Network (PLN)</a:t>
            </a:r>
            <a:endParaRPr lang="en-US" sz="2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the work of PLN along with helping support the Program Leadership Committee’s efforts to plan for the annual joint meeting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US" sz="1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Southern Region Community Resource Development (CRD) Indicators</a:t>
            </a:r>
            <a:endParaRPr lang="en-US" sz="20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 gathering and reporting of southern region CRD indicators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6E32A-BA0A-4C1C-9C16-EB81B84F0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103" y="1724485"/>
            <a:ext cx="1371600" cy="801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8B451C-CD9D-482A-9DAC-A85805411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103" y="5442385"/>
            <a:ext cx="1371600" cy="798588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82AD6D-DDA3-411D-A193-8D4AA0766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103" y="2765614"/>
            <a:ext cx="1371600" cy="939546"/>
          </a:xfrm>
          <a:prstGeom prst="rect">
            <a:avLst/>
          </a:prstGeom>
        </p:spPr>
      </p:pic>
      <p:pic>
        <p:nvPicPr>
          <p:cNvPr id="10" name="Picture 9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4B9F83EA-A1ED-484D-A6B6-39169DB26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49103" y="4091758"/>
            <a:ext cx="1371600" cy="964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A3F26F6-EB53-4CEE-9150-C6D37DCE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16" y="0"/>
            <a:ext cx="11762568" cy="1325563"/>
          </a:xfrm>
        </p:spPr>
        <p:txBody>
          <a:bodyPr/>
          <a:lstStyle/>
          <a:p>
            <a:r>
              <a:rPr lang="en-US" dirty="0"/>
              <a:t>Current Priorities and Plan of Work </a:t>
            </a:r>
            <a:r>
              <a:rPr lang="en-US" sz="2200" dirty="0"/>
              <a:t>(cont’d)</a:t>
            </a:r>
          </a:p>
        </p:txBody>
      </p:sp>
    </p:spTree>
    <p:extLst>
      <p:ext uri="{BB962C8B-B14F-4D97-AF65-F5344CB8AC3E}">
        <p14:creationId xmlns:p14="http://schemas.microsoft.com/office/powerpoint/2010/main" val="77063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59873-2F76-4D43-A0C5-986B179577C7}"/>
              </a:ext>
            </a:extLst>
          </p:cNvPr>
          <p:cNvSpPr txBox="1"/>
          <p:nvPr/>
        </p:nvSpPr>
        <p:spPr>
          <a:xfrm>
            <a:off x="214716" y="1254975"/>
            <a:ext cx="9840540" cy="3461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Mobilizing Resources around Emerging Issues and Opportunities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Interdisciplinary Network on Rural Population Health and Aging</a:t>
            </a:r>
            <a:endParaRPr lang="en-US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Mentorship to pilot grantees and early career scholars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Rural Social Sciences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special issue</a:t>
            </a:r>
            <a:endParaRPr lang="en-US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Proposal writing workshop for research collaboration</a:t>
            </a:r>
            <a:endParaRPr lang="en-US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the W4001 multi-state group to organize a policy symposium</a:t>
            </a:r>
            <a:endParaRPr lang="en-US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0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Examine Intersections of Existing Programs &amp; Listening Sessions Data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key topics relevant to the South, including specifically: housing, disaster, COVID-19 impacts, workforce development, and grant writing/management skills</a:t>
            </a:r>
          </a:p>
        </p:txBody>
      </p:sp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10E1B0F-CD14-4324-B9E8-6938A2256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64132" y="2642945"/>
            <a:ext cx="1828800" cy="119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B28145-1EEC-4FF1-AA3B-C6365349F718}"/>
              </a:ext>
            </a:extLst>
          </p:cNvPr>
          <p:cNvSpPr txBox="1"/>
          <p:nvPr/>
        </p:nvSpPr>
        <p:spPr>
          <a:xfrm>
            <a:off x="3147800" y="7373125"/>
            <a:ext cx="10287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betterhealthwhileaging.net/optimizing-chronic-conditions-healthy-aging-checklist-part-4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697631-E096-44E4-942E-17DAD387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16" y="0"/>
            <a:ext cx="11762568" cy="1325563"/>
          </a:xfrm>
        </p:spPr>
        <p:txBody>
          <a:bodyPr/>
          <a:lstStyle/>
          <a:p>
            <a:r>
              <a:rPr lang="en-US" dirty="0"/>
              <a:t>Current Priorities and Plan of Work </a:t>
            </a:r>
            <a:r>
              <a:rPr lang="en-US" sz="2200" dirty="0"/>
              <a:t>(cont’d)</a:t>
            </a:r>
          </a:p>
        </p:txBody>
      </p:sp>
    </p:spTree>
    <p:extLst>
      <p:ext uri="{BB962C8B-B14F-4D97-AF65-F5344CB8AC3E}">
        <p14:creationId xmlns:p14="http://schemas.microsoft.com/office/powerpoint/2010/main" val="92963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41F7-88F4-44E4-B724-B8D003BB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0" y="0"/>
            <a:ext cx="11357174" cy="1325563"/>
          </a:xfrm>
        </p:spPr>
        <p:txBody>
          <a:bodyPr/>
          <a:lstStyle/>
          <a:p>
            <a:r>
              <a:rPr lang="en-US" dirty="0"/>
              <a:t>Items for Further Consideration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8EF5E-1817-45F4-89E5-1431DF03C0AE}"/>
              </a:ext>
            </a:extLst>
          </p:cNvPr>
          <p:cNvSpPr txBox="1"/>
          <p:nvPr/>
        </p:nvSpPr>
        <p:spPr>
          <a:xfrm>
            <a:off x="635130" y="1448883"/>
            <a:ext cx="6873766" cy="3557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en-US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Community Priority Setting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we learn from the Community Priority Setting Listening Survey and Virtual Sessions?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 of findings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Priorities, capacities, and preferred forms of assistance</a:t>
            </a:r>
          </a:p>
          <a:p>
            <a:pPr marL="1257300" lvl="2" indent="-342900">
              <a:lnSpc>
                <a:spcPct val="107000"/>
              </a:lnSpc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Assets, challenges, and opportunities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this be used to inform our work through the Southern Land-Grant University System?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E43C28AE-1C00-4C9B-83E6-675F428C6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94"/>
          <a:stretch/>
        </p:blipFill>
        <p:spPr>
          <a:xfrm>
            <a:off x="7914290" y="3839036"/>
            <a:ext cx="3657600" cy="23153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A44F32-5F5B-4414-8B5F-39697558E7F6}"/>
              </a:ext>
            </a:extLst>
          </p:cNvPr>
          <p:cNvSpPr txBox="1"/>
          <p:nvPr/>
        </p:nvSpPr>
        <p:spPr>
          <a:xfrm>
            <a:off x="7493876" y="6154419"/>
            <a:ext cx="44834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Graphic developed by the Extension Foundation</a:t>
            </a:r>
            <a:endParaRPr lang="en-US" sz="1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62C202-0A5A-4452-98EE-7F6886602E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64" b="32494"/>
          <a:stretch/>
        </p:blipFill>
        <p:spPr>
          <a:xfrm>
            <a:off x="8363980" y="1325563"/>
            <a:ext cx="2743200" cy="22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26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766</Words>
  <Application>Microsoft Office PowerPoint</Application>
  <PresentationFormat>Widescreen</PresentationFormat>
  <Paragraphs>121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Futura Hv BT</vt:lpstr>
      <vt:lpstr>Futura Md BT</vt:lpstr>
      <vt:lpstr>Raleway</vt:lpstr>
      <vt:lpstr>Symbol</vt:lpstr>
      <vt:lpstr>Wingdings</vt:lpstr>
      <vt:lpstr>Office Theme</vt:lpstr>
      <vt:lpstr>Southern Rural Development Center Liaison Report</vt:lpstr>
      <vt:lpstr>Overview</vt:lpstr>
      <vt:lpstr>Regional Rural Development Centers</vt:lpstr>
      <vt:lpstr>SRDC’s Mission</vt:lpstr>
      <vt:lpstr>Current Priorities and Plan of Work</vt:lpstr>
      <vt:lpstr>Current Priorities and Plan of Work (cont’d)</vt:lpstr>
      <vt:lpstr>Current Priorities and Plan of Work (cont’d)</vt:lpstr>
      <vt:lpstr>Current Priorities and Plan of Work (cont’d)</vt:lpstr>
      <vt:lpstr>Items for Further Consideration</vt:lpstr>
      <vt:lpstr>Items for Further Consideration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Rural Development Center 2019-2020 Update</dc:title>
  <dc:creator>Welborn, Rachel</dc:creator>
  <cp:lastModifiedBy>Dr John J Green</cp:lastModifiedBy>
  <cp:revision>297</cp:revision>
  <cp:lastPrinted>2021-08-20T18:55:33Z</cp:lastPrinted>
  <dcterms:created xsi:type="dcterms:W3CDTF">2020-10-09T13:51:35Z</dcterms:created>
  <dcterms:modified xsi:type="dcterms:W3CDTF">2022-04-21T19:09:30Z</dcterms:modified>
</cp:coreProperties>
</file>