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90" r:id="rId3"/>
    <p:sldId id="268" r:id="rId4"/>
    <p:sldId id="278" r:id="rId5"/>
    <p:sldId id="280" r:id="rId6"/>
    <p:sldId id="279" r:id="rId7"/>
    <p:sldId id="281" r:id="rId8"/>
    <p:sldId id="295" r:id="rId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5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2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76222-D457-4C36-84BD-92E553F34F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739FC17-8A4F-4473-8E1E-7BE5EF677448}">
      <dgm:prSet/>
      <dgm:spPr/>
      <dgm:t>
        <a:bodyPr/>
        <a:lstStyle/>
        <a:p>
          <a:r>
            <a:rPr lang="en-US" b="0" i="1" dirty="0">
              <a:solidFill>
                <a:schemeClr val="bg1"/>
              </a:solidFill>
            </a:rPr>
            <a:t>Collaborative Discovery</a:t>
          </a:r>
          <a:endParaRPr lang="en-US" b="0" dirty="0">
            <a:solidFill>
              <a:schemeClr val="bg1"/>
            </a:solidFill>
          </a:endParaRPr>
        </a:p>
      </dgm:t>
    </dgm:pt>
    <dgm:pt modelId="{244C968C-30BB-4BB7-BAD1-88C028149B18}" type="parTrans" cxnId="{B1E7D6C8-3CB2-4A53-9108-BE3CF993D7B0}">
      <dgm:prSet/>
      <dgm:spPr/>
      <dgm:t>
        <a:bodyPr/>
        <a:lstStyle/>
        <a:p>
          <a:endParaRPr lang="en-US"/>
        </a:p>
      </dgm:t>
    </dgm:pt>
    <dgm:pt modelId="{F8F4C1E7-9CB1-41A5-A370-913C360F769D}" type="sibTrans" cxnId="{B1E7D6C8-3CB2-4A53-9108-BE3CF993D7B0}">
      <dgm:prSet/>
      <dgm:spPr/>
      <dgm:t>
        <a:bodyPr/>
        <a:lstStyle/>
        <a:p>
          <a:endParaRPr lang="en-US"/>
        </a:p>
      </dgm:t>
    </dgm:pt>
    <dgm:pt modelId="{3198D417-D024-441A-8EB3-B4FB67B95E3D}">
      <dgm:prSet/>
      <dgm:spPr/>
      <dgm:t>
        <a:bodyPr/>
        <a:lstStyle/>
        <a:p>
          <a:r>
            <a:rPr lang="en-US" b="0" i="1" dirty="0">
              <a:solidFill>
                <a:schemeClr val="bg1"/>
              </a:solidFill>
            </a:rPr>
            <a:t>Enhancing Reputation</a:t>
          </a:r>
          <a:endParaRPr lang="en-US" b="0" dirty="0">
            <a:solidFill>
              <a:schemeClr val="bg1"/>
            </a:solidFill>
          </a:endParaRPr>
        </a:p>
      </dgm:t>
    </dgm:pt>
    <dgm:pt modelId="{425A7F6B-C11B-472F-818F-7149A92BE968}" type="parTrans" cxnId="{FB2AF452-E727-476C-B8A1-A1231FC7AD7E}">
      <dgm:prSet/>
      <dgm:spPr/>
      <dgm:t>
        <a:bodyPr/>
        <a:lstStyle/>
        <a:p>
          <a:endParaRPr lang="en-US"/>
        </a:p>
      </dgm:t>
    </dgm:pt>
    <dgm:pt modelId="{5E0621A0-836F-480D-A096-4394E695DCD7}" type="sibTrans" cxnId="{FB2AF452-E727-476C-B8A1-A1231FC7AD7E}">
      <dgm:prSet/>
      <dgm:spPr/>
      <dgm:t>
        <a:bodyPr/>
        <a:lstStyle/>
        <a:p>
          <a:endParaRPr lang="en-US"/>
        </a:p>
      </dgm:t>
    </dgm:pt>
    <dgm:pt modelId="{53D29767-35F3-44CF-A2B4-6FDC7FCEA61F}">
      <dgm:prSet/>
      <dgm:spPr/>
      <dgm:t>
        <a:bodyPr/>
        <a:lstStyle/>
        <a:p>
          <a:r>
            <a:rPr lang="en-US" i="1" dirty="0">
              <a:solidFill>
                <a:schemeClr val="bg1"/>
              </a:solidFill>
            </a:rPr>
            <a:t>Strategic Alliances</a:t>
          </a:r>
        </a:p>
      </dgm:t>
    </dgm:pt>
    <dgm:pt modelId="{F5918E13-5EB6-4CB9-84C7-D9A185700C50}" type="parTrans" cxnId="{0FBCB1FA-07FD-4148-B65A-98995ACF07D9}">
      <dgm:prSet/>
      <dgm:spPr/>
      <dgm:t>
        <a:bodyPr/>
        <a:lstStyle/>
        <a:p>
          <a:endParaRPr lang="en-US"/>
        </a:p>
      </dgm:t>
    </dgm:pt>
    <dgm:pt modelId="{B08145E6-F73A-4B24-875E-3705822B41A7}" type="sibTrans" cxnId="{0FBCB1FA-07FD-4148-B65A-98995ACF07D9}">
      <dgm:prSet/>
      <dgm:spPr/>
      <dgm:t>
        <a:bodyPr/>
        <a:lstStyle/>
        <a:p>
          <a:endParaRPr lang="en-US"/>
        </a:p>
      </dgm:t>
    </dgm:pt>
    <dgm:pt modelId="{4004F5F8-EF9A-7D43-8F91-E74396AB91BF}">
      <dgm:prSet/>
      <dgm:spPr/>
      <dgm:t>
        <a:bodyPr/>
        <a:lstStyle/>
        <a:p>
          <a:r>
            <a:rPr lang="en-US" i="1" dirty="0"/>
            <a:t>Effective Communications</a:t>
          </a:r>
        </a:p>
      </dgm:t>
    </dgm:pt>
    <dgm:pt modelId="{5030FBBF-C42A-E440-851D-97962710E545}" type="parTrans" cxnId="{9D33A69E-5863-154F-B7B9-9DC03A37A5C6}">
      <dgm:prSet/>
      <dgm:spPr/>
      <dgm:t>
        <a:bodyPr/>
        <a:lstStyle/>
        <a:p>
          <a:endParaRPr lang="en-US"/>
        </a:p>
      </dgm:t>
    </dgm:pt>
    <dgm:pt modelId="{D09143F8-EAC4-584D-94F5-FC09565766EB}" type="sibTrans" cxnId="{9D33A69E-5863-154F-B7B9-9DC03A37A5C6}">
      <dgm:prSet/>
      <dgm:spPr/>
      <dgm:t>
        <a:bodyPr/>
        <a:lstStyle/>
        <a:p>
          <a:endParaRPr lang="en-US"/>
        </a:p>
      </dgm:t>
    </dgm:pt>
    <dgm:pt modelId="{CECE21BD-AF2A-C64C-B253-88ACDC0CC38A}" type="pres">
      <dgm:prSet presAssocID="{43576222-D457-4C36-84BD-92E553F34FA1}" presName="linear" presStyleCnt="0">
        <dgm:presLayoutVars>
          <dgm:animLvl val="lvl"/>
          <dgm:resizeHandles val="exact"/>
        </dgm:presLayoutVars>
      </dgm:prSet>
      <dgm:spPr/>
    </dgm:pt>
    <dgm:pt modelId="{E826B0CA-A366-6542-BB3E-A9627599ABDE}" type="pres">
      <dgm:prSet presAssocID="{2739FC17-8A4F-4473-8E1E-7BE5EF6774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DB7017-EE0A-EB4A-8A9A-619B796498D8}" type="pres">
      <dgm:prSet presAssocID="{F8F4C1E7-9CB1-41A5-A370-913C360F769D}" presName="spacer" presStyleCnt="0"/>
      <dgm:spPr/>
    </dgm:pt>
    <dgm:pt modelId="{0341AA8A-ACBE-3E48-8516-935D75279C63}" type="pres">
      <dgm:prSet presAssocID="{3198D417-D024-441A-8EB3-B4FB67B95E3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6B64362-A753-C340-A774-49FA4C6FE811}" type="pres">
      <dgm:prSet presAssocID="{5E0621A0-836F-480D-A096-4394E695DCD7}" presName="spacer" presStyleCnt="0"/>
      <dgm:spPr/>
    </dgm:pt>
    <dgm:pt modelId="{7BE712D2-2327-8B41-BD36-C5BB1AEB15C4}" type="pres">
      <dgm:prSet presAssocID="{53D29767-35F3-44CF-A2B4-6FDC7FCEA61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C36FC56-2F5C-EA4D-8EA3-14F9768A3413}" type="pres">
      <dgm:prSet presAssocID="{B08145E6-F73A-4B24-875E-3705822B41A7}" presName="spacer" presStyleCnt="0"/>
      <dgm:spPr/>
    </dgm:pt>
    <dgm:pt modelId="{47DB616C-30BF-6341-818A-66C463C73DE4}" type="pres">
      <dgm:prSet presAssocID="{4004F5F8-EF9A-7D43-8F91-E74396AB91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639407-7419-204D-8F8D-3F8B38EE257D}" type="presOf" srcId="{3198D417-D024-441A-8EB3-B4FB67B95E3D}" destId="{0341AA8A-ACBE-3E48-8516-935D75279C63}" srcOrd="0" destOrd="0" presId="urn:microsoft.com/office/officeart/2005/8/layout/vList2"/>
    <dgm:cxn modelId="{FB2AF452-E727-476C-B8A1-A1231FC7AD7E}" srcId="{43576222-D457-4C36-84BD-92E553F34FA1}" destId="{3198D417-D024-441A-8EB3-B4FB67B95E3D}" srcOrd="1" destOrd="0" parTransId="{425A7F6B-C11B-472F-818F-7149A92BE968}" sibTransId="{5E0621A0-836F-480D-A096-4394E695DCD7}"/>
    <dgm:cxn modelId="{9D33A69E-5863-154F-B7B9-9DC03A37A5C6}" srcId="{43576222-D457-4C36-84BD-92E553F34FA1}" destId="{4004F5F8-EF9A-7D43-8F91-E74396AB91BF}" srcOrd="3" destOrd="0" parTransId="{5030FBBF-C42A-E440-851D-97962710E545}" sibTransId="{D09143F8-EAC4-584D-94F5-FC09565766EB}"/>
    <dgm:cxn modelId="{1233B1C7-E0BF-EF41-9802-ED74AD1C1109}" type="presOf" srcId="{4004F5F8-EF9A-7D43-8F91-E74396AB91BF}" destId="{47DB616C-30BF-6341-818A-66C463C73DE4}" srcOrd="0" destOrd="0" presId="urn:microsoft.com/office/officeart/2005/8/layout/vList2"/>
    <dgm:cxn modelId="{B1E7D6C8-3CB2-4A53-9108-BE3CF993D7B0}" srcId="{43576222-D457-4C36-84BD-92E553F34FA1}" destId="{2739FC17-8A4F-4473-8E1E-7BE5EF677448}" srcOrd="0" destOrd="0" parTransId="{244C968C-30BB-4BB7-BAD1-88C028149B18}" sibTransId="{F8F4C1E7-9CB1-41A5-A370-913C360F769D}"/>
    <dgm:cxn modelId="{897E35E1-922E-3E4F-B834-ED2F04CBA027}" type="presOf" srcId="{43576222-D457-4C36-84BD-92E553F34FA1}" destId="{CECE21BD-AF2A-C64C-B253-88ACDC0CC38A}" srcOrd="0" destOrd="0" presId="urn:microsoft.com/office/officeart/2005/8/layout/vList2"/>
    <dgm:cxn modelId="{50FD7FE4-B22E-D64A-8B7F-48B1C159441D}" type="presOf" srcId="{53D29767-35F3-44CF-A2B4-6FDC7FCEA61F}" destId="{7BE712D2-2327-8B41-BD36-C5BB1AEB15C4}" srcOrd="0" destOrd="0" presId="urn:microsoft.com/office/officeart/2005/8/layout/vList2"/>
    <dgm:cxn modelId="{0FBCB1FA-07FD-4148-B65A-98995ACF07D9}" srcId="{43576222-D457-4C36-84BD-92E553F34FA1}" destId="{53D29767-35F3-44CF-A2B4-6FDC7FCEA61F}" srcOrd="2" destOrd="0" parTransId="{F5918E13-5EB6-4CB9-84C7-D9A185700C50}" sibTransId="{B08145E6-F73A-4B24-875E-3705822B41A7}"/>
    <dgm:cxn modelId="{C82563FD-30DB-EC4E-B638-854C50988884}" type="presOf" srcId="{2739FC17-8A4F-4473-8E1E-7BE5EF677448}" destId="{E826B0CA-A366-6542-BB3E-A9627599ABDE}" srcOrd="0" destOrd="0" presId="urn:microsoft.com/office/officeart/2005/8/layout/vList2"/>
    <dgm:cxn modelId="{E8E06394-B311-414D-93EC-A47B06DFBECB}" type="presParOf" srcId="{CECE21BD-AF2A-C64C-B253-88ACDC0CC38A}" destId="{E826B0CA-A366-6542-BB3E-A9627599ABDE}" srcOrd="0" destOrd="0" presId="urn:microsoft.com/office/officeart/2005/8/layout/vList2"/>
    <dgm:cxn modelId="{DB743B4A-297F-9E44-9DDB-A768B57C1782}" type="presParOf" srcId="{CECE21BD-AF2A-C64C-B253-88ACDC0CC38A}" destId="{98DB7017-EE0A-EB4A-8A9A-619B796498D8}" srcOrd="1" destOrd="0" presId="urn:microsoft.com/office/officeart/2005/8/layout/vList2"/>
    <dgm:cxn modelId="{CB6F4AD0-A34B-3549-8F01-DDFCBA2FF324}" type="presParOf" srcId="{CECE21BD-AF2A-C64C-B253-88ACDC0CC38A}" destId="{0341AA8A-ACBE-3E48-8516-935D75279C63}" srcOrd="2" destOrd="0" presId="urn:microsoft.com/office/officeart/2005/8/layout/vList2"/>
    <dgm:cxn modelId="{3BC1F02D-573E-D646-96E0-936BD45689B8}" type="presParOf" srcId="{CECE21BD-AF2A-C64C-B253-88ACDC0CC38A}" destId="{96B64362-A753-C340-A774-49FA4C6FE811}" srcOrd="3" destOrd="0" presId="urn:microsoft.com/office/officeart/2005/8/layout/vList2"/>
    <dgm:cxn modelId="{1FD173D9-9D87-CA4D-BB4F-D25258FF71C8}" type="presParOf" srcId="{CECE21BD-AF2A-C64C-B253-88ACDC0CC38A}" destId="{7BE712D2-2327-8B41-BD36-C5BB1AEB15C4}" srcOrd="4" destOrd="0" presId="urn:microsoft.com/office/officeart/2005/8/layout/vList2"/>
    <dgm:cxn modelId="{C97618C0-E69C-DB4E-803A-8D778F3D5868}" type="presParOf" srcId="{CECE21BD-AF2A-C64C-B253-88ACDC0CC38A}" destId="{DC36FC56-2F5C-EA4D-8EA3-14F9768A3413}" srcOrd="5" destOrd="0" presId="urn:microsoft.com/office/officeart/2005/8/layout/vList2"/>
    <dgm:cxn modelId="{18B5ED7F-F569-2D4B-9AF9-B1C9C4A8F5E3}" type="presParOf" srcId="{CECE21BD-AF2A-C64C-B253-88ACDC0CC38A}" destId="{47DB616C-30BF-6341-818A-66C463C73DE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6B0CA-A366-6542-BB3E-A9627599ABDE}">
      <dsp:nvSpPr>
        <dsp:cNvPr id="0" name=""/>
        <dsp:cNvSpPr/>
      </dsp:nvSpPr>
      <dsp:spPr>
        <a:xfrm>
          <a:off x="0" y="258150"/>
          <a:ext cx="6900512" cy="11512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1" kern="1200" dirty="0">
              <a:solidFill>
                <a:schemeClr val="bg1"/>
              </a:solidFill>
            </a:rPr>
            <a:t>Collaborative Discovery</a:t>
          </a:r>
          <a:endParaRPr lang="en-US" sz="4800" b="0" kern="1200" dirty="0">
            <a:solidFill>
              <a:schemeClr val="bg1"/>
            </a:solidFill>
          </a:endParaRPr>
        </a:p>
      </dsp:txBody>
      <dsp:txXfrm>
        <a:off x="56201" y="314351"/>
        <a:ext cx="6788110" cy="1038877"/>
      </dsp:txXfrm>
    </dsp:sp>
    <dsp:sp modelId="{0341AA8A-ACBE-3E48-8516-935D75279C63}">
      <dsp:nvSpPr>
        <dsp:cNvPr id="0" name=""/>
        <dsp:cNvSpPr/>
      </dsp:nvSpPr>
      <dsp:spPr>
        <a:xfrm>
          <a:off x="0" y="1547670"/>
          <a:ext cx="6900512" cy="115127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1" kern="1200" dirty="0">
              <a:solidFill>
                <a:schemeClr val="bg1"/>
              </a:solidFill>
            </a:rPr>
            <a:t>Enhancing Reputation</a:t>
          </a:r>
          <a:endParaRPr lang="en-US" sz="4800" b="0" kern="1200" dirty="0">
            <a:solidFill>
              <a:schemeClr val="bg1"/>
            </a:solidFill>
          </a:endParaRPr>
        </a:p>
      </dsp:txBody>
      <dsp:txXfrm>
        <a:off x="56201" y="1603871"/>
        <a:ext cx="6788110" cy="1038877"/>
      </dsp:txXfrm>
    </dsp:sp>
    <dsp:sp modelId="{7BE712D2-2327-8B41-BD36-C5BB1AEB15C4}">
      <dsp:nvSpPr>
        <dsp:cNvPr id="0" name=""/>
        <dsp:cNvSpPr/>
      </dsp:nvSpPr>
      <dsp:spPr>
        <a:xfrm>
          <a:off x="0" y="2837190"/>
          <a:ext cx="6900512" cy="115127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i="1" kern="1200" dirty="0">
              <a:solidFill>
                <a:schemeClr val="bg1"/>
              </a:solidFill>
            </a:rPr>
            <a:t>Strategic Alliances</a:t>
          </a:r>
        </a:p>
      </dsp:txBody>
      <dsp:txXfrm>
        <a:off x="56201" y="2893391"/>
        <a:ext cx="6788110" cy="1038877"/>
      </dsp:txXfrm>
    </dsp:sp>
    <dsp:sp modelId="{47DB616C-30BF-6341-818A-66C463C73DE4}">
      <dsp:nvSpPr>
        <dsp:cNvPr id="0" name=""/>
        <dsp:cNvSpPr/>
      </dsp:nvSpPr>
      <dsp:spPr>
        <a:xfrm>
          <a:off x="0" y="4126710"/>
          <a:ext cx="6900512" cy="11512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i="1" kern="1200" dirty="0"/>
            <a:t>Effective Communications</a:t>
          </a:r>
        </a:p>
      </dsp:txBody>
      <dsp:txXfrm>
        <a:off x="56201" y="4182911"/>
        <a:ext cx="6788110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B0D69-615A-B542-9409-F7CEB917C3E2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F7115-5341-0745-AB03-973A74A8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3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7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4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56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5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9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0C3B-12E2-7341-850B-E63AAB933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0F9F4-56A5-4345-9073-C2CC8E85C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E78C2-5394-BB49-9EFC-7B033D18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045A-EA0F-8D45-B5C2-E0B979BA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1F4C-563A-A545-A46F-711F68D3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0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B23A-FCC4-454D-91D6-C2232FEF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10E27-1E85-0045-840E-12F9C4CF0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5220D-7C79-F14D-9198-E75A9B15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08897-D5B0-CD4F-96B4-F21625625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8AC50-E9C2-2248-B2AF-F3B12F10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61CA2B-2058-6646-85F9-4D29A9A57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ECDF9-DF44-BD49-9400-4CABF572A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9F526-B1A6-1441-B3D5-227C0D36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9EAE1-1AD7-0244-95D0-2810DA06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BE94D-1E7D-9441-A4B9-EF6A2DC5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7A76-9916-0A4F-911F-E88C0E2F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1EEFF-FB5E-F148-A83B-45B791F9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9D1F4-6366-9A48-9883-194A58D7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7A735-9ACB-5B49-8A83-7EA74EFE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9A9FE-5ED5-5F4C-BF5B-00A498B1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5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EDD46-BE20-FD46-8969-8EF971FF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019F9-B880-774B-97E3-0C026C668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23BFE-5DD9-3047-91FE-D9DD8B6F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0C58B-2820-8C4A-A798-DC16DAD8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8AF2E-F30C-A744-A9C1-62EAEAD0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9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917A-574A-704D-9600-55FB5835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8A2A-1B49-D34C-83C7-9537AFC7B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60672-F374-7148-8FA4-8ACF003A4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A3D9B-65FA-134E-A37A-BE0768F4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235B1-472F-7244-A51D-97F33AA1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53F23-EEC8-0D49-B5CA-A6FF4979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2D80D-0C8E-6948-B8BD-D88F7C2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C9916-16CF-6145-B4AC-3E25FF432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E802A-D663-D94B-8491-2CD4ED5F7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164E9-1052-6544-9259-3E0EDF75A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33465-97BF-7B4B-AB14-C1E78A48B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553612-7214-4F4B-900C-E0852BB7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868D89-0512-D84C-AA58-116298DA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2AC350-A9DB-734A-B837-B5C2A2F7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9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70195-817D-EE42-99BE-47C84F9AF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118B1-840C-9140-8B21-B35855B0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2C9299-44C4-9A41-A1BE-5B018793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45707-4937-EF45-B43D-6D27EE26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6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B07600-142E-4E47-9E61-ED5A682B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FED79-AB42-BB4F-BB26-9DC4F31D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0AD33-32B6-0C4F-A713-A43FF7AC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9EEF-64CB-4947-AD77-A8575F6C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ECB4-7CA9-9A4F-ABF3-7F87D2851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61714-5206-F945-8EF8-2A7109391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FE605-47FD-004A-998C-E7D33ECB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818CD-C32B-B040-9B3F-98A35F26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BDA55-203F-7147-B2F1-3C2217D1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0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747C3-9CE4-E744-9A15-6F3E018B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0151F5-B316-ED40-A469-E415CC47D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9A5B5-8C29-8D47-B6AC-A1E5B9A1D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DC69C-C990-BD45-91BF-852EB673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EAAEB-5DC5-3641-AE4E-808382DC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C187B-AA12-7242-A4ED-59C52C45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D97FA-F249-EA45-A6E1-B2436786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92A2F-B295-6B40-8833-1805959AB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DED6B-D8B6-E347-8649-27A0D8213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822FE-42C7-2A4D-93FB-4A3F0952B2D9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CD0D0-4DBF-114D-A0B4-1DF283CEA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92AD4-EFEC-4047-BE0B-7F9DC6AA2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eometric shapes on a wooden background">
            <a:extLst>
              <a:ext uri="{FF2B5EF4-FFF2-40B4-BE49-F238E27FC236}">
                <a16:creationId xmlns:a16="http://schemas.microsoft.com/office/drawing/2014/main" id="{174DCF10-C6CC-4E62-966E-9FF9045D1B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2B6180-B9B2-534F-9156-00286EF72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8911569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6600" b="1" dirty="0"/>
              <a:t>SAAESD Strategic Roadmap Annual Action Plan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2D7DCC-775C-A846-AB8F-7888B8B7ED81}"/>
              </a:ext>
            </a:extLst>
          </p:cNvPr>
          <p:cNvSpPr txBox="1"/>
          <p:nvPr/>
        </p:nvSpPr>
        <p:spPr>
          <a:xfrm>
            <a:off x="112734" y="5587565"/>
            <a:ext cx="1141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John Davis</a:t>
            </a:r>
            <a:r>
              <a:rPr lang="en-US" dirty="0"/>
              <a:t>, U. of Florida   </a:t>
            </a:r>
            <a:r>
              <a:rPr lang="en-US" b="1" dirty="0">
                <a:solidFill>
                  <a:srgbClr val="002060"/>
                </a:solidFill>
              </a:rPr>
              <a:t>Susan Duncan</a:t>
            </a:r>
            <a:r>
              <a:rPr lang="en-US" dirty="0"/>
              <a:t>, Virginia Tech  </a:t>
            </a:r>
            <a:r>
              <a:rPr lang="en-US" b="1" dirty="0">
                <a:solidFill>
                  <a:srgbClr val="002060"/>
                </a:solidFill>
              </a:rPr>
              <a:t>Michael Toews</a:t>
            </a:r>
            <a:r>
              <a:rPr lang="en-US" dirty="0"/>
              <a:t>, U. of Georgia</a:t>
            </a:r>
          </a:p>
          <a:p>
            <a:r>
              <a:rPr lang="en-US" b="1" dirty="0">
                <a:solidFill>
                  <a:srgbClr val="002060"/>
                </a:solidFill>
              </a:rPr>
              <a:t>Henry </a:t>
            </a:r>
            <a:r>
              <a:rPr lang="en-US" b="1" dirty="0" err="1">
                <a:solidFill>
                  <a:srgbClr val="002060"/>
                </a:solidFill>
              </a:rPr>
              <a:t>Fadamiro</a:t>
            </a:r>
            <a:r>
              <a:rPr lang="en-US" dirty="0"/>
              <a:t>, Texas A&amp;M U.   </a:t>
            </a:r>
            <a:r>
              <a:rPr lang="en-US" b="1" dirty="0">
                <a:solidFill>
                  <a:srgbClr val="002060"/>
                </a:solidFill>
              </a:rPr>
              <a:t>David White</a:t>
            </a:r>
            <a:r>
              <a:rPr lang="en-US" dirty="0"/>
              <a:t>, U. of Tennessee   </a:t>
            </a:r>
            <a:r>
              <a:rPr lang="en-US" b="1" dirty="0">
                <a:solidFill>
                  <a:srgbClr val="002060"/>
                </a:solidFill>
              </a:rPr>
              <a:t>Frankie Gould</a:t>
            </a:r>
            <a:r>
              <a:rPr lang="en-US" dirty="0"/>
              <a:t>, Louisiana State U</a:t>
            </a:r>
          </a:p>
        </p:txBody>
      </p:sp>
    </p:spTree>
    <p:extLst>
      <p:ext uri="{BB962C8B-B14F-4D97-AF65-F5344CB8AC3E}">
        <p14:creationId xmlns:p14="http://schemas.microsoft.com/office/powerpoint/2010/main" val="700663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F19E2-CB22-E04A-A53D-60308E47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en-US" sz="2800" b="1" i="1" dirty="0"/>
              <a:t> </a:t>
            </a:r>
            <a:br>
              <a:rPr lang="en-US" sz="2800" b="1" dirty="0"/>
            </a:br>
            <a:r>
              <a:rPr lang="en-US" b="1" dirty="0"/>
              <a:t>Annual Action Plans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FE57-9688-5D4E-B1D4-245A32EB8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4419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rgbClr val="FF0000"/>
                </a:solidFill>
              </a:rPr>
              <a:t>A Strategic Roadmap Implementation Team </a:t>
            </a:r>
            <a:r>
              <a:rPr lang="en-US" sz="2400" dirty="0"/>
              <a:t>will develop annual action plans to: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Identify and prioritize specific needs 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Identify, update, and prioritize emerging opportunities within the five focus areas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Evaluate accomplishments and develop annual action plans to support the goals</a:t>
            </a:r>
          </a:p>
          <a:p>
            <a:pPr marL="466725">
              <a:spcAft>
                <a:spcPts val="1200"/>
              </a:spcAft>
            </a:pPr>
            <a:r>
              <a:rPr lang="en-US" sz="2400" dirty="0"/>
              <a:t>Monitor progress, evaluate results, and share recommendations with SAAESD members </a:t>
            </a:r>
          </a:p>
        </p:txBody>
      </p:sp>
      <p:pic>
        <p:nvPicPr>
          <p:cNvPr id="5" name="Picture 4" descr="Arrows pointing towards light">
            <a:extLst>
              <a:ext uri="{FF2B5EF4-FFF2-40B4-BE49-F238E27FC236}">
                <a16:creationId xmlns:a16="http://schemas.microsoft.com/office/drawing/2014/main" id="{D90C734C-FB1D-4586-934E-6C1C04E086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EF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11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5DB3-87CF-4246-BB44-B5647DCF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2463501"/>
            <a:ext cx="4141127" cy="1559470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/>
              <a:t>Implementation</a:t>
            </a:r>
            <a:br>
              <a:rPr lang="en-US" sz="4800" b="1" dirty="0"/>
            </a:br>
            <a:r>
              <a:rPr lang="en-US" sz="4800" b="1" dirty="0"/>
              <a:t>Work Groups</a:t>
            </a:r>
            <a:endParaRPr lang="en-US" sz="4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435D6C-B056-4454-A981-B7FD21D1B3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24306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488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75DB3-87CF-4246-BB44-B5647DCF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chemeClr val="accent1"/>
                </a:solidFill>
              </a:rPr>
              <a:t>Collaborative Discovery</a:t>
            </a:r>
            <a:endParaRPr lang="en-US" sz="5000" dirty="0">
              <a:solidFill>
                <a:schemeClr val="accent1"/>
              </a:solidFill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D2D87-3A2D-7945-8F5B-07D69DAF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685344" cy="6305909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dirty="0"/>
              <a:t>Charter the CDWG as a SAAESD Committee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Anticipate a 5 member committee including liaisons to the MRC and ARD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Identify current and emerging research priorities across the region, facilitating ongoing discussions at SAAESD meetings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Conduct an annual survey to identify specialized facilities, instrumentation, faculty strengths, etc. 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Inventory existing multistate projects, mapping to strategic priorities looking for gaps and opportunities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Engage SACs as a critical resource for input and evaluation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600" i="1" dirty="0"/>
              <a:t>Systematically monitor opportunities for developing or maturing Research Centers of Excellence 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 dirty="0"/>
              <a:t>Establish the “Southern Land-grant Faculty Seminar Series”</a:t>
            </a:r>
          </a:p>
          <a:p>
            <a:pPr marL="514350" lvl="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 dirty="0"/>
              <a:t>Develop best practice sessions to build collaborative multidisciplinary teams across basic and applied researchers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800" i="1" dirty="0"/>
              <a:t>Advance the AI initiative and explore a climate change initiative</a:t>
            </a:r>
          </a:p>
          <a:p>
            <a:pPr lvl="1">
              <a:spcAft>
                <a:spcPts val="600"/>
              </a:spcAft>
              <a:buClr>
                <a:schemeClr val="tx1"/>
              </a:buClr>
            </a:pPr>
            <a:r>
              <a:rPr lang="en-US" sz="1800" i="1" dirty="0"/>
              <a:t>Explore seed grant funding mechanisms to support initiatives</a:t>
            </a:r>
            <a:endParaRPr lang="en-US" sz="2200" i="1" dirty="0"/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200" dirty="0"/>
              <a:t>Develop a mentoring program for emerging faculty leaders</a:t>
            </a:r>
          </a:p>
        </p:txBody>
      </p:sp>
    </p:spTree>
    <p:extLst>
      <p:ext uri="{BB962C8B-B14F-4D97-AF65-F5344CB8AC3E}">
        <p14:creationId xmlns:p14="http://schemas.microsoft.com/office/powerpoint/2010/main" val="148787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53D58-434F-4D4E-881F-9DDE97C7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915582" cy="543153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/>
                </a:solidFill>
              </a:rPr>
              <a:t>Enhancing Reputation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8BE3F-E4BC-3446-B506-9D664B263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63059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200" dirty="0"/>
              <a:t>Promote a culture of professional societies award nominations through strategic discussions with SACs </a:t>
            </a:r>
          </a:p>
          <a:p>
            <a:pPr marL="514350" lvl="0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200" dirty="0"/>
              <a:t>Share e-Learning modules on “Building Success in Extramural Funding” to build long-term leadership in the region</a:t>
            </a:r>
          </a:p>
          <a:p>
            <a:pPr marL="514350" lvl="0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200" dirty="0"/>
              <a:t>Initiate a long-term strategy to increase the number of AAAS fellows at member institutions</a:t>
            </a:r>
          </a:p>
          <a:p>
            <a:pPr lvl="1">
              <a:lnSpc>
                <a:spcPct val="100000"/>
              </a:lnSpc>
              <a:spcBef>
                <a:spcPts val="1100"/>
              </a:spcBef>
            </a:pPr>
            <a:r>
              <a:rPr lang="en-US" sz="1600" i="1" dirty="0"/>
              <a:t>Curate and share a list of current AAAS Fellows and NASEM members in SAAESD, updated annually</a:t>
            </a:r>
          </a:p>
          <a:p>
            <a:pPr lvl="1">
              <a:lnSpc>
                <a:spcPct val="100000"/>
              </a:lnSpc>
            </a:pPr>
            <a:r>
              <a:rPr lang="en-US" sz="1600" i="1" dirty="0"/>
              <a:t>Develop a core of members to serve as “honorifics champions” </a:t>
            </a:r>
          </a:p>
          <a:p>
            <a:pPr lvl="1">
              <a:lnSpc>
                <a:spcPct val="100000"/>
              </a:lnSpc>
            </a:pPr>
            <a:r>
              <a:rPr lang="en-US" sz="1600" i="1" dirty="0"/>
              <a:t>Develop an e-Learning module about the initiative</a:t>
            </a:r>
          </a:p>
          <a:p>
            <a:pPr lvl="1">
              <a:lnSpc>
                <a:spcPct val="100000"/>
              </a:lnSpc>
            </a:pPr>
            <a:r>
              <a:rPr lang="en-US" sz="1600" i="1" dirty="0"/>
              <a:t>Engage current AAAS Fellows and NASEM members to build a shared sense of purpose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0254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B379F2-A04A-3547-AA4E-A415B49F2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548640"/>
            <a:ext cx="3933871" cy="543153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/>
                </a:solidFill>
              </a:rPr>
              <a:t>Strategic Alliances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017D7-E798-314E-A902-DB6D629C9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630590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Use the </a:t>
            </a:r>
            <a:r>
              <a:rPr lang="en-US" sz="2000" dirty="0">
                <a:solidFill>
                  <a:srgbClr val="FF0000"/>
                </a:solidFill>
              </a:rPr>
              <a:t>Southern Mini Land-grant Meeting </a:t>
            </a:r>
            <a:r>
              <a:rPr lang="en-US" sz="2000" dirty="0"/>
              <a:t>joint sessions to discuss and develop ideas and priorities for increasing interactions with ASRED, CARET, ARD, S-APS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Take proactive steps to build a genuine strategic partnership with </a:t>
            </a:r>
            <a:r>
              <a:rPr lang="en-US" sz="2000" dirty="0">
                <a:solidFill>
                  <a:srgbClr val="FF0000"/>
                </a:solidFill>
              </a:rPr>
              <a:t>1890 Agricultural Research Directors (ARD)</a:t>
            </a:r>
          </a:p>
          <a:p>
            <a:pPr lvl="1"/>
            <a:r>
              <a:rPr lang="en-US" sz="1600" i="1" dirty="0"/>
              <a:t>Reciprocal liaisons between our organizations</a:t>
            </a:r>
          </a:p>
          <a:p>
            <a:pPr lvl="1"/>
            <a:r>
              <a:rPr lang="en-US" sz="1600" i="1" dirty="0"/>
              <a:t>Co-develop multistate and regional research projects</a:t>
            </a:r>
          </a:p>
          <a:p>
            <a:pPr lvl="1"/>
            <a:r>
              <a:rPr lang="en-US" sz="1600" i="1" dirty="0"/>
              <a:t>Presence at the ARD Research Symposium</a:t>
            </a:r>
          </a:p>
          <a:p>
            <a:pPr lvl="1"/>
            <a:r>
              <a:rPr lang="en-US" sz="1600" i="1" dirty="0"/>
              <a:t>Co-develop joint ARD-SAAESD winter meeting</a:t>
            </a:r>
          </a:p>
          <a:p>
            <a:pPr lvl="1"/>
            <a:r>
              <a:rPr lang="en-US" sz="1600" i="1" dirty="0"/>
              <a:t>Participation in Southern Research Communicators Consortium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Partner with the </a:t>
            </a:r>
            <a:r>
              <a:rPr lang="en-US" sz="2000" dirty="0">
                <a:solidFill>
                  <a:srgbClr val="FF0000"/>
                </a:solidFill>
              </a:rPr>
              <a:t>Southern Rural </a:t>
            </a:r>
            <a:r>
              <a:rPr lang="en-US" sz="2000">
                <a:solidFill>
                  <a:srgbClr val="FF0000"/>
                </a:solidFill>
              </a:rPr>
              <a:t>Development Center </a:t>
            </a:r>
            <a:r>
              <a:rPr lang="en-US" sz="2000" dirty="0">
                <a:solidFill>
                  <a:srgbClr val="FF0000"/>
                </a:solidFill>
              </a:rPr>
              <a:t>(SRDC) </a:t>
            </a:r>
            <a:r>
              <a:rPr lang="en-US" sz="2000" dirty="0"/>
              <a:t>in broadening the Southern research portfolio and building collaborative opportunities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Engage with </a:t>
            </a:r>
            <a:r>
              <a:rPr lang="en-US" sz="2000" dirty="0">
                <a:solidFill>
                  <a:srgbClr val="FF0000"/>
                </a:solidFill>
              </a:rPr>
              <a:t>Southern Association of State Departments of Agriculture (SASDA) </a:t>
            </a:r>
            <a:r>
              <a:rPr lang="en-US" sz="2000" dirty="0"/>
              <a:t>as a resource to address emerging issues and provide experts for input into policy decisions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47597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2C830-6499-834E-BC07-066E256A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876" y="548640"/>
            <a:ext cx="5013064" cy="543153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</a:rPr>
              <a:t>Effective</a:t>
            </a:r>
            <a:br>
              <a:rPr lang="en-US" sz="5400" b="1" dirty="0">
                <a:solidFill>
                  <a:schemeClr val="accent1"/>
                </a:solidFill>
              </a:rPr>
            </a:br>
            <a:r>
              <a:rPr lang="en-US" sz="5400" b="1" dirty="0">
                <a:solidFill>
                  <a:schemeClr val="accent1"/>
                </a:solidFill>
              </a:rPr>
              <a:t>Communications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3D26-D9C6-3341-BBD5-C1AE30592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Capture success stories and amplify award announcements at SAAESD member institutions</a:t>
            </a:r>
          </a:p>
          <a:p>
            <a:pPr lvl="1"/>
            <a:r>
              <a:rPr lang="en-US" sz="1800" i="1" dirty="0"/>
              <a:t>Create a space on the SAAESD website to house success stories and multi-state impacts.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Create opportunities for communicators  to meet, collaborate, and coordinate messaging</a:t>
            </a:r>
          </a:p>
          <a:p>
            <a:pPr lvl="1"/>
            <a:r>
              <a:rPr lang="en-US" sz="1800" i="1" dirty="0"/>
              <a:t>Form the Southern Region Communications Consortium (SRCC) to exchange and connect experiences</a:t>
            </a:r>
            <a:r>
              <a:rPr lang="en-US" sz="18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Develop a communication toolbox</a:t>
            </a:r>
          </a:p>
          <a:p>
            <a:pPr lvl="1"/>
            <a:r>
              <a:rPr lang="en-US" sz="1800" i="1" dirty="0"/>
              <a:t>Create and share resources and attach our research priorities to a public need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Develop a social media campaign to grow southern Ag science awareness</a:t>
            </a:r>
          </a:p>
          <a:p>
            <a:pPr lvl="1"/>
            <a:r>
              <a:rPr lang="en-US" sz="1800" b="1" i="1" dirty="0">
                <a:solidFill>
                  <a:srgbClr val="FF0000"/>
                </a:solidFill>
              </a:rPr>
              <a:t>#</a:t>
            </a:r>
            <a:r>
              <a:rPr lang="en-US" sz="1800" b="1" i="1" dirty="0" err="1">
                <a:solidFill>
                  <a:srgbClr val="FF0000"/>
                </a:solidFill>
              </a:rPr>
              <a:t>SouthernAgResearch</a:t>
            </a:r>
            <a:r>
              <a:rPr lang="en-US" sz="1800" b="1" i="1" dirty="0">
                <a:solidFill>
                  <a:srgbClr val="FF0000"/>
                </a:solidFill>
              </a:rPr>
              <a:t> 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2861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E251D71-674D-F944-9292-1971CBCF6D7C}"/>
              </a:ext>
            </a:extLst>
          </p:cNvPr>
          <p:cNvGrpSpPr/>
          <p:nvPr/>
        </p:nvGrpSpPr>
        <p:grpSpPr>
          <a:xfrm>
            <a:off x="3994123" y="493986"/>
            <a:ext cx="4788349" cy="4741656"/>
            <a:chOff x="3994123" y="695460"/>
            <a:chExt cx="4788349" cy="474165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AEDACBF-40DE-B344-97A2-E19736F00940}"/>
                </a:ext>
              </a:extLst>
            </p:cNvPr>
            <p:cNvSpPr txBox="1"/>
            <p:nvPr/>
          </p:nvSpPr>
          <p:spPr>
            <a:xfrm>
              <a:off x="4489324" y="4031316"/>
              <a:ext cx="10691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Strategic </a:t>
              </a:r>
            </a:p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Alliances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0E948DD-5284-D045-B96A-D2DC63981340}"/>
                </a:ext>
              </a:extLst>
            </p:cNvPr>
            <p:cNvSpPr txBox="1"/>
            <p:nvPr/>
          </p:nvSpPr>
          <p:spPr>
            <a:xfrm>
              <a:off x="7048500" y="1493365"/>
              <a:ext cx="12461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Enhancing</a:t>
              </a:r>
            </a:p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Reputation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F3ED6CB-1FF7-9D4D-85AB-AE9AD206D5CE}"/>
                </a:ext>
              </a:extLst>
            </p:cNvPr>
            <p:cNvSpPr txBox="1"/>
            <p:nvPr/>
          </p:nvSpPr>
          <p:spPr>
            <a:xfrm>
              <a:off x="4299016" y="1493365"/>
              <a:ext cx="14497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Collaborative</a:t>
              </a:r>
            </a:p>
            <a:p>
              <a:pPr algn="ctr"/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Discovery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B0D3172-78F4-0D45-9738-4835E3DEB7B3}"/>
                </a:ext>
              </a:extLst>
            </p:cNvPr>
            <p:cNvSpPr txBox="1"/>
            <p:nvPr/>
          </p:nvSpPr>
          <p:spPr>
            <a:xfrm>
              <a:off x="6822733" y="4031316"/>
              <a:ext cx="16976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2060"/>
                  </a:solidFill>
                </a:rPr>
                <a:t>Effective</a:t>
              </a:r>
            </a:p>
            <a:p>
              <a:pPr algn="ctr"/>
              <a:r>
                <a:rPr lang="en-US" b="1" dirty="0">
                  <a:solidFill>
                    <a:srgbClr val="002060"/>
                  </a:solidFill>
                </a:rPr>
                <a:t>Communication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B70D5C7-FAFD-9641-BF4C-35CD89196E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832" y="2602476"/>
              <a:ext cx="2834640" cy="2834640"/>
            </a:xfrm>
            <a:prstGeom prst="ellipse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63EC196-90CD-9A48-9574-85BD330B4C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832" y="695460"/>
              <a:ext cx="2834640" cy="2834640"/>
            </a:xfrm>
            <a:prstGeom prst="ellipse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F7B4E57-AB4F-BC4F-9DAF-082F98C73E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12411" y="2602476"/>
              <a:ext cx="2834640" cy="2834640"/>
            </a:xfrm>
            <a:prstGeom prst="ellipse">
              <a:avLst/>
            </a:pr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4CAD1BA-89A0-5346-874A-54EA9C9D99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94123" y="713748"/>
              <a:ext cx="2834640" cy="2834640"/>
            </a:xfrm>
            <a:prstGeom prst="ellipse">
              <a:avLst/>
            </a:prstGeom>
            <a:noFill/>
            <a:ln w="762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8BD15A7-B53D-4F46-B540-4528D172DDF0}"/>
                </a:ext>
              </a:extLst>
            </p:cNvPr>
            <p:cNvSpPr txBox="1"/>
            <p:nvPr/>
          </p:nvSpPr>
          <p:spPr>
            <a:xfrm>
              <a:off x="5620615" y="2610410"/>
              <a:ext cx="1605055" cy="954107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SAAESD</a:t>
              </a:r>
            </a:p>
            <a:p>
              <a:pPr algn="ctr"/>
              <a:r>
                <a:rPr lang="en-US" sz="2800" b="1" dirty="0"/>
                <a:t>Roadmap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48AD04F-B148-C54C-BA98-0F85EC54CEF0}"/>
              </a:ext>
            </a:extLst>
          </p:cNvPr>
          <p:cNvSpPr txBox="1"/>
          <p:nvPr/>
        </p:nvSpPr>
        <p:spPr>
          <a:xfrm>
            <a:off x="2486959" y="5721354"/>
            <a:ext cx="7834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Conversation: Where do we focus our efforts?</a:t>
            </a:r>
          </a:p>
        </p:txBody>
      </p:sp>
    </p:spTree>
    <p:extLst>
      <p:ext uri="{BB962C8B-B14F-4D97-AF65-F5344CB8AC3E}">
        <p14:creationId xmlns:p14="http://schemas.microsoft.com/office/powerpoint/2010/main" val="7092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596</Words>
  <Application>Microsoft Macintosh PowerPoint</Application>
  <PresentationFormat>Widescreen</PresentationFormat>
  <Paragraphs>80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SAAESD Strategic Roadmap Annual Action Plan</vt:lpstr>
      <vt:lpstr>  Annual Action Plans  </vt:lpstr>
      <vt:lpstr>Implementation Work Groups</vt:lpstr>
      <vt:lpstr>Collaborative Discovery</vt:lpstr>
      <vt:lpstr>Enhancing Reputation</vt:lpstr>
      <vt:lpstr>Strategic Alliances</vt:lpstr>
      <vt:lpstr>Effective Communications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SAAESD Strategic Plan</dc:title>
  <dc:creator>Gary Allen Thompson</dc:creator>
  <cp:lastModifiedBy>Gary Allen Thompson</cp:lastModifiedBy>
  <cp:revision>83</cp:revision>
  <cp:lastPrinted>2021-09-13T18:47:47Z</cp:lastPrinted>
  <dcterms:created xsi:type="dcterms:W3CDTF">2021-02-05T19:57:13Z</dcterms:created>
  <dcterms:modified xsi:type="dcterms:W3CDTF">2021-09-13T19:03:30Z</dcterms:modified>
</cp:coreProperties>
</file>