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26" d="100"/>
          <a:sy n="126" d="100"/>
        </p:scale>
        <p:origin x="208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12D72-D133-4908-8FFE-1F6807EE1A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1084882"/>
            <a:ext cx="8915399" cy="2712203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SAAESD By-laws </a:t>
            </a:r>
            <a:br>
              <a:rPr lang="en-US" dirty="0"/>
            </a:br>
            <a:r>
              <a:rPr lang="en-US" sz="4000" dirty="0"/>
              <a:t>become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Rules of Operations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972636-8FE8-4AA3-A6C1-04628D48E4F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Updated last in 2001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Conform with ESS Rules of Operation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Aligned with our current practices</a:t>
            </a:r>
          </a:p>
        </p:txBody>
      </p:sp>
    </p:spTree>
    <p:extLst>
      <p:ext uri="{BB962C8B-B14F-4D97-AF65-F5344CB8AC3E}">
        <p14:creationId xmlns:p14="http://schemas.microsoft.com/office/powerpoint/2010/main" val="4224955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A8EA1F-E8B2-43A2-81FC-8AFAC9D35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48229"/>
          </a:xfrm>
        </p:spPr>
        <p:txBody>
          <a:bodyPr/>
          <a:lstStyle/>
          <a:p>
            <a:pPr algn="ctr"/>
            <a:r>
              <a:rPr lang="en-US" dirty="0"/>
              <a:t>ARTICLE </a:t>
            </a:r>
            <a:r>
              <a:rPr lang="en-US" dirty="0" err="1"/>
              <a:t>ll</a:t>
            </a:r>
            <a:r>
              <a:rPr lang="en-US" dirty="0"/>
              <a:t> - Purposes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0C74D7-4A69-47A9-9293-78F77FC69C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  <a:spcAft>
                <a:spcPts val="1800"/>
              </a:spcAft>
            </a:pPr>
            <a:r>
              <a:rPr lang="en-US" sz="2400" dirty="0"/>
              <a:t>This section was extensively revised to eliminate redundancy and removed references to documents that no longer exist.</a:t>
            </a:r>
          </a:p>
          <a:p>
            <a:pPr>
              <a:lnSpc>
                <a:spcPct val="120000"/>
              </a:lnSpc>
            </a:pPr>
            <a:r>
              <a:rPr lang="en-US" sz="2400" dirty="0"/>
              <a:t>Added language about us being “</a:t>
            </a:r>
            <a:r>
              <a:rPr lang="en-US" sz="2400" i="1" dirty="0"/>
              <a:t>one of five autonomous regional institutions”.</a:t>
            </a:r>
          </a:p>
        </p:txBody>
      </p:sp>
    </p:spTree>
    <p:extLst>
      <p:ext uri="{BB962C8B-B14F-4D97-AF65-F5344CB8AC3E}">
        <p14:creationId xmlns:p14="http://schemas.microsoft.com/office/powerpoint/2010/main" val="2249692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DAF4A-7B00-45C5-A317-D3E6590571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509490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en-US" dirty="0"/>
              <a:t>ARTICLE </a:t>
            </a:r>
            <a:r>
              <a:rPr lang="en-US" dirty="0" err="1"/>
              <a:t>lll</a:t>
            </a:r>
            <a:r>
              <a:rPr lang="en-US" dirty="0"/>
              <a:t> - Membership</a:t>
            </a:r>
            <a:br>
              <a:rPr lang="en-US" dirty="0"/>
            </a:br>
            <a:r>
              <a:rPr lang="en-US" dirty="0"/>
              <a:t>ARTICLE IV- Meetings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84A47E-CBBF-43BE-A08A-6D9784EE9B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550160"/>
            <a:ext cx="8915400" cy="3777622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Aft>
                <a:spcPts val="1800"/>
              </a:spcAft>
            </a:pPr>
            <a:r>
              <a:rPr lang="en-US" sz="2000" b="1" dirty="0"/>
              <a:t>Article III</a:t>
            </a:r>
            <a:r>
              <a:rPr lang="en-US" sz="2000" dirty="0"/>
              <a:t>: Clarified the definition of membership by adding “(State Agricultural Experiment Stations) </a:t>
            </a:r>
            <a:r>
              <a:rPr lang="en-US" sz="2000" i="1" dirty="0"/>
              <a:t>eligible for funding under the Hatch Act, as amended in 1955 (69 STAT. 671)</a:t>
            </a:r>
            <a:r>
              <a:rPr lang="en-US" sz="2000" dirty="0"/>
              <a:t>”</a:t>
            </a:r>
          </a:p>
          <a:p>
            <a:pPr>
              <a:lnSpc>
                <a:spcPct val="120000"/>
              </a:lnSpc>
              <a:spcAft>
                <a:spcPts val="1800"/>
              </a:spcAft>
            </a:pPr>
            <a:r>
              <a:rPr lang="en-US" sz="2000" b="1" dirty="0"/>
              <a:t>Article III</a:t>
            </a:r>
            <a:r>
              <a:rPr lang="en-US" sz="2000" dirty="0"/>
              <a:t>: Updated </a:t>
            </a:r>
            <a:r>
              <a:rPr lang="en-US" sz="2000" i="1" dirty="0"/>
              <a:t>ex officio </a:t>
            </a:r>
            <a:r>
              <a:rPr lang="en-US" sz="2000" dirty="0"/>
              <a:t>membership from “</a:t>
            </a:r>
            <a:r>
              <a:rPr lang="en-US" sz="2000" i="1" dirty="0"/>
              <a:t>Administrator of CSREES</a:t>
            </a:r>
            <a:r>
              <a:rPr lang="en-US" sz="2000" dirty="0"/>
              <a:t>” to “</a:t>
            </a:r>
            <a:r>
              <a:rPr lang="en-US" sz="2000" i="1" dirty="0"/>
              <a:t>USDA Administrative Designees</a:t>
            </a:r>
            <a:r>
              <a:rPr lang="en-US" sz="2000" dirty="0"/>
              <a:t>”</a:t>
            </a:r>
          </a:p>
          <a:p>
            <a:pPr>
              <a:lnSpc>
                <a:spcPct val="120000"/>
              </a:lnSpc>
              <a:spcAft>
                <a:spcPts val="1800"/>
              </a:spcAft>
            </a:pPr>
            <a:r>
              <a:rPr lang="en-US" sz="2000" b="1" dirty="0"/>
              <a:t>Article IV</a:t>
            </a:r>
            <a:r>
              <a:rPr lang="en-US" sz="2000" dirty="0"/>
              <a:t>: Clearly defined the two regular meetings of the association, while still having language to meet at other times</a:t>
            </a:r>
          </a:p>
        </p:txBody>
      </p:sp>
    </p:spTree>
    <p:extLst>
      <p:ext uri="{BB962C8B-B14F-4D97-AF65-F5344CB8AC3E}">
        <p14:creationId xmlns:p14="http://schemas.microsoft.com/office/powerpoint/2010/main" val="161346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12EC78-A23E-440C-A037-F7DB45001D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ARTICLE V- Officers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C6645F-3E05-4351-8935-B6F4692EEB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64640"/>
            <a:ext cx="9013508" cy="529336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Aft>
                <a:spcPts val="1200"/>
              </a:spcAft>
            </a:pPr>
            <a:r>
              <a:rPr lang="en-US" sz="2000" b="1" dirty="0"/>
              <a:t>Added:</a:t>
            </a:r>
            <a:r>
              <a:rPr lang="en-US" sz="2000" dirty="0"/>
              <a:t> “</a:t>
            </a:r>
            <a:r>
              <a:rPr lang="en-US" sz="2000" i="1" dirty="0"/>
              <a:t>The ED serves as executive vice-chair, and the ED's office provides administrative services for the Association</a:t>
            </a:r>
            <a:r>
              <a:rPr lang="en-US" sz="2000" dirty="0"/>
              <a:t>.”</a:t>
            </a:r>
          </a:p>
          <a:p>
            <a:pPr>
              <a:lnSpc>
                <a:spcPct val="120000"/>
              </a:lnSpc>
              <a:spcAft>
                <a:spcPts val="1200"/>
              </a:spcAft>
            </a:pPr>
            <a:r>
              <a:rPr lang="en-US" sz="2000" b="1" dirty="0"/>
              <a:t>Defined: </a:t>
            </a:r>
            <a:r>
              <a:rPr lang="en-US" sz="2000" dirty="0"/>
              <a:t>Executive Committee (EC) “member-at-large” to be nominated “</a:t>
            </a:r>
            <a:r>
              <a:rPr lang="en-US" sz="2000" i="1" dirty="0"/>
              <a:t>from the non-COO members of the Association</a:t>
            </a:r>
            <a:r>
              <a:rPr lang="en-US" sz="2000" dirty="0"/>
              <a:t>”</a:t>
            </a:r>
          </a:p>
          <a:p>
            <a:pPr>
              <a:lnSpc>
                <a:spcPct val="120000"/>
              </a:lnSpc>
              <a:spcAft>
                <a:spcPts val="1200"/>
              </a:spcAft>
            </a:pPr>
            <a:r>
              <a:rPr lang="en-US" sz="2000" b="1" dirty="0"/>
              <a:t>Clarified: </a:t>
            </a:r>
            <a:r>
              <a:rPr lang="en-US" sz="2000" dirty="0"/>
              <a:t>Officer terms begin with the conclusion of the Fall SAAESD meeting</a:t>
            </a:r>
          </a:p>
          <a:p>
            <a:pPr>
              <a:lnSpc>
                <a:spcPct val="120000"/>
              </a:lnSpc>
              <a:spcAft>
                <a:spcPts val="1200"/>
              </a:spcAft>
            </a:pPr>
            <a:r>
              <a:rPr lang="en-US" sz="2000" b="1" dirty="0"/>
              <a:t>Added: </a:t>
            </a:r>
            <a:r>
              <a:rPr lang="en-US" sz="2000" dirty="0"/>
              <a:t>Officers automatically become members of ESCOP upon assuming their official positions (</a:t>
            </a:r>
            <a:r>
              <a:rPr lang="en-US" sz="2000" i="1" dirty="0"/>
              <a:t>as per ESCOP</a:t>
            </a:r>
            <a:r>
              <a:rPr lang="en-US" sz="2000" dirty="0"/>
              <a:t>)</a:t>
            </a:r>
          </a:p>
          <a:p>
            <a:pPr>
              <a:lnSpc>
                <a:spcPct val="120000"/>
              </a:lnSpc>
              <a:spcAft>
                <a:spcPts val="1200"/>
              </a:spcAft>
            </a:pPr>
            <a:r>
              <a:rPr lang="en-US" sz="2000" b="1" dirty="0"/>
              <a:t>Added: </a:t>
            </a:r>
            <a:r>
              <a:rPr lang="en-US" sz="2000" dirty="0"/>
              <a:t>Duties for the EC member-at-large as the “</a:t>
            </a:r>
            <a:r>
              <a:rPr lang="en-US" sz="2000" i="1" dirty="0"/>
              <a:t>representative and liaison for non-COO members of the Association</a:t>
            </a:r>
            <a:r>
              <a:rPr lang="en-US" sz="2000" dirty="0"/>
              <a:t>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520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AEC806-2811-4C23-8307-FFCB26A11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ARTICLE VI- Committees and Designees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395B3D-BFB3-4113-9BE8-B65E837FA9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531360"/>
          </a:xfrm>
        </p:spPr>
        <p:txBody>
          <a:bodyPr/>
          <a:lstStyle/>
          <a:p>
            <a:pPr>
              <a:lnSpc>
                <a:spcPct val="120000"/>
              </a:lnSpc>
              <a:spcAft>
                <a:spcPts val="1800"/>
              </a:spcAft>
            </a:pPr>
            <a:r>
              <a:rPr lang="en-US" sz="2000" b="1" dirty="0"/>
              <a:t>Combined: </a:t>
            </a:r>
            <a:r>
              <a:rPr lang="en-US" sz="2000" dirty="0"/>
              <a:t>Original articles Vl. Executive Committee and </a:t>
            </a:r>
            <a:r>
              <a:rPr lang="en-US" sz="2000" dirty="0" err="1"/>
              <a:t>Vll</a:t>
            </a:r>
            <a:r>
              <a:rPr lang="en-US" sz="2000" dirty="0"/>
              <a:t>. Committees and Designees  </a:t>
            </a:r>
          </a:p>
          <a:p>
            <a:pPr>
              <a:lnSpc>
                <a:spcPct val="120000"/>
              </a:lnSpc>
              <a:spcAft>
                <a:spcPts val="1800"/>
              </a:spcAft>
            </a:pPr>
            <a:r>
              <a:rPr lang="en-US" sz="2000" b="1" dirty="0"/>
              <a:t>Defined: </a:t>
            </a:r>
            <a:r>
              <a:rPr lang="en-US" sz="2000" dirty="0"/>
              <a:t>Standing committees of the SAAESD to be: Executive Committee, MRC, and Nomination Committee</a:t>
            </a:r>
          </a:p>
          <a:p>
            <a:pPr>
              <a:lnSpc>
                <a:spcPct val="120000"/>
              </a:lnSpc>
              <a:spcAft>
                <a:spcPts val="1800"/>
              </a:spcAft>
            </a:pPr>
            <a:r>
              <a:rPr lang="en-US" sz="2000" b="1" dirty="0"/>
              <a:t>Defined: </a:t>
            </a:r>
            <a:r>
              <a:rPr lang="en-US" sz="2000"/>
              <a:t>MRC description along with </a:t>
            </a:r>
            <a:r>
              <a:rPr lang="en-US" sz="2000" dirty="0"/>
              <a:t>the charge to be the “</a:t>
            </a:r>
            <a:r>
              <a:rPr lang="en-US" sz="2000" i="1" dirty="0"/>
              <a:t>quality assurance mechanism for the multistate research portfolio</a:t>
            </a:r>
            <a:r>
              <a:rPr lang="en-US" sz="2000" dirty="0"/>
              <a:t>”</a:t>
            </a:r>
          </a:p>
          <a:p>
            <a:pPr>
              <a:lnSpc>
                <a:spcPct val="120000"/>
              </a:lnSpc>
              <a:spcAft>
                <a:spcPts val="1800"/>
              </a:spcAft>
            </a:pPr>
            <a:r>
              <a:rPr lang="en-US" sz="2000" b="1" dirty="0"/>
              <a:t>Updated: </a:t>
            </a:r>
            <a:r>
              <a:rPr lang="en-US" sz="2000" dirty="0"/>
              <a:t>MRC membership to include two members from the SERA Review Committee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492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0C1B27-59A4-4E83-95DC-E7BE47577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1" y="624109"/>
            <a:ext cx="9523412" cy="1654141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en-US" dirty="0"/>
              <a:t>ARTICLE </a:t>
            </a:r>
            <a:r>
              <a:rPr lang="en-US" dirty="0" err="1"/>
              <a:t>Vll</a:t>
            </a:r>
            <a:r>
              <a:rPr lang="en-US" dirty="0"/>
              <a:t> - Quorum </a:t>
            </a:r>
            <a:br>
              <a:rPr lang="en-US" dirty="0"/>
            </a:br>
            <a:r>
              <a:rPr lang="en-US" dirty="0"/>
              <a:t>ARTICLE </a:t>
            </a:r>
            <a:r>
              <a:rPr lang="en-US" dirty="0" err="1"/>
              <a:t>lX</a:t>
            </a:r>
            <a:r>
              <a:rPr lang="en-US" dirty="0"/>
              <a:t> - Amendment of Rules of Operation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BA6E9F-3B97-4E6C-8709-E819A2CFF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3197300"/>
            <a:ext cx="8915400" cy="3354002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Aft>
                <a:spcPts val="1800"/>
              </a:spcAft>
            </a:pPr>
            <a:r>
              <a:rPr lang="en-US" sz="2000" b="1" dirty="0"/>
              <a:t>Article VII</a:t>
            </a:r>
            <a:r>
              <a:rPr lang="en-US" sz="2000" dirty="0"/>
              <a:t>: Document name from “</a:t>
            </a:r>
            <a:r>
              <a:rPr lang="en-US" sz="2000" i="1" dirty="0"/>
              <a:t>By-laws</a:t>
            </a:r>
            <a:r>
              <a:rPr lang="en-US" sz="2000" dirty="0"/>
              <a:t>” to “</a:t>
            </a:r>
            <a:r>
              <a:rPr lang="en-US" sz="2000" i="1" dirty="0"/>
              <a:t>Rules of Operation</a:t>
            </a:r>
            <a:r>
              <a:rPr lang="en-US" sz="2000" dirty="0"/>
              <a:t>”</a:t>
            </a:r>
          </a:p>
          <a:p>
            <a:pPr>
              <a:lnSpc>
                <a:spcPct val="120000"/>
              </a:lnSpc>
              <a:spcAft>
                <a:spcPts val="1800"/>
              </a:spcAft>
            </a:pPr>
            <a:r>
              <a:rPr lang="en-US" sz="2000" b="1" dirty="0"/>
              <a:t>Article IX: </a:t>
            </a:r>
            <a:r>
              <a:rPr lang="en-US" sz="2000" dirty="0"/>
              <a:t>Added language to allow voting by electronic ballot</a:t>
            </a:r>
          </a:p>
        </p:txBody>
      </p:sp>
    </p:spTree>
    <p:extLst>
      <p:ext uri="{BB962C8B-B14F-4D97-AF65-F5344CB8AC3E}">
        <p14:creationId xmlns:p14="http://schemas.microsoft.com/office/powerpoint/2010/main" val="1559443788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129</TotalTime>
  <Words>348</Words>
  <Application>Microsoft Macintosh PowerPoint</Application>
  <PresentationFormat>Widescreen</PresentationFormat>
  <Paragraphs>25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Wisp</vt:lpstr>
      <vt:lpstr>SAAESD By-laws  become  Rules of Operations</vt:lpstr>
      <vt:lpstr>ARTICLE ll - Purposes</vt:lpstr>
      <vt:lpstr>ARTICLE lll - Membership ARTICLE IV- Meetings</vt:lpstr>
      <vt:lpstr>ARTICLE V- Officers</vt:lpstr>
      <vt:lpstr>ARTICLE VI- Committees and Designees</vt:lpstr>
      <vt:lpstr>ARTICLE Vll - Quorum  ARTICLE lX - Amendment of Rules of Operation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By-laws  become  Rules of Operations</dc:title>
  <dc:creator>Cindy Morley</dc:creator>
  <cp:lastModifiedBy>Gary Allen Thompson</cp:lastModifiedBy>
  <cp:revision>10</cp:revision>
  <dcterms:created xsi:type="dcterms:W3CDTF">2021-09-10T20:31:00Z</dcterms:created>
  <dcterms:modified xsi:type="dcterms:W3CDTF">2021-09-14T18:53:03Z</dcterms:modified>
</cp:coreProperties>
</file>