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6" r:id="rId4"/>
  </p:sldMasterIdLst>
  <p:notesMasterIdLst>
    <p:notesMasterId r:id="rId19"/>
  </p:notesMasterIdLst>
  <p:handoutMasterIdLst>
    <p:handoutMasterId r:id="rId20"/>
  </p:handoutMasterIdLst>
  <p:sldIdLst>
    <p:sldId id="313" r:id="rId5"/>
    <p:sldId id="2986" r:id="rId6"/>
    <p:sldId id="343" r:id="rId7"/>
    <p:sldId id="754" r:id="rId8"/>
    <p:sldId id="2987" r:id="rId9"/>
    <p:sldId id="502" r:id="rId10"/>
    <p:sldId id="507" r:id="rId11"/>
    <p:sldId id="508" r:id="rId12"/>
    <p:sldId id="426" r:id="rId13"/>
    <p:sldId id="759" r:id="rId14"/>
    <p:sldId id="678" r:id="rId15"/>
    <p:sldId id="625" r:id="rId16"/>
    <p:sldId id="2990" r:id="rId17"/>
    <p:sldId id="756" r:id="rId18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731"/>
    <a:srgbClr val="114C52"/>
    <a:srgbClr val="74D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28B19-AFE3-4853-986C-782FCB3AB25A}" v="2" dt="2021-09-27T21:54:22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69" autoAdjust="0"/>
    <p:restoredTop sz="92017" autoAdjust="0"/>
  </p:normalViewPr>
  <p:slideViewPr>
    <p:cSldViewPr>
      <p:cViewPr varScale="1">
        <p:scale>
          <a:sx n="114" d="100"/>
          <a:sy n="114" d="100"/>
        </p:scale>
        <p:origin x="161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41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phart, Kevin - REE-NIFA, Kansas City, MO" userId="33bb3b84-d47b-4888-819b-0f6f6ed095b8" providerId="ADAL" clId="{E9E28B19-AFE3-4853-986C-782FCB3AB25A}"/>
    <pc:docChg chg="undo custSel addSld delSld modSld">
      <pc:chgData name="Kephart, Kevin - REE-NIFA, Kansas City, MO" userId="33bb3b84-d47b-4888-819b-0f6f6ed095b8" providerId="ADAL" clId="{E9E28B19-AFE3-4853-986C-782FCB3AB25A}" dt="2021-09-28T17:07:19.114" v="276" actId="6549"/>
      <pc:docMkLst>
        <pc:docMk/>
      </pc:docMkLst>
      <pc:sldChg chg="del">
        <pc:chgData name="Kephart, Kevin - REE-NIFA, Kansas City, MO" userId="33bb3b84-d47b-4888-819b-0f6f6ed095b8" providerId="ADAL" clId="{E9E28B19-AFE3-4853-986C-782FCB3AB25A}" dt="2021-09-28T12:59:14.473" v="140" actId="47"/>
        <pc:sldMkLst>
          <pc:docMk/>
          <pc:sldMk cId="1720846164" sldId="298"/>
        </pc:sldMkLst>
      </pc:sldChg>
      <pc:sldChg chg="modSp mod">
        <pc:chgData name="Kephart, Kevin - REE-NIFA, Kansas City, MO" userId="33bb3b84-d47b-4888-819b-0f6f6ed095b8" providerId="ADAL" clId="{E9E28B19-AFE3-4853-986C-782FCB3AB25A}" dt="2021-09-28T16:18:32.474" v="275" actId="6549"/>
        <pc:sldMkLst>
          <pc:docMk/>
          <pc:sldMk cId="0" sldId="313"/>
        </pc:sldMkLst>
        <pc:spChg chg="mod">
          <ac:chgData name="Kephart, Kevin - REE-NIFA, Kansas City, MO" userId="33bb3b84-d47b-4888-819b-0f6f6ed095b8" providerId="ADAL" clId="{E9E28B19-AFE3-4853-986C-782FCB3AB25A}" dt="2021-09-28T16:18:32.474" v="275" actId="6549"/>
          <ac:spMkLst>
            <pc:docMk/>
            <pc:sldMk cId="0" sldId="313"/>
            <ac:spMk id="4" creationId="{8E60AF7C-B314-431E-8F47-7983E5116BA0}"/>
          </ac:spMkLst>
        </pc:spChg>
      </pc:sldChg>
      <pc:sldChg chg="del">
        <pc:chgData name="Kephart, Kevin - REE-NIFA, Kansas City, MO" userId="33bb3b84-d47b-4888-819b-0f6f6ed095b8" providerId="ADAL" clId="{E9E28B19-AFE3-4853-986C-782FCB3AB25A}" dt="2021-09-28T12:59:16.788" v="141" actId="47"/>
        <pc:sldMkLst>
          <pc:docMk/>
          <pc:sldMk cId="4157624601" sldId="324"/>
        </pc:sldMkLst>
      </pc:sldChg>
      <pc:sldChg chg="del">
        <pc:chgData name="Kephart, Kevin - REE-NIFA, Kansas City, MO" userId="33bb3b84-d47b-4888-819b-0f6f6ed095b8" providerId="ADAL" clId="{E9E28B19-AFE3-4853-986C-782FCB3AB25A}" dt="2021-09-28T13:56:56.774" v="142" actId="47"/>
        <pc:sldMkLst>
          <pc:docMk/>
          <pc:sldMk cId="25102824" sldId="346"/>
        </pc:sldMkLst>
      </pc:sldChg>
      <pc:sldChg chg="del">
        <pc:chgData name="Kephart, Kevin - REE-NIFA, Kansas City, MO" userId="33bb3b84-d47b-4888-819b-0f6f6ed095b8" providerId="ADAL" clId="{E9E28B19-AFE3-4853-986C-782FCB3AB25A}" dt="2021-09-28T13:57:25.919" v="143" actId="47"/>
        <pc:sldMkLst>
          <pc:docMk/>
          <pc:sldMk cId="3457182381" sldId="506"/>
        </pc:sldMkLst>
      </pc:sldChg>
      <pc:sldChg chg="modSp mod">
        <pc:chgData name="Kephart, Kevin - REE-NIFA, Kansas City, MO" userId="33bb3b84-d47b-4888-819b-0f6f6ed095b8" providerId="ADAL" clId="{E9E28B19-AFE3-4853-986C-782FCB3AB25A}" dt="2021-09-28T15:11:15.642" v="270" actId="20577"/>
        <pc:sldMkLst>
          <pc:docMk/>
          <pc:sldMk cId="3820596138" sldId="625"/>
        </pc:sldMkLst>
        <pc:spChg chg="mod">
          <ac:chgData name="Kephart, Kevin - REE-NIFA, Kansas City, MO" userId="33bb3b84-d47b-4888-819b-0f6f6ed095b8" providerId="ADAL" clId="{E9E28B19-AFE3-4853-986C-782FCB3AB25A}" dt="2021-09-28T15:11:15.642" v="270" actId="20577"/>
          <ac:spMkLst>
            <pc:docMk/>
            <pc:sldMk cId="3820596138" sldId="625"/>
            <ac:spMk id="9" creationId="{394D4B28-2717-4305-AB3D-9C30C974A19F}"/>
          </ac:spMkLst>
        </pc:spChg>
      </pc:sldChg>
      <pc:sldChg chg="add del">
        <pc:chgData name="Kephart, Kevin - REE-NIFA, Kansas City, MO" userId="33bb3b84-d47b-4888-819b-0f6f6ed095b8" providerId="ADAL" clId="{E9E28B19-AFE3-4853-986C-782FCB3AB25A}" dt="2021-09-28T13:57:34.051" v="146" actId="47"/>
        <pc:sldMkLst>
          <pc:docMk/>
          <pc:sldMk cId="3029546881" sldId="753"/>
        </pc:sldMkLst>
      </pc:sldChg>
      <pc:sldChg chg="modSp mod">
        <pc:chgData name="Kephart, Kevin - REE-NIFA, Kansas City, MO" userId="33bb3b84-d47b-4888-819b-0f6f6ed095b8" providerId="ADAL" clId="{E9E28B19-AFE3-4853-986C-782FCB3AB25A}" dt="2021-09-28T17:07:19.114" v="276" actId="6549"/>
        <pc:sldMkLst>
          <pc:docMk/>
          <pc:sldMk cId="2342069129" sldId="756"/>
        </pc:sldMkLst>
        <pc:spChg chg="mod">
          <ac:chgData name="Kephart, Kevin - REE-NIFA, Kansas City, MO" userId="33bb3b84-d47b-4888-819b-0f6f6ed095b8" providerId="ADAL" clId="{E9E28B19-AFE3-4853-986C-782FCB3AB25A}" dt="2021-09-28T17:07:19.114" v="276" actId="6549"/>
          <ac:spMkLst>
            <pc:docMk/>
            <pc:sldMk cId="2342069129" sldId="756"/>
            <ac:spMk id="2" creationId="{6D74696E-1654-476B-A06C-ADAC20A92D8B}"/>
          </ac:spMkLst>
        </pc:spChg>
      </pc:sldChg>
      <pc:sldChg chg="del">
        <pc:chgData name="Kephart, Kevin - REE-NIFA, Kansas City, MO" userId="33bb3b84-d47b-4888-819b-0f6f6ed095b8" providerId="ADAL" clId="{E9E28B19-AFE3-4853-986C-782FCB3AB25A}" dt="2021-09-28T15:11:30.894" v="271" actId="47"/>
        <pc:sldMkLst>
          <pc:docMk/>
          <pc:sldMk cId="3879040049" sldId="2988"/>
        </pc:sldMkLst>
      </pc:sldChg>
      <pc:sldChg chg="del">
        <pc:chgData name="Kephart, Kevin - REE-NIFA, Kansas City, MO" userId="33bb3b84-d47b-4888-819b-0f6f6ed095b8" providerId="ADAL" clId="{E9E28B19-AFE3-4853-986C-782FCB3AB25A}" dt="2021-09-28T15:12:57.606" v="272" actId="47"/>
        <pc:sldMkLst>
          <pc:docMk/>
          <pc:sldMk cId="1864169409" sldId="2989"/>
        </pc:sldMkLst>
      </pc:sldChg>
      <pc:sldChg chg="addSp delSp modSp mod">
        <pc:chgData name="Kephart, Kevin - REE-NIFA, Kansas City, MO" userId="33bb3b84-d47b-4888-819b-0f6f6ed095b8" providerId="ADAL" clId="{E9E28B19-AFE3-4853-986C-782FCB3AB25A}" dt="2021-09-27T21:54:27.455" v="139" actId="115"/>
        <pc:sldMkLst>
          <pc:docMk/>
          <pc:sldMk cId="869824509" sldId="2990"/>
        </pc:sldMkLst>
        <pc:spChg chg="del">
          <ac:chgData name="Kephart, Kevin - REE-NIFA, Kansas City, MO" userId="33bb3b84-d47b-4888-819b-0f6f6ed095b8" providerId="ADAL" clId="{E9E28B19-AFE3-4853-986C-782FCB3AB25A}" dt="2021-09-27T21:48:47.468" v="0" actId="478"/>
          <ac:spMkLst>
            <pc:docMk/>
            <pc:sldMk cId="869824509" sldId="2990"/>
            <ac:spMk id="4" creationId="{138F4F37-B75A-43C9-8783-72ED80C631D8}"/>
          </ac:spMkLst>
        </pc:spChg>
        <pc:spChg chg="mod">
          <ac:chgData name="Kephart, Kevin - REE-NIFA, Kansas City, MO" userId="33bb3b84-d47b-4888-819b-0f6f6ed095b8" providerId="ADAL" clId="{E9E28B19-AFE3-4853-986C-782FCB3AB25A}" dt="2021-09-27T21:54:27.455" v="139" actId="115"/>
          <ac:spMkLst>
            <pc:docMk/>
            <pc:sldMk cId="869824509" sldId="2990"/>
            <ac:spMk id="9" creationId="{394D4B28-2717-4305-AB3D-9C30C974A19F}"/>
          </ac:spMkLst>
        </pc:spChg>
        <pc:picChg chg="del">
          <ac:chgData name="Kephart, Kevin - REE-NIFA, Kansas City, MO" userId="33bb3b84-d47b-4888-819b-0f6f6ed095b8" providerId="ADAL" clId="{E9E28B19-AFE3-4853-986C-782FCB3AB25A}" dt="2021-09-27T21:48:47.468" v="0" actId="478"/>
          <ac:picMkLst>
            <pc:docMk/>
            <pc:sldMk cId="869824509" sldId="2990"/>
            <ac:picMk id="3" creationId="{39DA9930-98D5-426D-BAEF-94EFFFF25849}"/>
          </ac:picMkLst>
        </pc:picChg>
        <pc:picChg chg="add mod">
          <ac:chgData name="Kephart, Kevin - REE-NIFA, Kansas City, MO" userId="33bb3b84-d47b-4888-819b-0f6f6ed095b8" providerId="ADAL" clId="{E9E28B19-AFE3-4853-986C-782FCB3AB25A}" dt="2021-09-27T21:54:22.373" v="138" actId="1076"/>
          <ac:picMkLst>
            <pc:docMk/>
            <pc:sldMk cId="869824509" sldId="2990"/>
            <ac:picMk id="6" creationId="{26CDBCCD-4C04-4174-AB58-21AFA560A35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7523" cy="464661"/>
          </a:xfrm>
          <a:prstGeom prst="rect">
            <a:avLst/>
          </a:prstGeom>
        </p:spPr>
        <p:txBody>
          <a:bodyPr vert="horz" lIns="93272" tIns="46636" rIns="93272" bIns="46636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3" y="3"/>
            <a:ext cx="3037523" cy="464661"/>
          </a:xfrm>
          <a:prstGeom prst="rect">
            <a:avLst/>
          </a:prstGeom>
        </p:spPr>
        <p:txBody>
          <a:bodyPr vert="horz" lIns="93272" tIns="46636" rIns="93272" bIns="46636" rtlCol="0"/>
          <a:lstStyle>
            <a:lvl1pPr algn="r">
              <a:defRPr sz="1200" smtClean="0"/>
            </a:lvl1pPr>
          </a:lstStyle>
          <a:p>
            <a:pPr>
              <a:defRPr/>
            </a:pPr>
            <a:fld id="{50F4D050-7A35-447F-AFDC-FD55B9B63442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157"/>
            <a:ext cx="3037523" cy="464661"/>
          </a:xfrm>
          <a:prstGeom prst="rect">
            <a:avLst/>
          </a:prstGeom>
        </p:spPr>
        <p:txBody>
          <a:bodyPr vert="horz" lIns="93272" tIns="46636" rIns="93272" bIns="46636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3" y="8830157"/>
            <a:ext cx="3037523" cy="464661"/>
          </a:xfrm>
          <a:prstGeom prst="rect">
            <a:avLst/>
          </a:prstGeom>
        </p:spPr>
        <p:txBody>
          <a:bodyPr vert="horz" lIns="93272" tIns="46636" rIns="93272" bIns="46636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71411FA-1824-4CD8-8023-DAE2F7A3A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13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037523" cy="46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2" tIns="46636" rIns="93272" bIns="4663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877" y="3"/>
            <a:ext cx="3037523" cy="46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2" tIns="46636" rIns="93272" bIns="4663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8500"/>
            <a:ext cx="61944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357" y="4415080"/>
            <a:ext cx="5139691" cy="418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2" tIns="46636" rIns="93272" bIns="466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1743"/>
            <a:ext cx="3037523" cy="46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2" tIns="46636" rIns="93272" bIns="4663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877" y="8831743"/>
            <a:ext cx="3037523" cy="46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2" tIns="46636" rIns="93272" bIns="4663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A0E36F-23AB-43E2-8A42-80194EE51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98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6D1BB-6A72-4174-A59A-68DD0939063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94425" cy="3484563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7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Kephart: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7C663-D2FB-4C3C-9BF5-F585925455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8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B4044A-5801-4698-B85B-EF65BEA3151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069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AF93B9-5DEA-4FC5-AB35-1DBEDEB22C30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809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AF93B9-5DEA-4FC5-AB35-1DBEDEB22C30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40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ackground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14400" y="1600200"/>
            <a:ext cx="10363200" cy="1828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657600"/>
            <a:ext cx="853440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86526"/>
            <a:ext cx="12217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86526"/>
            <a:ext cx="12217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01201" y="1219200"/>
            <a:ext cx="2184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1" y="1219200"/>
            <a:ext cx="63500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86526"/>
            <a:ext cx="12217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0" y="2387601"/>
            <a:ext cx="4267200" cy="424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8400" y="2387601"/>
            <a:ext cx="4267200" cy="424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86526"/>
            <a:ext cx="12217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86526"/>
            <a:ext cx="12217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7001"/>
            <a:ext cx="12217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86526"/>
            <a:ext cx="12217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0" y="1219200"/>
            <a:ext cx="873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0" y="2387600"/>
            <a:ext cx="873760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2" name="Picture 19" descr="Top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1219411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86526"/>
            <a:ext cx="12217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7" r:id="rId2"/>
    <p:sldLayoutId id="2147483840" r:id="rId3"/>
    <p:sldLayoutId id="2147483828" r:id="rId4"/>
    <p:sldLayoutId id="2147483829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43434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43434"/>
          </a:solidFill>
          <a:latin typeface="Arial" charset="0"/>
          <a:ea typeface="ＭＳ Ｐゴシック" pitchFamily="1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43434"/>
          </a:solidFill>
          <a:latin typeface="Arial" charset="0"/>
          <a:ea typeface="ＭＳ Ｐゴシック" pitchFamily="1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43434"/>
          </a:solidFill>
          <a:latin typeface="Arial" charset="0"/>
          <a:ea typeface="ＭＳ Ｐゴシック" pitchFamily="1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43434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43434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43434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43434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43434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343434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343434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343434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343434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43434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43434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43434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43434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43434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nifa.usda.gov/funding-opportunity/farm-future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chinerysafety101.com/category/news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60AF7C-B314-431E-8F47-7983E5116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838200"/>
            <a:ext cx="10896600" cy="4419600"/>
          </a:xfrm>
        </p:spPr>
        <p:txBody>
          <a:bodyPr/>
          <a:lstStyle/>
          <a:p>
            <a:r>
              <a:rPr lang="en-US" sz="4000" dirty="0"/>
              <a:t>NIFA Update</a:t>
            </a:r>
            <a:br>
              <a:rPr lang="en-US" sz="4000" b="1"/>
            </a:br>
            <a:r>
              <a:rPr lang="en-US" b="1" i="0">
                <a:solidFill>
                  <a:srgbClr val="333333"/>
                </a:solidFill>
                <a:effectLst/>
                <a:latin typeface="Asap"/>
              </a:rPr>
              <a:t>Southern Association of Agricultural Experiment Station Directors</a:t>
            </a:r>
            <a:br>
              <a:rPr lang="en-US" b="1" i="0">
                <a:solidFill>
                  <a:srgbClr val="333333"/>
                </a:solidFill>
                <a:effectLst/>
                <a:latin typeface="Asap"/>
              </a:rPr>
            </a:br>
            <a:br>
              <a:rPr lang="en-US" b="1" dirty="0"/>
            </a:br>
            <a:r>
              <a:rPr lang="en-US" dirty="0"/>
              <a:t>Kevin Kephart</a:t>
            </a:r>
            <a:br>
              <a:rPr lang="en-US" dirty="0"/>
            </a:br>
            <a:r>
              <a:rPr lang="en-US" sz="2800" dirty="0"/>
              <a:t>Deputy</a:t>
            </a:r>
            <a:r>
              <a:rPr lang="en-US" dirty="0"/>
              <a:t> </a:t>
            </a:r>
            <a:r>
              <a:rPr lang="en-US" sz="2800" dirty="0"/>
              <a:t>Director, Institute of Bioenergy, Climate, and Environment</a:t>
            </a:r>
            <a:br>
              <a:rPr lang="en-US" sz="2800" dirty="0"/>
            </a:br>
            <a:br>
              <a:rPr lang="en-US" sz="2800" dirty="0"/>
            </a:br>
            <a:r>
              <a:rPr lang="en-US" sz="2400" dirty="0"/>
              <a:t>Kevin.Kephart@USDA.gov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September 28, 2021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F9200D-3689-498A-BCB9-E7228627BAAF}"/>
              </a:ext>
            </a:extLst>
          </p:cNvPr>
          <p:cNvSpPr txBox="1"/>
          <p:nvPr/>
        </p:nvSpPr>
        <p:spPr>
          <a:xfrm>
            <a:off x="152400" y="1219200"/>
            <a:ext cx="1188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Farm of the Future:</a:t>
            </a:r>
            <a:endParaRPr lang="en-US" sz="3200" dirty="0"/>
          </a:p>
          <a:p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Committee directs the Under Secretary to collaborate with NIFA, ARS, and the Office of the Chief Economist to issue a competitive grant to an institution in the land-grant university system to establish a Farm of the Future testbed and demonstration site.  </a:t>
            </a:r>
          </a:p>
          <a:p>
            <a:endParaRPr lang="en-US" sz="10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>
                <a:hlinkClick r:id="rId2"/>
              </a:rPr>
              <a:t>https://nifa.usda.gov/funding-opportunity/farm-future</a:t>
            </a:r>
            <a:endParaRPr lang="en-US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Applications due </a:t>
            </a:r>
            <a:r>
              <a:rPr lang="en-US" u="sng" dirty="0"/>
              <a:t>October 15, 2021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Integrated projects required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Available funding </a:t>
            </a:r>
            <a:r>
              <a:rPr lang="en-US" b="0" i="0" dirty="0">
                <a:effectLst/>
                <a:latin typeface="+mn-lt"/>
              </a:rPr>
              <a:t>$3,936,000</a:t>
            </a:r>
            <a:endParaRPr lang="en-US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67359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FF5F0F-8933-4B98-8C4E-D39D3BF8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85825"/>
            <a:ext cx="10972800" cy="790575"/>
          </a:xfrm>
        </p:spPr>
        <p:txBody>
          <a:bodyPr/>
          <a:lstStyle/>
          <a:p>
            <a:pPr algn="ctr"/>
            <a:r>
              <a:rPr lang="en-US" dirty="0"/>
              <a:t>New NIFA REPORTING SYSTEM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837C5E-4AD5-47B4-B775-26747BE16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05000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NIFA Reporting System will replace the </a:t>
            </a:r>
            <a:r>
              <a:rPr lang="en-US" dirty="0" err="1"/>
              <a:t>REEport</a:t>
            </a:r>
            <a:r>
              <a:rPr lang="en-US" dirty="0"/>
              <a:t> portal</a:t>
            </a:r>
          </a:p>
          <a:p>
            <a:r>
              <a:rPr lang="en-US" dirty="0"/>
              <a:t>Response to LGU’s request to integrate Extension with research, streamline &amp; reduce burden on partner institutions.  </a:t>
            </a:r>
          </a:p>
          <a:p>
            <a:r>
              <a:rPr lang="en-US" dirty="0"/>
              <a:t>Because the technology behind </a:t>
            </a:r>
            <a:r>
              <a:rPr lang="en-US" dirty="0" err="1"/>
              <a:t>REEport</a:t>
            </a:r>
            <a:r>
              <a:rPr lang="en-US" dirty="0"/>
              <a:t> limits its functionality, NIFA decided to build an entirely new system that takes advantage of new technology.</a:t>
            </a:r>
          </a:p>
          <a:p>
            <a:r>
              <a:rPr lang="en-US" dirty="0"/>
              <a:t>NIFA goal to have all capacity and competitive programs in NRS by the end of CY 2022</a:t>
            </a:r>
          </a:p>
          <a:p>
            <a:pPr lvl="1"/>
            <a:r>
              <a:rPr lang="en-US" dirty="0"/>
              <a:t>The order and release dates can change in response to user needs. This is common in an Agile process.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32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B076E416-EE1B-410B-BD72-8BD5900E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85825"/>
            <a:ext cx="10972800" cy="790575"/>
          </a:xfrm>
        </p:spPr>
        <p:txBody>
          <a:bodyPr/>
          <a:lstStyle/>
          <a:p>
            <a:pPr algn="ctr"/>
            <a:r>
              <a:rPr lang="en-US" dirty="0"/>
              <a:t>General Timeline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94D4B28-2717-4305-AB3D-9C30C974A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2020-2021</a:t>
            </a:r>
            <a:r>
              <a:rPr lang="en-US" b="1" dirty="0"/>
              <a:t>: AREERA</a:t>
            </a:r>
          </a:p>
          <a:p>
            <a:pPr marL="509588" indent="-225425"/>
            <a:r>
              <a:rPr lang="en-US" dirty="0"/>
              <a:t>Extension Program Initiation module was launched in September 2020</a:t>
            </a:r>
          </a:p>
          <a:p>
            <a:pPr marL="509588" indent="-225425"/>
            <a:r>
              <a:rPr lang="en-US" dirty="0"/>
              <a:t>The first iteration of the Research Project Initiation module released in May 2021 </a:t>
            </a:r>
          </a:p>
          <a:p>
            <a:pPr marL="509588" indent="-225425"/>
            <a:r>
              <a:rPr lang="en-US" dirty="0"/>
              <a:t>Reporting modules currently being </a:t>
            </a:r>
          </a:p>
          <a:p>
            <a:pPr marL="509588" indent="-225425"/>
            <a:r>
              <a:rPr lang="en-US" dirty="0"/>
              <a:t>New procedures to hasten Hatch initiations</a:t>
            </a:r>
          </a:p>
          <a:p>
            <a:pPr marL="0" indent="0">
              <a:buNone/>
            </a:pPr>
            <a:r>
              <a:rPr lang="en-US" b="1" u="sng" dirty="0"/>
              <a:t>2021</a:t>
            </a:r>
            <a:r>
              <a:rPr lang="en-US" b="1" dirty="0"/>
              <a:t>: Institutional Profile, McIntire-Stennis, RREA, Animal Health, and Smith-Lever Special Needs</a:t>
            </a:r>
          </a:p>
          <a:p>
            <a:pPr marL="0" indent="0">
              <a:buNone/>
            </a:pPr>
            <a:r>
              <a:rPr lang="en-US" b="1" u="sng" dirty="0"/>
              <a:t>2022</a:t>
            </a:r>
            <a:r>
              <a:rPr lang="en-US" b="1" dirty="0"/>
              <a:t>: Competitive Programs</a:t>
            </a:r>
          </a:p>
        </p:txBody>
      </p:sp>
    </p:spTree>
    <p:extLst>
      <p:ext uri="{BB962C8B-B14F-4D97-AF65-F5344CB8AC3E}">
        <p14:creationId xmlns:p14="http://schemas.microsoft.com/office/powerpoint/2010/main" val="3820596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B076E416-EE1B-410B-BD72-8BD5900E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85825"/>
            <a:ext cx="10972800" cy="790575"/>
          </a:xfrm>
        </p:spPr>
        <p:txBody>
          <a:bodyPr/>
          <a:lstStyle/>
          <a:p>
            <a:pPr algn="ctr"/>
            <a:r>
              <a:rPr lang="en-US" dirty="0"/>
              <a:t>Other Items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94D4B28-2717-4305-AB3D-9C30C974A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Secretary Vilsack</a:t>
            </a:r>
          </a:p>
          <a:p>
            <a:pPr marL="0" indent="0">
              <a:buNone/>
            </a:pPr>
            <a:r>
              <a:rPr lang="en-US" dirty="0"/>
              <a:t>	Speech on Climate Change</a:t>
            </a:r>
          </a:p>
          <a:p>
            <a:pPr marL="0" indent="0">
              <a:buNone/>
            </a:pPr>
            <a:r>
              <a:rPr lang="en-US" dirty="0"/>
              <a:t>	Colorado State University</a:t>
            </a:r>
          </a:p>
          <a:p>
            <a:pPr marL="0" indent="0">
              <a:buNone/>
            </a:pPr>
            <a:r>
              <a:rPr lang="en-US" dirty="0"/>
              <a:t>	Wednesday, September 29</a:t>
            </a:r>
          </a:p>
          <a:p>
            <a:pPr marL="0" indent="0">
              <a:buNone/>
            </a:pPr>
            <a:r>
              <a:rPr lang="en-US" dirty="0"/>
              <a:t>	YouTube</a:t>
            </a:r>
          </a:p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2" descr="Secretary of Agriculture Tom Vilsack is confirmed (again) | The Counter">
            <a:extLst>
              <a:ext uri="{FF2B5EF4-FFF2-40B4-BE49-F238E27FC236}">
                <a16:creationId xmlns:a16="http://schemas.microsoft.com/office/drawing/2014/main" id="{26CDBCCD-4C04-4174-AB58-21AFA560A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810000"/>
            <a:ext cx="3810000" cy="253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824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74696E-1654-476B-A06C-ADAC20A92D8B}"/>
              </a:ext>
            </a:extLst>
          </p:cNvPr>
          <p:cNvSpPr txBox="1"/>
          <p:nvPr/>
        </p:nvSpPr>
        <p:spPr>
          <a:xfrm>
            <a:off x="2438400" y="1536918"/>
            <a:ext cx="7391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Thank You</a:t>
            </a:r>
          </a:p>
          <a:p>
            <a:pPr algn="ctr"/>
            <a:endParaRPr lang="en-US" dirty="0"/>
          </a:p>
          <a:p>
            <a:pPr algn="ctr"/>
            <a:r>
              <a:rPr lang="en-US" sz="4000" dirty="0"/>
              <a:t>Kevin Kephart</a:t>
            </a:r>
          </a:p>
          <a:p>
            <a:pPr algn="ctr"/>
            <a:r>
              <a:rPr lang="en-US" sz="4000"/>
              <a:t>Kevin</a:t>
            </a:r>
            <a:r>
              <a:rPr lang="en-US" sz="4000" dirty="0"/>
              <a:t>.Kephart@USDA.gov</a:t>
            </a: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3B1EA5A9-68C2-4AA6-B125-090D5B9390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943838"/>
              </p:ext>
            </p:extLst>
          </p:nvPr>
        </p:nvGraphicFramePr>
        <p:xfrm>
          <a:off x="4648200" y="5016500"/>
          <a:ext cx="35814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608360" imgH="1850760" progId="">
                  <p:embed/>
                </p:oleObj>
              </mc:Choice>
              <mc:Fallback>
                <p:oleObj name="Clip" r:id="rId2" imgW="4608360" imgH="1850760" progId="">
                  <p:embed/>
                  <p:pic>
                    <p:nvPicPr>
                      <p:cNvPr id="3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B1EA5A9-68C2-4AA6-B125-090D5B93908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016500"/>
                        <a:ext cx="3581400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2069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56F3D6-D4D9-46A7-9FAC-702E06E77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43000"/>
            <a:ext cx="984386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0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83F5B-51E4-4A6F-A0FF-FBB957C7F822}"/>
              </a:ext>
            </a:extLst>
          </p:cNvPr>
          <p:cNvSpPr txBox="1">
            <a:spLocks/>
          </p:cNvSpPr>
          <p:nvPr/>
        </p:nvSpPr>
        <p:spPr>
          <a:xfrm>
            <a:off x="352926" y="1133475"/>
            <a:ext cx="11610473" cy="5343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/>
              <a:t>NIFA Hiring: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3200" dirty="0"/>
              <a:t>National Program Leaders (Biological Sciences)</a:t>
            </a:r>
          </a:p>
          <a:p>
            <a:pPr lvl="2" algn="l">
              <a:buFont typeface="Arial" panose="020B0604020202020204" pitchFamily="34" charset="0"/>
              <a:buChar char="•"/>
            </a:pPr>
            <a:r>
              <a:rPr lang="en-US" sz="2800" dirty="0"/>
              <a:t>Animal Health (DVM)</a:t>
            </a:r>
          </a:p>
          <a:p>
            <a:pPr lvl="2" algn="l">
              <a:buFont typeface="Arial" panose="020B0604020202020204" pitchFamily="34" charset="0"/>
              <a:buChar char="•"/>
            </a:pPr>
            <a:r>
              <a:rPr lang="en-US" sz="2800" dirty="0"/>
              <a:t>Animal Nutrition/Growth/Heat Stress</a:t>
            </a:r>
          </a:p>
          <a:p>
            <a:pPr lvl="2" algn="l">
              <a:buFont typeface="Arial" panose="020B0604020202020204" pitchFamily="34" charset="0"/>
              <a:buChar char="•"/>
            </a:pPr>
            <a:r>
              <a:rPr lang="en-US" sz="2800" dirty="0"/>
              <a:t>Plant Pathology</a:t>
            </a:r>
          </a:p>
          <a:p>
            <a:pPr lvl="2" algn="l">
              <a:buFont typeface="Arial" panose="020B0604020202020204" pitchFamily="34" charset="0"/>
              <a:buChar char="•"/>
            </a:pPr>
            <a:r>
              <a:rPr lang="en-US" sz="2800" dirty="0"/>
              <a:t>Horticulture</a:t>
            </a:r>
          </a:p>
          <a:p>
            <a:pPr lvl="2" algn="l">
              <a:buFont typeface="Arial" panose="020B0604020202020204" pitchFamily="34" charset="0"/>
              <a:buChar char="•"/>
            </a:pPr>
            <a:r>
              <a:rPr lang="en-US" sz="2800" dirty="0"/>
              <a:t>Food Science/Microbiology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3200" dirty="0"/>
              <a:t>National Program Leaders (Social Sciences)</a:t>
            </a:r>
          </a:p>
          <a:p>
            <a:pPr lvl="2" algn="l">
              <a:buFont typeface="Arial" panose="020B0604020202020204" pitchFamily="34" charset="0"/>
              <a:buChar char="•"/>
            </a:pPr>
            <a:r>
              <a:rPr lang="en-US" sz="2800" dirty="0"/>
              <a:t>Rural Sociology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3200" dirty="0"/>
              <a:t>Program Specialists</a:t>
            </a:r>
          </a:p>
          <a:p>
            <a:pPr lvl="1" algn="l"/>
            <a:endParaRPr lang="en-US" sz="3600" dirty="0"/>
          </a:p>
        </p:txBody>
      </p:sp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1D168878-3284-413F-B501-D94E11BE5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44000" y="4219940"/>
            <a:ext cx="3048000" cy="2243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2845E-7E2C-4750-B18B-624CFC46A645}"/>
              </a:ext>
            </a:extLst>
          </p:cNvPr>
          <p:cNvSpPr txBox="1"/>
          <p:nvPr/>
        </p:nvSpPr>
        <p:spPr>
          <a:xfrm>
            <a:off x="9144000" y="64632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machinerysafety101.com/category/new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8024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F9200D-3689-498A-BCB9-E7228627BAAF}"/>
              </a:ext>
            </a:extLst>
          </p:cNvPr>
          <p:cNvSpPr txBox="1"/>
          <p:nvPr/>
        </p:nvSpPr>
        <p:spPr>
          <a:xfrm>
            <a:off x="152400" y="1524000"/>
            <a:ext cx="118872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USDA FY2021 Priorities:</a:t>
            </a:r>
          </a:p>
          <a:p>
            <a:endParaRPr lang="en-US" sz="1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Containing the COVID-19 pandemic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Ensuring racial justice and equity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Ensuring food and nutrition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Rebuilding the rural economy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Addressing the impacts of climate change</a:t>
            </a:r>
          </a:p>
        </p:txBody>
      </p:sp>
      <p:pic>
        <p:nvPicPr>
          <p:cNvPr id="3074" name="Picture 2" descr="Secretary of Agriculture Tom Vilsack is confirmed (again) | The Counter">
            <a:extLst>
              <a:ext uri="{FF2B5EF4-FFF2-40B4-BE49-F238E27FC236}">
                <a16:creationId xmlns:a16="http://schemas.microsoft.com/office/drawing/2014/main" id="{71B89807-C794-4A02-B811-5717CA024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86200"/>
            <a:ext cx="3810000" cy="253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603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F9200D-3689-498A-BCB9-E7228627BAAF}"/>
              </a:ext>
            </a:extLst>
          </p:cNvPr>
          <p:cNvSpPr txBox="1"/>
          <p:nvPr/>
        </p:nvSpPr>
        <p:spPr>
          <a:xfrm>
            <a:off x="152400" y="1524000"/>
            <a:ext cx="118872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NIFA Core Teams</a:t>
            </a:r>
          </a:p>
          <a:p>
            <a:endParaRPr lang="en-US" sz="1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Climate Change – Megan O’Rourke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Nutrition Security – Sheila Fleischhacker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Economic Recovery – Kevin Kephart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Diversity, Equity, Inclusion – ‘Suresh’ Sureshwaran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3074" name="Picture 2" descr="Secretary of Agriculture Tom Vilsack is confirmed (again) | The Counter">
            <a:extLst>
              <a:ext uri="{FF2B5EF4-FFF2-40B4-BE49-F238E27FC236}">
                <a16:creationId xmlns:a16="http://schemas.microsoft.com/office/drawing/2014/main" id="{71B89807-C794-4A02-B811-5717CA024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443881"/>
            <a:ext cx="2971800" cy="197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966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4F2F9-2A2F-469F-AEA8-CD103BA6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689748"/>
            <a:ext cx="8737600" cy="1066800"/>
          </a:xfrm>
        </p:spPr>
        <p:txBody>
          <a:bodyPr/>
          <a:lstStyle/>
          <a:p>
            <a:r>
              <a:rPr lang="en-US" dirty="0"/>
              <a:t>Economic Recovery Core Team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B5272-A8AF-43CC-BC1E-73186FC91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975653"/>
            <a:ext cx="5384800" cy="4525963"/>
          </a:xfrm>
        </p:spPr>
        <p:txBody>
          <a:bodyPr numCol="1">
            <a:normAutofit/>
          </a:bodyPr>
          <a:lstStyle/>
          <a:p>
            <a:pPr lvl="1" fontAlgn="base">
              <a:buFont typeface="Arial" panose="020B0604020202020204" pitchFamily="34" charset="0"/>
              <a:buChar char="•"/>
            </a:pPr>
            <a:r>
              <a:rPr lang="en-US" sz="1700" dirty="0"/>
              <a:t>Ganesh Bora, Ag Systems​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700" dirty="0"/>
              <a:t>Amber Campbell, Environment​al Systems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700" dirty="0"/>
              <a:t>Daniel Cassidy, Environmental Systems​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700" dirty="0"/>
              <a:t>Melinda Coffman, IBCE​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700" dirty="0"/>
              <a:t>Brent Elrod, Family and Consumer Sciences​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700" dirty="0"/>
              <a:t>Vicki Finkenstadt, Ag Systems​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700" dirty="0"/>
              <a:t>Kevin Kephart, Ag Systems​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700" dirty="0"/>
              <a:t>Peter Motavalli, Community and Education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700" dirty="0"/>
              <a:t>​Carlos Ortiz, Community and Education​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700" dirty="0"/>
              <a:t>Robbin Shoemaker, Ag Systems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700" dirty="0"/>
              <a:t>David Songstad, SBIR NPL, Ag Systems</a:t>
            </a:r>
          </a:p>
          <a:p>
            <a:pPr fontAlgn="base"/>
            <a:r>
              <a:rPr lang="en-US" sz="1800" dirty="0"/>
              <a:t>Sponsors: Parag Chitnis, Tim Conner,</a:t>
            </a:r>
          </a:p>
          <a:p>
            <a:pPr marL="0" indent="0" fontAlgn="base">
              <a:buNone/>
            </a:pPr>
            <a:r>
              <a:rPr lang="en-US" sz="1800" dirty="0"/>
              <a:t>	 Sivapathasun Sureshwaran</a:t>
            </a:r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532DE7-4AB0-4726-A127-0CD23F754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2832" y="1921783"/>
            <a:ext cx="53848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Goal: Identify how we could use NIFA resources and networks to promote rapid, sustained, and equitable  economic recovery</a:t>
            </a:r>
          </a:p>
          <a:p>
            <a:endParaRPr lang="en-US" dirty="0"/>
          </a:p>
        </p:txBody>
      </p:sp>
      <p:pic>
        <p:nvPicPr>
          <p:cNvPr id="8" name="Picture 7" descr="A picture containing sky, solar cell, outdoor object, outdoor&#10;&#10;Description automatically generated">
            <a:extLst>
              <a:ext uri="{FF2B5EF4-FFF2-40B4-BE49-F238E27FC236}">
                <a16:creationId xmlns:a16="http://schemas.microsoft.com/office/drawing/2014/main" id="{EA0EE413-0611-477F-B937-A34D649C0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2" y="3585520"/>
            <a:ext cx="3190875" cy="2286000"/>
          </a:xfrm>
          <a:prstGeom prst="rect">
            <a:avLst/>
          </a:prstGeom>
        </p:spPr>
      </p:pic>
      <p:pic>
        <p:nvPicPr>
          <p:cNvPr id="1026" name="Picture 2" descr="Locally Grown Food">
            <a:extLst>
              <a:ext uri="{FF2B5EF4-FFF2-40B4-BE49-F238E27FC236}">
                <a16:creationId xmlns:a16="http://schemas.microsoft.com/office/drawing/2014/main" id="{D5D92119-C2E6-4CDB-9598-A5F171723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571" y="4518519"/>
            <a:ext cx="3014429" cy="216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966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B9F34-954C-4868-956B-C7A66370C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826800"/>
            <a:ext cx="8737600" cy="1066800"/>
          </a:xfrm>
        </p:spPr>
        <p:txBody>
          <a:bodyPr/>
          <a:lstStyle/>
          <a:p>
            <a:r>
              <a:rPr lang="en-US" dirty="0"/>
              <a:t>Core Team 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433D2-51B7-42A9-BDB6-3CB2929E9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16670"/>
            <a:ext cx="109728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92405" lvl="0" indent="-192405"/>
            <a:r>
              <a:rPr lang="en-US" sz="2800" dirty="0"/>
              <a:t>Advance rural economic and workforce development</a:t>
            </a:r>
            <a:endParaRPr lang="en-US" sz="2800" dirty="0">
              <a:ea typeface="Source Sans Pro"/>
            </a:endParaRPr>
          </a:p>
          <a:p>
            <a:pPr marL="192405" indent="-192405"/>
            <a:r>
              <a:rPr lang="en-US" sz="2800" dirty="0"/>
              <a:t>USDA-wide economic recovery coordination meetings</a:t>
            </a:r>
            <a:endParaRPr lang="en-US" sz="2800" dirty="0">
              <a:ea typeface="Source Sans Pro"/>
            </a:endParaRPr>
          </a:p>
          <a:p>
            <a:pPr marL="192405" indent="-192405"/>
            <a:r>
              <a:rPr lang="en-US" sz="2800" dirty="0"/>
              <a:t>Develop ideas and strategies related to: </a:t>
            </a:r>
            <a:endParaRPr lang="en-US" sz="2800" dirty="0">
              <a:ea typeface="Source Sans Pro"/>
            </a:endParaRPr>
          </a:p>
          <a:p>
            <a:pPr marL="417830" lvl="1" indent="-160655"/>
            <a:r>
              <a:rPr lang="en-US" sz="2000" dirty="0"/>
              <a:t>Post-pandemic economic recovery </a:t>
            </a:r>
            <a:endParaRPr lang="en-US" sz="2000" dirty="0">
              <a:ea typeface="Source Sans Pro"/>
            </a:endParaRPr>
          </a:p>
          <a:p>
            <a:pPr marL="417830" lvl="1" indent="-160655"/>
            <a:r>
              <a:rPr lang="en-US" sz="2000" dirty="0"/>
              <a:t>Circular economies in agriculture, food systems, renewable energy systems, rural communities</a:t>
            </a:r>
            <a:endParaRPr lang="en-US" sz="2000" dirty="0">
              <a:ea typeface="Source Sans Pro"/>
            </a:endParaRPr>
          </a:p>
          <a:p>
            <a:pPr marL="417830" lvl="1" indent="-160655"/>
            <a:r>
              <a:rPr lang="en-US" sz="2000" dirty="0"/>
              <a:t>workforce development</a:t>
            </a:r>
            <a:endParaRPr lang="en-US" sz="2000" dirty="0">
              <a:ea typeface="Source Sans Pro"/>
            </a:endParaRPr>
          </a:p>
          <a:p>
            <a:pPr marL="192405" lvl="0" indent="-192405"/>
            <a:r>
              <a:rPr lang="en-US" sz="2800" dirty="0"/>
              <a:t>Implement new programs related to economic recovery/development</a:t>
            </a:r>
            <a:endParaRPr lang="en-US" sz="2800" dirty="0">
              <a:ea typeface="Source Sans Pro"/>
            </a:endParaRPr>
          </a:p>
          <a:p>
            <a:pPr marL="192405" indent="-192405"/>
            <a:r>
              <a:rPr lang="en-US" sz="2800" dirty="0"/>
              <a:t>Ensure diversity, equity, and inclusion in these programs </a:t>
            </a:r>
            <a:endParaRPr lang="en-US" sz="2800" dirty="0">
              <a:ea typeface="Source Sans Pro"/>
            </a:endParaRPr>
          </a:p>
          <a:p>
            <a:pPr marL="192405" indent="-192405"/>
            <a:endParaRPr lang="en-US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448469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30988-1689-4235-9ED1-CBFD6FFF8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193800"/>
            <a:ext cx="8737600" cy="1066800"/>
          </a:xfrm>
        </p:spPr>
        <p:txBody>
          <a:bodyPr/>
          <a:lstStyle/>
          <a:p>
            <a:r>
              <a:rPr lang="en-US" dirty="0"/>
              <a:t>Underway for FY2021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A5E22-B366-427F-AA3F-7BFC73FB7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362200"/>
            <a:ext cx="10058400" cy="4241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92405" indent="-192405"/>
            <a:r>
              <a:rPr lang="en-US" dirty="0"/>
              <a:t>Develop plan for regional listening sessions on economic recovery/workforce development needs with Regional Rural Development Centers</a:t>
            </a:r>
          </a:p>
          <a:p>
            <a:pPr marL="192405" lvl="0" indent="-192405"/>
            <a:r>
              <a:rPr lang="en-US" dirty="0"/>
              <a:t>Provide RFA revision suggestions</a:t>
            </a:r>
            <a:endParaRPr lang="en-US" dirty="0">
              <a:ea typeface="Source Sans Pro"/>
            </a:endParaRPr>
          </a:p>
          <a:p>
            <a:pPr marL="192405" lvl="0" indent="-192405"/>
            <a:r>
              <a:rPr lang="en-US" dirty="0"/>
              <a:t>Develop ideas for new programs</a:t>
            </a:r>
            <a:endParaRPr lang="en-US" dirty="0">
              <a:ea typeface="Source Sans Pro"/>
            </a:endParaRPr>
          </a:p>
          <a:p>
            <a:pPr marL="192405" lvl="0" indent="-192405"/>
            <a:r>
              <a:rPr lang="en-US" dirty="0"/>
              <a:t>Coordinate with other relevant federal funding agencies</a:t>
            </a:r>
            <a:endParaRPr lang="en-US" dirty="0">
              <a:ea typeface="Source Sans Pro"/>
            </a:endParaRPr>
          </a:p>
          <a:p>
            <a:pPr marL="192405" indent="-192405"/>
            <a:endParaRPr lang="en-US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41266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02D28399-3422-48F1-976A-B6154016C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320" y="1025707"/>
            <a:ext cx="4600575" cy="586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1FE870-E19F-4619-8A69-5F57BC342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3526" y="2225186"/>
            <a:ext cx="53848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Stakeholder Survey</a:t>
            </a:r>
          </a:p>
          <a:p>
            <a:pPr lvl="1"/>
            <a:r>
              <a:rPr lang="en-US" sz="2400" dirty="0"/>
              <a:t>Summer 2021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4 Regional Listening Sessions</a:t>
            </a:r>
          </a:p>
          <a:p>
            <a:pPr lvl="1"/>
            <a:r>
              <a:rPr lang="en-US" sz="2400" dirty="0"/>
              <a:t>Autumn 2021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Report to NIFA </a:t>
            </a:r>
          </a:p>
          <a:p>
            <a:pPr lvl="1"/>
            <a:r>
              <a:rPr lang="en-US" sz="2400" dirty="0"/>
              <a:t>November 2021</a:t>
            </a:r>
          </a:p>
        </p:txBody>
      </p:sp>
    </p:spTree>
    <p:extLst>
      <p:ext uri="{BB962C8B-B14F-4D97-AF65-F5344CB8AC3E}">
        <p14:creationId xmlns:p14="http://schemas.microsoft.com/office/powerpoint/2010/main" val="3782192825"/>
      </p:ext>
    </p:extLst>
  </p:cSld>
  <p:clrMapOvr>
    <a:masterClrMapping/>
  </p:clrMapOvr>
</p:sld>
</file>

<file path=ppt/theme/theme1.xml><?xml version="1.0" encoding="utf-8"?>
<a:theme xmlns:a="http://schemas.openxmlformats.org/drawingml/2006/main" name="NIFA Template 2 UPDATED (2)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CFCDC226EE0744B2A5E648BC62F550" ma:contentTypeVersion="13" ma:contentTypeDescription="Create a new document." ma:contentTypeScope="" ma:versionID="49644673f8ffb1ccee3b5b03c558dd4c">
  <xsd:schema xmlns:xsd="http://www.w3.org/2001/XMLSchema" xmlns:xs="http://www.w3.org/2001/XMLSchema" xmlns:p="http://schemas.microsoft.com/office/2006/metadata/properties" xmlns:ns1="http://schemas.microsoft.com/sharepoint/v3" xmlns:ns3="a6a7a05b-092d-4678-b8b7-0d4b4ce93e09" xmlns:ns4="44743394-b386-4d3e-a669-f92e653544c9" targetNamespace="http://schemas.microsoft.com/office/2006/metadata/properties" ma:root="true" ma:fieldsID="91ea8ad9539d225186779bf99ec03bf1" ns1:_="" ns3:_="" ns4:_="">
    <xsd:import namespace="http://schemas.microsoft.com/sharepoint/v3"/>
    <xsd:import namespace="a6a7a05b-092d-4678-b8b7-0d4b4ce93e09"/>
    <xsd:import namespace="44743394-b386-4d3e-a669-f92e653544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7a05b-092d-4678-b8b7-0d4b4ce93e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43394-b386-4d3e-a669-f92e653544c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3A0CB3-BEBC-44FC-A0F4-AB7893C0B25B}">
  <ds:schemaRefs>
    <ds:schemaRef ds:uri="http://purl.org/dc/dcmitype/"/>
    <ds:schemaRef ds:uri="44743394-b386-4d3e-a669-f92e653544c9"/>
    <ds:schemaRef ds:uri="a6a7a05b-092d-4678-b8b7-0d4b4ce93e09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949111C-8E33-4E2C-B67D-0302179B1C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6a7a05b-092d-4678-b8b7-0d4b4ce93e09"/>
    <ds:schemaRef ds:uri="44743394-b386-4d3e-a669-f92e653544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E36F26-BEA5-4CD3-BBA0-5B20FBE3E3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NIFA Template 1 UPDATED</Template>
  <TotalTime>12494</TotalTime>
  <Words>630</Words>
  <Application>Microsoft Office PowerPoint</Application>
  <PresentationFormat>Widescreen</PresentationFormat>
  <Paragraphs>101</Paragraphs>
  <Slides>14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Asap</vt:lpstr>
      <vt:lpstr>Calibri</vt:lpstr>
      <vt:lpstr>NIFA Template 2 UPDATED (2)</vt:lpstr>
      <vt:lpstr>Clip</vt:lpstr>
      <vt:lpstr>NIFA Update Southern Association of Agricultural Experiment Station Directors  Kevin Kephart Deputy Director, Institute of Bioenergy, Climate, and Environment  Kevin.Kephart@USDA.gov  September 28, 2021</vt:lpstr>
      <vt:lpstr>PowerPoint Presentation</vt:lpstr>
      <vt:lpstr>PowerPoint Presentation</vt:lpstr>
      <vt:lpstr>PowerPoint Presentation</vt:lpstr>
      <vt:lpstr>PowerPoint Presentation</vt:lpstr>
      <vt:lpstr>Economic Recovery Core Team </vt:lpstr>
      <vt:lpstr>Core Team Charge</vt:lpstr>
      <vt:lpstr>Underway for FY2021</vt:lpstr>
      <vt:lpstr>PowerPoint Presentation</vt:lpstr>
      <vt:lpstr>PowerPoint Presentation</vt:lpstr>
      <vt:lpstr>New NIFA REPORTING SYSTEM</vt:lpstr>
      <vt:lpstr>General Timeline</vt:lpstr>
      <vt:lpstr>Other Items</vt:lpstr>
      <vt:lpstr>PowerPoint Presentation</vt:lpstr>
    </vt:vector>
  </TitlesOfParts>
  <Company>USDA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Paularie N. Knox</dc:creator>
  <cp:lastModifiedBy>Kephart, Kevin - REE-NIFA, Kansas City, MO</cp:lastModifiedBy>
  <cp:revision>977</cp:revision>
  <cp:lastPrinted>2021-03-08T05:35:24Z</cp:lastPrinted>
  <dcterms:created xsi:type="dcterms:W3CDTF">2009-10-19T17:49:05Z</dcterms:created>
  <dcterms:modified xsi:type="dcterms:W3CDTF">2021-09-28T17:07:24Z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0x01010086CFCDC226EE0744B2A5E648BC62F550</vt:lpwstr>
  </property>
</Properties>
</file>