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61" r:id="rId2"/>
    <p:sldId id="259" r:id="rId3"/>
    <p:sldId id="262" r:id="rId4"/>
    <p:sldId id="264" r:id="rId5"/>
    <p:sldId id="260" r:id="rId6"/>
    <p:sldId id="263" r:id="rId7"/>
    <p:sldId id="256" r:id="rId8"/>
    <p:sldId id="257" r:id="rId9"/>
    <p:sldId id="265" r:id="rId10"/>
    <p:sldId id="266" r:id="rId11"/>
    <p:sldId id="2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Gentona Book" panose="00000800000000000000" charset="0"/>
      <p:regular r:id="rId20"/>
      <p:bold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379"/>
    <a:srgbClr val="65924A"/>
    <a:srgbClr val="005E9A"/>
    <a:srgbClr val="F2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6283D-C8E2-4734-BB97-6E87E951633D}" v="3" dt="2021-09-15T15:22:37.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36" autoAdjust="0"/>
    <p:restoredTop sz="77619" autoAdjust="0"/>
  </p:normalViewPr>
  <p:slideViewPr>
    <p:cSldViewPr snapToGrid="0">
      <p:cViewPr varScale="1">
        <p:scale>
          <a:sx n="59" d="100"/>
          <a:sy n="59" d="100"/>
        </p:scale>
        <p:origin x="90" y="5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691A9-E81C-4478-858D-0B0D2CC6F616}"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EEE0E-86C5-49FD-9EFB-A98D3C741E58}" type="slidenum">
              <a:rPr lang="en-US" smtClean="0"/>
              <a:t>‹#›</a:t>
            </a:fld>
            <a:endParaRPr lang="en-US"/>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dirty="0">
                <a:latin typeface="+mn-lt"/>
                <a:ea typeface="Times New Roman" panose="02020603050405020304" pitchFamily="18" charset="0"/>
                <a:cs typeface="Calibri" panose="020F0502020204030204" pitchFamily="34" charset="0"/>
              </a:rPr>
              <a:t>AI: One of the most powerful technological forces of the 21st century</a:t>
            </a:r>
          </a:p>
          <a:p>
            <a:pPr marL="342900" marR="0" lvl="0" indent="-342900">
              <a:spcBef>
                <a:spcPts val="0"/>
              </a:spcBef>
              <a:spcAft>
                <a:spcPts val="0"/>
              </a:spcAft>
              <a:buFont typeface="Symbol" panose="05050102010706020507" pitchFamily="18" charset="2"/>
              <a:buChar char=""/>
            </a:pPr>
            <a:r>
              <a:rPr lang="en-US" sz="1200" kern="1200" dirty="0">
                <a:solidFill>
                  <a:schemeClr val="tx1"/>
                </a:solidFill>
                <a:effectLst/>
                <a:latin typeface="+mn-lt"/>
                <a:ea typeface="+mn-ea"/>
                <a:cs typeface="+mn-cs"/>
              </a:rPr>
              <a:t>UF just received a big gift from NVIDIA, including massive supercomputing resources, which should lead to the university hiring 100 faculty in the area of AI over the next couple of years. This is a major endeavor for us, and it represents a huge shift in our programmatic focus as an institution.  </a:t>
            </a:r>
          </a:p>
          <a:p>
            <a:pPr marL="342900" marR="0" lvl="0" indent="-342900">
              <a:spcBef>
                <a:spcPts val="0"/>
              </a:spcBef>
              <a:spcAft>
                <a:spcPts val="0"/>
              </a:spcAft>
              <a:buFont typeface="Symbol" panose="05050102010706020507" pitchFamily="18" charset="2"/>
              <a:buChar char=""/>
            </a:pPr>
            <a:endParaRPr lang="en-US" sz="1200" kern="1200" dirty="0">
              <a:solidFill>
                <a:schemeClr val="tx1"/>
              </a:solidFill>
              <a:effectLst/>
              <a:latin typeface="+mn-lt"/>
              <a:ea typeface="+mn-ea"/>
              <a:cs typeface="+mn-cs"/>
            </a:endParaRPr>
          </a:p>
          <a:p>
            <a:pPr marL="342900" marR="0" lvl="0" indent="-342900">
              <a:spcBef>
                <a:spcPts val="0"/>
              </a:spcBef>
              <a:spcAft>
                <a:spcPts val="0"/>
              </a:spcAft>
              <a:buFont typeface="Symbol" panose="05050102010706020507" pitchFamily="18" charset="2"/>
              <a:buChar char=""/>
            </a:pPr>
            <a:endParaRPr lang="en-US" sz="1200" dirty="0">
              <a:effectLst/>
              <a:latin typeface="+mn-lt"/>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2</a:t>
            </a:fld>
            <a:endParaRPr lang="en-US"/>
          </a:p>
        </p:txBody>
      </p:sp>
    </p:spTree>
    <p:extLst>
      <p:ext uri="{BB962C8B-B14F-4D97-AF65-F5344CB8AC3E}">
        <p14:creationId xmlns:p14="http://schemas.microsoft.com/office/powerpoint/2010/main" val="118908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3</a:t>
            </a:fld>
            <a:endParaRPr lang="en-US"/>
          </a:p>
        </p:txBody>
      </p:sp>
    </p:spTree>
    <p:extLst>
      <p:ext uri="{BB962C8B-B14F-4D97-AF65-F5344CB8AC3E}">
        <p14:creationId xmlns:p14="http://schemas.microsoft.com/office/powerpoint/2010/main" val="163854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SAAESD’s active engagement to improve on these </a:t>
            </a:r>
          </a:p>
          <a:p>
            <a:r>
              <a:rPr lang="en-US" dirty="0"/>
              <a:t>Core competency domains are important to identify, as they inform potential for complementarity (vs competition) and potential for </a:t>
            </a:r>
            <a:r>
              <a:rPr lang="en-US" dirty="0" err="1"/>
              <a:t>parternerships</a:t>
            </a:r>
            <a:r>
              <a:rPr lang="en-US" dirty="0"/>
              <a:t>. See example of UF’s core competencies next slide. There may be different partnerships with different southern ag experiment stations depending on the dynamics of complementarity and alignment of interests in core areas. </a:t>
            </a:r>
          </a:p>
        </p:txBody>
      </p:sp>
      <p:sp>
        <p:nvSpPr>
          <p:cNvPr id="4" name="Slide Number Placeholder 3"/>
          <p:cNvSpPr>
            <a:spLocks noGrp="1"/>
          </p:cNvSpPr>
          <p:nvPr>
            <p:ph type="sldNum" sz="quarter" idx="5"/>
          </p:nvPr>
        </p:nvSpPr>
        <p:spPr/>
        <p:txBody>
          <a:bodyPr/>
          <a:lstStyle/>
          <a:p>
            <a:fld id="{BEFEEE0E-86C5-49FD-9EFB-A98D3C741E58}" type="slidenum">
              <a:rPr lang="en-US" smtClean="0"/>
              <a:t>4</a:t>
            </a:fld>
            <a:endParaRPr lang="en-US"/>
          </a:p>
        </p:txBody>
      </p:sp>
    </p:spTree>
    <p:extLst>
      <p:ext uri="{BB962C8B-B14F-4D97-AF65-F5344CB8AC3E}">
        <p14:creationId xmlns:p14="http://schemas.microsoft.com/office/powerpoint/2010/main" val="198064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5597"/>
                </a:solidFill>
                <a:latin typeface="+mn-lt"/>
              </a:rPr>
              <a:t>Provost-approved Core-AI positions include:</a:t>
            </a:r>
          </a:p>
          <a:p>
            <a:pPr algn="l"/>
            <a:r>
              <a:rPr lang="en-US" sz="1200" b="0" i="0" u="none" strike="noStrike" baseline="0" dirty="0">
                <a:solidFill>
                  <a:srgbClr val="005597"/>
                </a:solidFill>
                <a:latin typeface="+mn-lt"/>
              </a:rPr>
              <a:t>• 2 in Precision Agriculture / Robotics (ABE/GCREC, ABE)</a:t>
            </a:r>
          </a:p>
          <a:p>
            <a:pPr algn="l"/>
            <a:r>
              <a:rPr lang="en-US" sz="1200" b="0" i="0" u="none" strike="noStrike" baseline="0" dirty="0">
                <a:solidFill>
                  <a:srgbClr val="005597"/>
                </a:solidFill>
                <a:latin typeface="+mn-lt"/>
              </a:rPr>
              <a:t>• 3 in Accelerated Precision Breeding (AGR, HOS, ABE/GCREC)</a:t>
            </a:r>
          </a:p>
          <a:p>
            <a:pPr algn="l"/>
            <a:r>
              <a:rPr lang="en-US" sz="1200" b="0" i="0" u="none" strike="noStrike" baseline="0" dirty="0">
                <a:solidFill>
                  <a:srgbClr val="005597"/>
                </a:solidFill>
                <a:latin typeface="+mn-lt"/>
              </a:rPr>
              <a:t>• 1 in Prevention Science (FYCS)</a:t>
            </a:r>
          </a:p>
          <a:p>
            <a:pPr algn="l"/>
            <a:r>
              <a:rPr lang="en-US" sz="1200" b="0" i="0" u="none" strike="noStrike" baseline="0" dirty="0">
                <a:solidFill>
                  <a:srgbClr val="005597"/>
                </a:solidFill>
                <a:latin typeface="+mn-lt"/>
              </a:rPr>
              <a:t>• 1 in Food System Resilience (ABE)</a:t>
            </a:r>
          </a:p>
          <a:p>
            <a:pPr algn="l"/>
            <a:r>
              <a:rPr lang="en-US" sz="1200" b="0" i="0" u="none" strike="noStrike" baseline="0" dirty="0">
                <a:solidFill>
                  <a:srgbClr val="005597"/>
                </a:solidFill>
                <a:latin typeface="+mn-lt"/>
              </a:rPr>
              <a:t>• 2 in Environmental Systems (AGR, SWS/SWFREC)</a:t>
            </a:r>
          </a:p>
          <a:p>
            <a:pPr algn="l"/>
            <a:r>
              <a:rPr lang="en-US" sz="1200" b="0" i="0" u="none" strike="noStrike" baseline="0" dirty="0">
                <a:solidFill>
                  <a:srgbClr val="005597"/>
                </a:solidFill>
                <a:latin typeface="+mn-lt"/>
              </a:rPr>
              <a:t>• 4 in Omics (HOS, ANS, MCS, FSHN)</a:t>
            </a:r>
            <a:endParaRPr lang="en-US" sz="1000" b="0" i="0" u="none" strike="noStrike" kern="1200" baseline="0" dirty="0">
              <a:solidFill>
                <a:schemeClr val="tx1"/>
              </a:solidFill>
              <a:effectLst/>
              <a:latin typeface="+mn-lt"/>
              <a:ea typeface="+mn-ea"/>
              <a:cs typeface="+mn-cs"/>
            </a:endParaRPr>
          </a:p>
          <a:p>
            <a:pPr algn="l"/>
            <a:endParaRPr lang="en-US" sz="1000" b="0" i="0" u="none" strike="noStrike" kern="1200" baseline="0" dirty="0">
              <a:solidFill>
                <a:schemeClr val="tx1"/>
              </a:solidFill>
              <a:effectLst/>
              <a:latin typeface="+mn-lt"/>
              <a:ea typeface="+mn-ea"/>
              <a:cs typeface="+mn-cs"/>
            </a:endParaRPr>
          </a:p>
          <a:p>
            <a:pPr algn="l"/>
            <a:r>
              <a:rPr lang="en-US" sz="1200" b="1" i="0" u="none" strike="noStrike" baseline="0" dirty="0">
                <a:solidFill>
                  <a:srgbClr val="005597"/>
                </a:solidFill>
                <a:latin typeface="+mn-lt"/>
              </a:rPr>
              <a:t>Other AI-relevant positions include:</a:t>
            </a:r>
          </a:p>
          <a:p>
            <a:pPr algn="l"/>
            <a:r>
              <a:rPr lang="en-US" sz="1200" b="0" i="0" u="none" strike="noStrike" baseline="0" dirty="0">
                <a:solidFill>
                  <a:srgbClr val="005597"/>
                </a:solidFill>
                <a:latin typeface="+mn-lt"/>
              </a:rPr>
              <a:t>• 1 in AI Methods and Tools (Biosensors; ABE/AGR)</a:t>
            </a:r>
          </a:p>
          <a:p>
            <a:pPr algn="l"/>
            <a:r>
              <a:rPr lang="en-US" sz="1200" b="0" i="0" u="none" strike="noStrike" baseline="0" dirty="0">
                <a:solidFill>
                  <a:srgbClr val="005597"/>
                </a:solidFill>
                <a:latin typeface="+mn-lt"/>
              </a:rPr>
              <a:t>• 1 in Accelerated Precision Breeding (Statistical Genetics; ANS)</a:t>
            </a:r>
          </a:p>
          <a:p>
            <a:pPr algn="l"/>
            <a:r>
              <a:rPr lang="en-US" sz="1200" b="0" i="0" u="none" strike="noStrike" baseline="0" dirty="0">
                <a:solidFill>
                  <a:srgbClr val="005597"/>
                </a:solidFill>
                <a:latin typeface="+mn-lt"/>
              </a:rPr>
              <a:t>• 1 in Food System Resilience (Advanced Quantitative Fisheries; FFGS)</a:t>
            </a:r>
          </a:p>
          <a:p>
            <a:pPr algn="l"/>
            <a:r>
              <a:rPr lang="en-US" sz="1200" b="0" i="0" u="none" strike="noStrike" baseline="0" dirty="0">
                <a:solidFill>
                  <a:srgbClr val="005597"/>
                </a:solidFill>
                <a:latin typeface="+mn-lt"/>
              </a:rPr>
              <a:t>• 1 in Omics (Synthetic Biology; HOS)</a:t>
            </a:r>
          </a:p>
          <a:p>
            <a:pPr algn="l"/>
            <a:r>
              <a:rPr lang="en-US" sz="1200" b="0" i="0" u="none" strike="noStrike" baseline="0" dirty="0">
                <a:solidFill>
                  <a:srgbClr val="005597"/>
                </a:solidFill>
                <a:latin typeface="+mn-lt"/>
              </a:rPr>
              <a:t>• 1 in Hidden Connections and Principles (</a:t>
            </a:r>
            <a:r>
              <a:rPr lang="en-US" sz="1200" b="0" i="0" u="none" strike="noStrike" baseline="0" dirty="0" err="1">
                <a:solidFill>
                  <a:srgbClr val="005597"/>
                </a:solidFill>
                <a:latin typeface="+mn-lt"/>
              </a:rPr>
              <a:t>Agrosystems</a:t>
            </a:r>
            <a:r>
              <a:rPr lang="en-US" sz="1200" b="0" i="0" u="none" strike="noStrike" baseline="0" dirty="0">
                <a:solidFill>
                  <a:srgbClr val="005597"/>
                </a:solidFill>
                <a:latin typeface="+mn-lt"/>
              </a:rPr>
              <a:t> Entomology; ENY/NFREC)</a:t>
            </a:r>
          </a:p>
          <a:p>
            <a:pPr algn="l"/>
            <a:r>
              <a:rPr lang="en-US" sz="1200" b="0" i="0" u="none" strike="noStrike" baseline="0" dirty="0">
                <a:solidFill>
                  <a:srgbClr val="005597"/>
                </a:solidFill>
                <a:latin typeface="+mn-lt"/>
              </a:rPr>
              <a:t>• 1 in Environmental Systems (Watershed Hydrology; SWS/RCREC)</a:t>
            </a:r>
          </a:p>
          <a:p>
            <a:pPr algn="l"/>
            <a:r>
              <a:rPr lang="en-US" sz="1200" b="0" i="0" u="none" strike="noStrike" baseline="0" dirty="0">
                <a:solidFill>
                  <a:srgbClr val="005597"/>
                </a:solidFill>
                <a:latin typeface="+mn-lt"/>
              </a:rPr>
              <a:t>• 1 in Invasion Science (Tenure home to be determined)</a:t>
            </a:r>
            <a:endParaRPr lang="en-US" sz="1000" dirty="0">
              <a:effectLst/>
              <a:latin typeface="+mn-lt"/>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5</a:t>
            </a:fld>
            <a:endParaRPr lang="en-US"/>
          </a:p>
        </p:txBody>
      </p:sp>
    </p:spTree>
    <p:extLst>
      <p:ext uri="{BB962C8B-B14F-4D97-AF65-F5344CB8AC3E}">
        <p14:creationId xmlns:p14="http://schemas.microsoft.com/office/powerpoint/2010/main" val="208425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6</a:t>
            </a:fld>
            <a:endParaRPr lang="en-US"/>
          </a:p>
        </p:txBody>
      </p:sp>
    </p:spTree>
    <p:extLst>
      <p:ext uri="{BB962C8B-B14F-4D97-AF65-F5344CB8AC3E}">
        <p14:creationId xmlns:p14="http://schemas.microsoft.com/office/powerpoint/2010/main" val="241816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Kati and Alex are ABE unit leaders at their universities. </a:t>
            </a:r>
          </a:p>
        </p:txBody>
      </p:sp>
      <p:sp>
        <p:nvSpPr>
          <p:cNvPr id="4" name="Slide Number Placeholder 3"/>
          <p:cNvSpPr>
            <a:spLocks noGrp="1"/>
          </p:cNvSpPr>
          <p:nvPr>
            <p:ph type="sldNum" sz="quarter" idx="5"/>
          </p:nvPr>
        </p:nvSpPr>
        <p:spPr/>
        <p:txBody>
          <a:bodyPr/>
          <a:lstStyle/>
          <a:p>
            <a:fld id="{BEFEEE0E-86C5-49FD-9EFB-A98D3C741E58}" type="slidenum">
              <a:rPr lang="en-US" smtClean="0"/>
              <a:t>7</a:t>
            </a:fld>
            <a:endParaRPr lang="en-US"/>
          </a:p>
        </p:txBody>
      </p:sp>
    </p:spTree>
    <p:extLst>
      <p:ext uri="{BB962C8B-B14F-4D97-AF65-F5344CB8AC3E}">
        <p14:creationId xmlns:p14="http://schemas.microsoft.com/office/powerpoint/2010/main" val="209617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8</a:t>
            </a:fld>
            <a:endParaRPr lang="en-US"/>
          </a:p>
        </p:txBody>
      </p:sp>
    </p:spTree>
    <p:extLst>
      <p:ext uri="{BB962C8B-B14F-4D97-AF65-F5344CB8AC3E}">
        <p14:creationId xmlns:p14="http://schemas.microsoft.com/office/powerpoint/2010/main" val="191392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9</a:t>
            </a:fld>
            <a:endParaRPr lang="en-US"/>
          </a:p>
        </p:txBody>
      </p:sp>
    </p:spTree>
    <p:extLst>
      <p:ext uri="{BB962C8B-B14F-4D97-AF65-F5344CB8AC3E}">
        <p14:creationId xmlns:p14="http://schemas.microsoft.com/office/powerpoint/2010/main" val="255244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10</a:t>
            </a:fld>
            <a:endParaRPr lang="en-US"/>
          </a:p>
        </p:txBody>
      </p:sp>
    </p:spTree>
    <p:extLst>
      <p:ext uri="{BB962C8B-B14F-4D97-AF65-F5344CB8AC3E}">
        <p14:creationId xmlns:p14="http://schemas.microsoft.com/office/powerpoint/2010/main" val="167833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atin typeface="Gentona Book" pitchFamily="2" charset="77"/>
              </a:defRPr>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Gentona Book"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lgn="l">
              <a:buFont typeface="Arial" panose="020B0604020202020204" pitchFamily="34" charset="0"/>
              <a:buChar char="•"/>
              <a:defRPr sz="2000">
                <a:latin typeface="Gentona Book"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Gentona Book"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Gentona Book"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lvl1pPr>
              <a:defRPr>
                <a:latin typeface="Gentona Book" pitchFamily="2" charset="77"/>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ntona Boo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ntona Boo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lvl1pPr>
              <a:defRPr>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lvl1pPr>
              <a:defRPr>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3" name="Picture 2">
            <a:extLst>
              <a:ext uri="{FF2B5EF4-FFF2-40B4-BE49-F238E27FC236}">
                <a16:creationId xmlns:a16="http://schemas.microsoft.com/office/drawing/2014/main" id="{1E23BD93-7304-5D41-8EA8-C8E19610CFA6}"/>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5211121" y="6181420"/>
            <a:ext cx="1828834" cy="286143"/>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ragilber@ufl.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45B81-52BD-4C6E-8A76-27F28332AF00}"/>
              </a:ext>
            </a:extLst>
          </p:cNvPr>
          <p:cNvSpPr>
            <a:spLocks noGrp="1"/>
          </p:cNvSpPr>
          <p:nvPr>
            <p:ph type="body" sz="quarter" idx="10"/>
          </p:nvPr>
        </p:nvSpPr>
        <p:spPr/>
        <p:txBody>
          <a:bodyPr/>
          <a:lstStyle/>
          <a:p>
            <a:r>
              <a:rPr lang="en-US" cap="none" dirty="0"/>
              <a:t>Update on Artificial Intelligence</a:t>
            </a:r>
          </a:p>
        </p:txBody>
      </p:sp>
      <p:sp>
        <p:nvSpPr>
          <p:cNvPr id="3" name="Text Placeholder 2">
            <a:extLst>
              <a:ext uri="{FF2B5EF4-FFF2-40B4-BE49-F238E27FC236}">
                <a16:creationId xmlns:a16="http://schemas.microsoft.com/office/drawing/2014/main" id="{86171070-B49D-401B-96A4-1D6937C94102}"/>
              </a:ext>
            </a:extLst>
          </p:cNvPr>
          <p:cNvSpPr>
            <a:spLocks noGrp="1"/>
          </p:cNvSpPr>
          <p:nvPr>
            <p:ph type="body" sz="quarter" idx="11"/>
          </p:nvPr>
        </p:nvSpPr>
        <p:spPr>
          <a:xfrm>
            <a:off x="1019968" y="2915728"/>
            <a:ext cx="10152063" cy="995872"/>
          </a:xfrm>
        </p:spPr>
        <p:txBody>
          <a:bodyPr/>
          <a:lstStyle/>
          <a:p>
            <a:r>
              <a:rPr lang="en-US" dirty="0"/>
              <a:t>Dr. Robert A. Gilbert</a:t>
            </a:r>
          </a:p>
          <a:p>
            <a:r>
              <a:rPr lang="en-US" dirty="0"/>
              <a:t>UF/IFAS Dean for Research</a:t>
            </a:r>
          </a:p>
          <a:p>
            <a:endParaRPr lang="en-US" dirty="0"/>
          </a:p>
          <a:p>
            <a:r>
              <a:rPr lang="en-US" dirty="0"/>
              <a:t>SAAESD Fall Meeting</a:t>
            </a:r>
          </a:p>
        </p:txBody>
      </p:sp>
    </p:spTree>
    <p:extLst>
      <p:ext uri="{BB962C8B-B14F-4D97-AF65-F5344CB8AC3E}">
        <p14:creationId xmlns:p14="http://schemas.microsoft.com/office/powerpoint/2010/main" val="35867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9B1D9-1336-4F64-B521-D2099D454090}"/>
              </a:ext>
            </a:extLst>
          </p:cNvPr>
          <p:cNvSpPr>
            <a:spLocks noGrp="1"/>
          </p:cNvSpPr>
          <p:nvPr>
            <p:ph type="title"/>
          </p:nvPr>
        </p:nvSpPr>
        <p:spPr>
          <a:xfrm>
            <a:off x="838200" y="558800"/>
            <a:ext cx="10515600" cy="1131888"/>
          </a:xfrm>
        </p:spPr>
        <p:txBody>
          <a:bodyPr/>
          <a:lstStyle/>
          <a:p>
            <a:r>
              <a:rPr lang="en-US" cap="none" dirty="0"/>
              <a:t>S-1090 Objectives</a:t>
            </a:r>
          </a:p>
        </p:txBody>
      </p:sp>
      <p:sp>
        <p:nvSpPr>
          <p:cNvPr id="5" name="Content Placeholder 4">
            <a:extLst>
              <a:ext uri="{FF2B5EF4-FFF2-40B4-BE49-F238E27FC236}">
                <a16:creationId xmlns:a16="http://schemas.microsoft.com/office/drawing/2014/main" id="{5081F4BA-BB01-4FB8-9284-99210192E93C}"/>
              </a:ext>
            </a:extLst>
          </p:cNvPr>
          <p:cNvSpPr>
            <a:spLocks noGrp="1"/>
          </p:cNvSpPr>
          <p:nvPr>
            <p:ph idx="1"/>
          </p:nvPr>
        </p:nvSpPr>
        <p:spPr>
          <a:xfrm>
            <a:off x="838200" y="1519518"/>
            <a:ext cx="10515600" cy="4657445"/>
          </a:xfrm>
        </p:spPr>
        <p:txBody>
          <a:bodyPr>
            <a:normAutofit lnSpcReduction="10000"/>
          </a:bodyPr>
          <a:lstStyle/>
          <a:p>
            <a:pPr marL="457200" indent="-457200">
              <a:buFont typeface="+mj-lt"/>
              <a:buAutoNum type="arabicPeriod"/>
            </a:pPr>
            <a:r>
              <a:rPr lang="en-US" dirty="0"/>
              <a:t>Develop AI-based approaches for </a:t>
            </a:r>
            <a:r>
              <a:rPr lang="en-US" dirty="0" err="1"/>
              <a:t>agro</a:t>
            </a:r>
            <a:r>
              <a:rPr lang="en-US" dirty="0"/>
              <a:t>-ecosystems production, processing, &amp; monitoring</a:t>
            </a:r>
          </a:p>
          <a:p>
            <a:pPr marL="914400" lvl="1" indent="-457200">
              <a:buFont typeface="+mj-lt"/>
              <a:buAutoNum type="alphaLcParenR"/>
            </a:pPr>
            <a:r>
              <a:rPr lang="en-US" dirty="0"/>
              <a:t>Development of AI tools for crop and animal production </a:t>
            </a:r>
          </a:p>
          <a:p>
            <a:pPr marL="914400" lvl="1" indent="-457200">
              <a:buFont typeface="+mj-lt"/>
              <a:buAutoNum type="alphaLcParenR"/>
            </a:pPr>
            <a:r>
              <a:rPr lang="en-US" dirty="0"/>
              <a:t>Application of AI tools for improved robotic, machine vision, and autonomous system’s perception, localization, manipulation, and planning for </a:t>
            </a:r>
            <a:r>
              <a:rPr lang="en-US" dirty="0" err="1"/>
              <a:t>agro</a:t>
            </a:r>
            <a:r>
              <a:rPr lang="en-US" dirty="0"/>
              <a:t>-ecosystems </a:t>
            </a:r>
          </a:p>
          <a:p>
            <a:pPr marL="914400" lvl="1" indent="-457200">
              <a:buFont typeface="+mj-lt"/>
              <a:buAutoNum type="alphaLcParenR"/>
            </a:pPr>
            <a:r>
              <a:rPr lang="en-US" dirty="0"/>
              <a:t>Natural resources scouting and monitoring </a:t>
            </a:r>
          </a:p>
          <a:p>
            <a:pPr marL="914400" lvl="1" indent="-457200">
              <a:buFont typeface="+mj-lt"/>
              <a:buAutoNum type="alphaLcParenR"/>
            </a:pPr>
            <a:r>
              <a:rPr lang="en-US" dirty="0"/>
              <a:t>Assess environmental, climate, economic, and social sustainability </a:t>
            </a:r>
          </a:p>
          <a:p>
            <a:pPr marL="914400" lvl="1" indent="-457200">
              <a:buFont typeface="+mj-lt"/>
              <a:buAutoNum type="alphaLcParenR"/>
            </a:pPr>
            <a:r>
              <a:rPr lang="en-US" dirty="0"/>
              <a:t>Research in breeding and pre-breeding areas (phenotyping &amp; genotyping)</a:t>
            </a:r>
          </a:p>
          <a:p>
            <a:pPr marL="457200" indent="-457200">
              <a:buFont typeface="+mj-lt"/>
              <a:buAutoNum type="arabicPeriod"/>
            </a:pPr>
            <a:r>
              <a:rPr lang="en-US" dirty="0"/>
              <a:t>Data curation, management, accessibility, and security, ethics</a:t>
            </a:r>
          </a:p>
          <a:p>
            <a:pPr marL="914400" lvl="1" indent="-457200">
              <a:buFont typeface="+mj-lt"/>
              <a:buAutoNum type="alphaLcParenR"/>
            </a:pPr>
            <a:r>
              <a:rPr lang="en-US" dirty="0"/>
              <a:t>Develop open-source, public agricultural datasets for benchmarking AI algorithms </a:t>
            </a:r>
          </a:p>
          <a:p>
            <a:pPr marL="914400" lvl="1" indent="-457200">
              <a:buFont typeface="+mj-lt"/>
              <a:buAutoNum type="alphaLcParenR"/>
            </a:pPr>
            <a:r>
              <a:rPr lang="en-US" dirty="0"/>
              <a:t>Standardization and testbed development </a:t>
            </a:r>
          </a:p>
          <a:p>
            <a:pPr marL="914400" lvl="1" indent="-457200">
              <a:buFont typeface="+mj-lt"/>
              <a:buAutoNum type="alphaLcParenR"/>
            </a:pPr>
            <a:r>
              <a:rPr lang="en-US" dirty="0"/>
              <a:t>AI </a:t>
            </a:r>
            <a:r>
              <a:rPr lang="en-US" dirty="0" err="1"/>
              <a:t>explainability</a:t>
            </a:r>
            <a:r>
              <a:rPr lang="en-US" dirty="0"/>
              <a:t>, security, and ethics</a:t>
            </a:r>
          </a:p>
          <a:p>
            <a:pPr marL="457200" indent="-457200">
              <a:buFont typeface="+mj-lt"/>
              <a:buAutoNum type="arabicPeriod"/>
            </a:pPr>
            <a:r>
              <a:rPr lang="en-US" dirty="0"/>
              <a:t>Extension: Showcase the value of current approaches - AI adoption (technology transfer) and workforce development and training</a:t>
            </a:r>
          </a:p>
          <a:p>
            <a:endParaRPr lang="en-US" dirty="0"/>
          </a:p>
        </p:txBody>
      </p:sp>
    </p:spTree>
    <p:extLst>
      <p:ext uri="{BB962C8B-B14F-4D97-AF65-F5344CB8AC3E}">
        <p14:creationId xmlns:p14="http://schemas.microsoft.com/office/powerpoint/2010/main" val="319930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45B81-52BD-4C6E-8A76-27F28332AF00}"/>
              </a:ext>
            </a:extLst>
          </p:cNvPr>
          <p:cNvSpPr>
            <a:spLocks noGrp="1"/>
          </p:cNvSpPr>
          <p:nvPr>
            <p:ph type="body" sz="quarter" idx="10"/>
          </p:nvPr>
        </p:nvSpPr>
        <p:spPr/>
        <p:txBody>
          <a:bodyPr/>
          <a:lstStyle/>
          <a:p>
            <a:r>
              <a:rPr lang="en-US" cap="none" dirty="0"/>
              <a:t>Thank you</a:t>
            </a:r>
          </a:p>
        </p:txBody>
      </p:sp>
      <p:sp>
        <p:nvSpPr>
          <p:cNvPr id="3" name="Text Placeholder 2">
            <a:extLst>
              <a:ext uri="{FF2B5EF4-FFF2-40B4-BE49-F238E27FC236}">
                <a16:creationId xmlns:a16="http://schemas.microsoft.com/office/drawing/2014/main" id="{86171070-B49D-401B-96A4-1D6937C94102}"/>
              </a:ext>
            </a:extLst>
          </p:cNvPr>
          <p:cNvSpPr>
            <a:spLocks noGrp="1"/>
          </p:cNvSpPr>
          <p:nvPr>
            <p:ph type="body" sz="quarter" idx="11"/>
          </p:nvPr>
        </p:nvSpPr>
        <p:spPr>
          <a:xfrm>
            <a:off x="1019968" y="2915728"/>
            <a:ext cx="10152063" cy="995872"/>
          </a:xfrm>
        </p:spPr>
        <p:txBody>
          <a:bodyPr/>
          <a:lstStyle/>
          <a:p>
            <a:r>
              <a:rPr lang="en-US" dirty="0"/>
              <a:t>Dr. Robert A. Gilbert</a:t>
            </a:r>
          </a:p>
          <a:p>
            <a:r>
              <a:rPr lang="en-US" dirty="0"/>
              <a:t>UF/IFAS Dean for Research</a:t>
            </a:r>
          </a:p>
          <a:p>
            <a:r>
              <a:rPr lang="en-US" dirty="0">
                <a:hlinkClick r:id="rId2"/>
              </a:rPr>
              <a:t>ragilber@ufl.edu</a:t>
            </a:r>
            <a:r>
              <a:rPr lang="en-US" dirty="0"/>
              <a:t> </a:t>
            </a:r>
          </a:p>
        </p:txBody>
      </p:sp>
    </p:spTree>
    <p:extLst>
      <p:ext uri="{BB962C8B-B14F-4D97-AF65-F5344CB8AC3E}">
        <p14:creationId xmlns:p14="http://schemas.microsoft.com/office/powerpoint/2010/main" val="420512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UF Artificial Intelligence Initiative:</a:t>
            </a:r>
            <a:br>
              <a:rPr lang="en-US" cap="none" dirty="0"/>
            </a:br>
            <a:r>
              <a:rPr lang="en-US" cap="none" dirty="0"/>
              <a:t>Opportunity for Collaboration</a:t>
            </a:r>
          </a:p>
        </p:txBody>
      </p:sp>
      <p:sp>
        <p:nvSpPr>
          <p:cNvPr id="5" name="Content Placeholder 4">
            <a:extLst>
              <a:ext uri="{FF2B5EF4-FFF2-40B4-BE49-F238E27FC236}">
                <a16:creationId xmlns:a16="http://schemas.microsoft.com/office/drawing/2014/main" id="{6A3BE08C-9982-4223-B5AE-7924E65E739D}"/>
              </a:ext>
            </a:extLst>
          </p:cNvPr>
          <p:cNvSpPr>
            <a:spLocks noGrp="1"/>
          </p:cNvSpPr>
          <p:nvPr>
            <p:ph sz="half" idx="13"/>
          </p:nvPr>
        </p:nvSpPr>
        <p:spPr>
          <a:xfrm>
            <a:off x="838200" y="1990165"/>
            <a:ext cx="10416988" cy="4074459"/>
          </a:xfrm>
        </p:spPr>
        <p:txBody>
          <a:bodyPr/>
          <a:lstStyle/>
          <a:p>
            <a:r>
              <a:rPr lang="en-US" dirty="0">
                <a:latin typeface="Gentona Book" panose="00000800000000000000" charset="0"/>
                <a:ea typeface="Times New Roman" panose="02020603050405020304" pitchFamily="18" charset="0"/>
                <a:cs typeface="Calibri" panose="020F0502020204030204" pitchFamily="34" charset="0"/>
              </a:rPr>
              <a:t>$70 M NVIDIA-UF partnership </a:t>
            </a:r>
          </a:p>
          <a:p>
            <a:pPr lvl="1">
              <a:lnSpc>
                <a:spcPct val="100000"/>
              </a:lnSpc>
              <a:spcBef>
                <a:spcPts val="0"/>
              </a:spcBef>
            </a:pPr>
            <a:r>
              <a:rPr lang="en-US" dirty="0">
                <a:latin typeface="Gentona Book" panose="00000800000000000000" charset="0"/>
                <a:ea typeface="Times New Roman" panose="02020603050405020304" pitchFamily="18" charset="0"/>
                <a:cs typeface="Calibri" panose="020F0502020204030204" pitchFamily="34" charset="0"/>
              </a:rPr>
              <a:t>Nation’s fastest supercomputer in higher education (3</a:t>
            </a:r>
            <a:r>
              <a:rPr lang="en-US" baseline="30000" dirty="0">
                <a:latin typeface="Gentona Book" panose="00000800000000000000" charset="0"/>
                <a:ea typeface="Times New Roman" panose="02020603050405020304" pitchFamily="18" charset="0"/>
                <a:cs typeface="Calibri" panose="020F0502020204030204" pitchFamily="34" charset="0"/>
              </a:rPr>
              <a:t>rd</a:t>
            </a:r>
            <a:r>
              <a:rPr lang="en-US" dirty="0">
                <a:latin typeface="Gentona Book" panose="00000800000000000000" charset="0"/>
                <a:ea typeface="Times New Roman" panose="02020603050405020304" pitchFamily="18" charset="0"/>
                <a:cs typeface="Calibri" panose="020F0502020204030204" pitchFamily="34" charset="0"/>
              </a:rPr>
              <a:t> globally) </a:t>
            </a:r>
          </a:p>
          <a:p>
            <a:pPr lvl="1">
              <a:lnSpc>
                <a:spcPct val="100000"/>
              </a:lnSpc>
              <a:spcBef>
                <a:spcPts val="0"/>
              </a:spcBef>
            </a:pPr>
            <a:r>
              <a:rPr lang="en-US" dirty="0">
                <a:latin typeface="Gentona Book" panose="00000800000000000000" charset="0"/>
                <a:ea typeface="Times New Roman" panose="02020603050405020304" pitchFamily="18" charset="0"/>
                <a:cs typeface="Calibri" panose="020F0502020204030204" pitchFamily="34" charset="0"/>
              </a:rPr>
              <a:t>UF hiring 100+ faculty in AI; among largest faculty concentrations in AI</a:t>
            </a:r>
          </a:p>
          <a:p>
            <a:pPr lvl="1">
              <a:lnSpc>
                <a:spcPct val="100000"/>
              </a:lnSpc>
              <a:spcBef>
                <a:spcPts val="0"/>
              </a:spcBef>
            </a:pPr>
            <a:r>
              <a:rPr lang="en-US" dirty="0">
                <a:latin typeface="Gentona Book" panose="00000800000000000000" charset="0"/>
                <a:ea typeface="Times New Roman" panose="02020603050405020304" pitchFamily="18" charset="0"/>
                <a:cs typeface="Calibri" panose="020F0502020204030204" pitchFamily="34" charset="0"/>
              </a:rPr>
              <a:t>Research, teaching, workforce readiness, equity and inclusion</a:t>
            </a:r>
          </a:p>
          <a:p>
            <a:endParaRPr lang="en-US" dirty="0">
              <a:latin typeface="Gentona Book" panose="00000800000000000000" charset="0"/>
              <a:ea typeface="Times New Roman" panose="02020603050405020304" pitchFamily="18" charset="0"/>
              <a:cs typeface="Calibri" panose="020F0502020204030204" pitchFamily="34" charset="0"/>
            </a:endParaRPr>
          </a:p>
          <a:p>
            <a:r>
              <a:rPr lang="en-US" dirty="0">
                <a:latin typeface="Gentona Book" panose="00000800000000000000" charset="0"/>
                <a:ea typeface="Times New Roman" panose="02020603050405020304" pitchFamily="18" charset="0"/>
                <a:cs typeface="Calibri" panose="020F0502020204030204" pitchFamily="34" charset="0"/>
              </a:rPr>
              <a:t>UF Institute of Food and Agricultural Sciences (IFAS) Hires </a:t>
            </a:r>
          </a:p>
          <a:p>
            <a:pPr lvl="1"/>
            <a:r>
              <a:rPr lang="en-US" dirty="0">
                <a:latin typeface="Gentona Book" panose="00000800000000000000" charset="0"/>
                <a:ea typeface="Times New Roman" panose="02020603050405020304" pitchFamily="18" charset="0"/>
                <a:cs typeface="Calibri" panose="020F0502020204030204" pitchFamily="34" charset="0"/>
              </a:rPr>
              <a:t>10 Core Areas of Strength identified: (1) Accelerated Precision Breeding, (2) Robotics and Precision Agriculture, (3) Omics, (4) Food System Resilience, (5) Environmental Systems, (6) Invasion Science, (7) Human Health, (8) AI Methods and Tools, (9) Hidden Connections and Principles, and (10) Education and Communication</a:t>
            </a:r>
          </a:p>
          <a:p>
            <a:pPr lvl="1"/>
            <a:r>
              <a:rPr lang="en-US" dirty="0">
                <a:latin typeface="Gentona Book" panose="00000800000000000000" charset="0"/>
                <a:ea typeface="Times New Roman" panose="02020603050405020304" pitchFamily="18" charset="0"/>
                <a:cs typeface="Calibri" panose="020F0502020204030204" pitchFamily="34" charset="0"/>
              </a:rPr>
              <a:t>IFAS hiring in key areas (13 AI core faculty, 7 AI-relevant) </a:t>
            </a:r>
          </a:p>
          <a:p>
            <a:pPr lvl="1"/>
            <a:r>
              <a:rPr lang="en-US" dirty="0">
                <a:latin typeface="Gentona Book" panose="00000800000000000000" charset="0"/>
                <a:ea typeface="Times New Roman" panose="02020603050405020304" pitchFamily="18" charset="0"/>
                <a:cs typeface="Calibri" panose="020F0502020204030204" pitchFamily="34" charset="0"/>
              </a:rPr>
              <a:t>UF welcomes opportunities for collaboration </a:t>
            </a:r>
          </a:p>
          <a:p>
            <a:endParaRPr lang="en-US" dirty="0">
              <a:latin typeface="Gentona Book" panose="0000080000000000000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7169" y="1960851"/>
            <a:ext cx="2610042" cy="1468149"/>
          </a:xfrm>
          <a:prstGeom prst="rect">
            <a:avLst/>
          </a:prstGeom>
        </p:spPr>
      </p:pic>
    </p:spTree>
    <p:extLst>
      <p:ext uri="{BB962C8B-B14F-4D97-AF65-F5344CB8AC3E}">
        <p14:creationId xmlns:p14="http://schemas.microsoft.com/office/powerpoint/2010/main" val="197143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AC5B-9C85-47D0-91C7-F23895E236AC}"/>
              </a:ext>
            </a:extLst>
          </p:cNvPr>
          <p:cNvSpPr>
            <a:spLocks noGrp="1"/>
          </p:cNvSpPr>
          <p:nvPr>
            <p:ph type="title"/>
          </p:nvPr>
        </p:nvSpPr>
        <p:spPr/>
        <p:txBody>
          <a:bodyPr/>
          <a:lstStyle/>
          <a:p>
            <a:r>
              <a:rPr lang="en-US" cap="none" dirty="0"/>
              <a:t>SAAESD Planning and Outcomes</a:t>
            </a:r>
          </a:p>
        </p:txBody>
      </p:sp>
      <p:sp>
        <p:nvSpPr>
          <p:cNvPr id="3" name="Content Placeholder 2">
            <a:extLst>
              <a:ext uri="{FF2B5EF4-FFF2-40B4-BE49-F238E27FC236}">
                <a16:creationId xmlns:a16="http://schemas.microsoft.com/office/drawing/2014/main" id="{7CCD3056-5663-460F-9939-9681493A57A5}"/>
              </a:ext>
            </a:extLst>
          </p:cNvPr>
          <p:cNvSpPr>
            <a:spLocks noGrp="1"/>
          </p:cNvSpPr>
          <p:nvPr>
            <p:ph idx="1"/>
          </p:nvPr>
        </p:nvSpPr>
        <p:spPr>
          <a:xfrm>
            <a:off x="838200" y="1483743"/>
            <a:ext cx="10515600" cy="4693220"/>
          </a:xfrm>
        </p:spPr>
        <p:txBody>
          <a:bodyPr/>
          <a:lstStyle/>
          <a:p>
            <a:r>
              <a:rPr lang="en-US" sz="2800" dirty="0"/>
              <a:t>Spring 2021 SAAESD survey on AI</a:t>
            </a:r>
          </a:p>
          <a:p>
            <a:pPr lvl="1"/>
            <a:r>
              <a:rPr lang="en-US" sz="2400" dirty="0"/>
              <a:t>Led by Gary Thompson’s team </a:t>
            </a:r>
          </a:p>
          <a:p>
            <a:pPr lvl="1"/>
            <a:r>
              <a:rPr lang="en-US" sz="2400" dirty="0"/>
              <a:t>13 of 15 southern stations responding</a:t>
            </a:r>
          </a:p>
          <a:p>
            <a:pPr lvl="1"/>
            <a:r>
              <a:rPr lang="en-US" sz="2400" dirty="0"/>
              <a:t>Key findings: </a:t>
            </a:r>
          </a:p>
          <a:p>
            <a:pPr lvl="2"/>
            <a:r>
              <a:rPr lang="en-US" sz="2400" dirty="0"/>
              <a:t>92% view AI as major focus area</a:t>
            </a:r>
          </a:p>
          <a:p>
            <a:pPr lvl="2"/>
            <a:r>
              <a:rPr lang="en-US" sz="2400" dirty="0"/>
              <a:t>The most common research areas: precision agriculture, remote sensing, big data, and machine learning</a:t>
            </a:r>
          </a:p>
          <a:p>
            <a:pPr lvl="2"/>
            <a:r>
              <a:rPr lang="en-US" sz="2400" dirty="0"/>
              <a:t>High interest for collaborating cross-university (10 stations) </a:t>
            </a:r>
          </a:p>
          <a:p>
            <a:pPr lvl="1"/>
            <a:endParaRPr lang="en-US" dirty="0"/>
          </a:p>
          <a:p>
            <a:pPr lvl="1"/>
            <a:endParaRPr lang="en-US" dirty="0"/>
          </a:p>
        </p:txBody>
      </p:sp>
    </p:spTree>
    <p:extLst>
      <p:ext uri="{BB962C8B-B14F-4D97-AF65-F5344CB8AC3E}">
        <p14:creationId xmlns:p14="http://schemas.microsoft.com/office/powerpoint/2010/main" val="374201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AC5B-9C85-47D0-91C7-F23895E236AC}"/>
              </a:ext>
            </a:extLst>
          </p:cNvPr>
          <p:cNvSpPr>
            <a:spLocks noGrp="1"/>
          </p:cNvSpPr>
          <p:nvPr>
            <p:ph type="title"/>
          </p:nvPr>
        </p:nvSpPr>
        <p:spPr/>
        <p:txBody>
          <a:bodyPr/>
          <a:lstStyle/>
          <a:p>
            <a:r>
              <a:rPr lang="en-US" cap="none" dirty="0"/>
              <a:t>SAAESD Planning and Outcomes</a:t>
            </a:r>
          </a:p>
        </p:txBody>
      </p:sp>
      <p:sp>
        <p:nvSpPr>
          <p:cNvPr id="3" name="Content Placeholder 2">
            <a:extLst>
              <a:ext uri="{FF2B5EF4-FFF2-40B4-BE49-F238E27FC236}">
                <a16:creationId xmlns:a16="http://schemas.microsoft.com/office/drawing/2014/main" id="{7CCD3056-5663-460F-9939-9681493A57A5}"/>
              </a:ext>
            </a:extLst>
          </p:cNvPr>
          <p:cNvSpPr>
            <a:spLocks noGrp="1"/>
          </p:cNvSpPr>
          <p:nvPr>
            <p:ph idx="1"/>
          </p:nvPr>
        </p:nvSpPr>
        <p:spPr>
          <a:xfrm>
            <a:off x="838200" y="1362974"/>
            <a:ext cx="10515600" cy="4813989"/>
          </a:xfrm>
        </p:spPr>
        <p:txBody>
          <a:bodyPr/>
          <a:lstStyle/>
          <a:p>
            <a:r>
              <a:rPr lang="en-US" sz="2800" dirty="0"/>
              <a:t>Survey Results: Major gaps and opportunities </a:t>
            </a:r>
          </a:p>
          <a:p>
            <a:pPr lvl="1"/>
            <a:r>
              <a:rPr lang="en-US" sz="2400" b="1" dirty="0"/>
              <a:t>Awareness</a:t>
            </a:r>
            <a:r>
              <a:rPr lang="en-US" sz="2400" dirty="0"/>
              <a:t> of what others are doing is likely low and happening in an uncoordinated way</a:t>
            </a:r>
          </a:p>
          <a:p>
            <a:pPr lvl="1"/>
            <a:r>
              <a:rPr lang="en-US" sz="2400" dirty="0"/>
              <a:t>A coordinated approach, sharing lessons learned, could help reduce </a:t>
            </a:r>
            <a:r>
              <a:rPr lang="en-US" sz="2400" b="1" dirty="0"/>
              <a:t>barriers and costs to engaging</a:t>
            </a:r>
            <a:r>
              <a:rPr lang="en-US" sz="2400" dirty="0"/>
              <a:t> in the AI space</a:t>
            </a:r>
          </a:p>
          <a:p>
            <a:pPr lvl="1"/>
            <a:r>
              <a:rPr lang="en-US" sz="2400" dirty="0"/>
              <a:t>Articulating the </a:t>
            </a:r>
            <a:r>
              <a:rPr lang="en-US" sz="2400" b="1" dirty="0"/>
              <a:t>core competency domains</a:t>
            </a:r>
            <a:r>
              <a:rPr lang="en-US" sz="2400" dirty="0"/>
              <a:t> can lead to improved collaboration and avoid redundancy across the system </a:t>
            </a:r>
          </a:p>
          <a:p>
            <a:pPr lvl="1"/>
            <a:r>
              <a:rPr lang="en-US" sz="2400" dirty="0"/>
              <a:t>Public-private and multi-university </a:t>
            </a:r>
            <a:r>
              <a:rPr lang="en-US" sz="2400" b="1" dirty="0"/>
              <a:t>partnerships are lacking </a:t>
            </a:r>
          </a:p>
          <a:p>
            <a:pPr lvl="1"/>
            <a:r>
              <a:rPr lang="en-US" sz="2400" dirty="0"/>
              <a:t>Awareness of what others are doing and </a:t>
            </a:r>
            <a:r>
              <a:rPr lang="en-US" sz="2400" b="1" dirty="0"/>
              <a:t>best practices </a:t>
            </a:r>
            <a:r>
              <a:rPr lang="en-US" sz="2400" dirty="0"/>
              <a:t>in the educational context might be helpful </a:t>
            </a:r>
          </a:p>
          <a:p>
            <a:pPr lvl="1"/>
            <a:r>
              <a:rPr lang="en-US" sz="2400" dirty="0"/>
              <a:t>Can work with funding agencies to make adjustments and increase awareness of </a:t>
            </a:r>
            <a:r>
              <a:rPr lang="en-US" sz="2400" b="1" dirty="0"/>
              <a:t>funding opportunities </a:t>
            </a:r>
          </a:p>
          <a:p>
            <a:pPr lvl="1"/>
            <a:endParaRPr lang="en-US" dirty="0"/>
          </a:p>
        </p:txBody>
      </p:sp>
    </p:spTree>
    <p:extLst>
      <p:ext uri="{BB962C8B-B14F-4D97-AF65-F5344CB8AC3E}">
        <p14:creationId xmlns:p14="http://schemas.microsoft.com/office/powerpoint/2010/main" val="327030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EA4684F-565D-6748-A8CB-5D710ACAFE79}"/>
              </a:ext>
            </a:extLst>
          </p:cNvPr>
          <p:cNvSpPr/>
          <p:nvPr/>
        </p:nvSpPr>
        <p:spPr>
          <a:xfrm>
            <a:off x="-54941" y="508081"/>
            <a:ext cx="12219442" cy="634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C5C532A-CD27-4BF7-AA89-F614987BF8A4}"/>
              </a:ext>
            </a:extLst>
          </p:cNvPr>
          <p:cNvPicPr/>
          <p:nvPr/>
        </p:nvPicPr>
        <p:blipFill>
          <a:blip r:embed="rId3"/>
          <a:stretch>
            <a:fillRect/>
          </a:stretch>
        </p:blipFill>
        <p:spPr>
          <a:xfrm>
            <a:off x="6068558" y="3327916"/>
            <a:ext cx="1243989" cy="1061049"/>
          </a:xfrm>
          <a:prstGeom prst="rect">
            <a:avLst/>
          </a:prstGeom>
        </p:spPr>
      </p:pic>
      <p:pic>
        <p:nvPicPr>
          <p:cNvPr id="44" name="Picture 43">
            <a:extLst>
              <a:ext uri="{FF2B5EF4-FFF2-40B4-BE49-F238E27FC236}">
                <a16:creationId xmlns:a16="http://schemas.microsoft.com/office/drawing/2014/main" id="{83A16D66-E95B-4CB0-AF71-E2CF9C0B6D6A}"/>
              </a:ext>
            </a:extLst>
          </p:cNvPr>
          <p:cNvPicPr/>
          <p:nvPr/>
        </p:nvPicPr>
        <p:blipFill>
          <a:blip r:embed="rId4"/>
          <a:stretch>
            <a:fillRect/>
          </a:stretch>
        </p:blipFill>
        <p:spPr>
          <a:xfrm>
            <a:off x="6059413" y="5565894"/>
            <a:ext cx="1262283" cy="1079343"/>
          </a:xfrm>
          <a:prstGeom prst="rect">
            <a:avLst/>
          </a:prstGeom>
        </p:spPr>
      </p:pic>
      <p:grpSp>
        <p:nvGrpSpPr>
          <p:cNvPr id="24" name="Group 23">
            <a:extLst>
              <a:ext uri="{FF2B5EF4-FFF2-40B4-BE49-F238E27FC236}">
                <a16:creationId xmlns:a16="http://schemas.microsoft.com/office/drawing/2014/main" id="{28B4CAF3-76AC-4738-8830-19D79F4DAF38}"/>
              </a:ext>
            </a:extLst>
          </p:cNvPr>
          <p:cNvGrpSpPr/>
          <p:nvPr/>
        </p:nvGrpSpPr>
        <p:grpSpPr>
          <a:xfrm>
            <a:off x="198076" y="966158"/>
            <a:ext cx="11323462" cy="5684258"/>
            <a:chOff x="198076" y="588257"/>
            <a:chExt cx="11323462" cy="6062159"/>
          </a:xfrm>
        </p:grpSpPr>
        <p:grpSp>
          <p:nvGrpSpPr>
            <p:cNvPr id="13" name="Group 12">
              <a:extLst>
                <a:ext uri="{FF2B5EF4-FFF2-40B4-BE49-F238E27FC236}">
                  <a16:creationId xmlns:a16="http://schemas.microsoft.com/office/drawing/2014/main" id="{573924D1-1D0A-42D5-8AAA-1A753D7791B0}"/>
                </a:ext>
              </a:extLst>
            </p:cNvPr>
            <p:cNvGrpSpPr/>
            <p:nvPr/>
          </p:nvGrpSpPr>
          <p:grpSpPr>
            <a:xfrm>
              <a:off x="216369" y="588295"/>
              <a:ext cx="5269695" cy="1061049"/>
              <a:chOff x="216369" y="588295"/>
              <a:chExt cx="5269695" cy="1061049"/>
            </a:xfrm>
          </p:grpSpPr>
          <p:pic>
            <p:nvPicPr>
              <p:cNvPr id="2" name="Picture 1">
                <a:extLst>
                  <a:ext uri="{FF2B5EF4-FFF2-40B4-BE49-F238E27FC236}">
                    <a16:creationId xmlns:a16="http://schemas.microsoft.com/office/drawing/2014/main" id="{7640AFDF-18AD-A94B-B486-E7BD5ABFCE10}"/>
                  </a:ext>
                </a:extLst>
              </p:cNvPr>
              <p:cNvPicPr/>
              <p:nvPr/>
            </p:nvPicPr>
            <p:blipFill>
              <a:blip r:embed="rId3"/>
              <a:stretch>
                <a:fillRect/>
              </a:stretch>
            </p:blipFill>
            <p:spPr>
              <a:xfrm>
                <a:off x="216369" y="588295"/>
                <a:ext cx="1243989" cy="1061049"/>
              </a:xfrm>
              <a:prstGeom prst="rect">
                <a:avLst/>
              </a:prstGeom>
            </p:spPr>
          </p:pic>
          <p:sp>
            <p:nvSpPr>
              <p:cNvPr id="6" name="TextBox 5">
                <a:extLst>
                  <a:ext uri="{FF2B5EF4-FFF2-40B4-BE49-F238E27FC236}">
                    <a16:creationId xmlns:a16="http://schemas.microsoft.com/office/drawing/2014/main" id="{EA670ED7-3362-F54F-A071-E95927C8B413}"/>
                  </a:ext>
                </a:extLst>
              </p:cNvPr>
              <p:cNvSpPr txBox="1"/>
              <p:nvPr/>
            </p:nvSpPr>
            <p:spPr>
              <a:xfrm>
                <a:off x="317663" y="795653"/>
                <a:ext cx="1041400" cy="738664"/>
              </a:xfrm>
              <a:prstGeom prst="rect">
                <a:avLst/>
              </a:prstGeom>
              <a:noFill/>
            </p:spPr>
            <p:txBody>
              <a:bodyPr wrap="square" rtlCol="0">
                <a:spAutoFit/>
              </a:bodyPr>
              <a:lstStyle/>
              <a:p>
                <a:pPr algn="ctr"/>
                <a:r>
                  <a:rPr lang="en-US" sz="1400" dirty="0">
                    <a:solidFill>
                      <a:schemeClr val="bg1"/>
                    </a:solidFill>
                  </a:rPr>
                  <a:t>Accelerated Precision Breeding</a:t>
                </a:r>
              </a:p>
            </p:txBody>
          </p:sp>
          <p:sp>
            <p:nvSpPr>
              <p:cNvPr id="31" name="TextBox 30">
                <a:extLst>
                  <a:ext uri="{FF2B5EF4-FFF2-40B4-BE49-F238E27FC236}">
                    <a16:creationId xmlns:a16="http://schemas.microsoft.com/office/drawing/2014/main" id="{CEAAE7E6-E955-4845-B433-6DCD91320DEF}"/>
                  </a:ext>
                </a:extLst>
              </p:cNvPr>
              <p:cNvSpPr txBox="1"/>
              <p:nvPr/>
            </p:nvSpPr>
            <p:spPr>
              <a:xfrm>
                <a:off x="1611077" y="795653"/>
                <a:ext cx="3874987" cy="738664"/>
              </a:xfrm>
              <a:prstGeom prst="rect">
                <a:avLst/>
              </a:prstGeom>
              <a:noFill/>
            </p:spPr>
            <p:txBody>
              <a:bodyPr wrap="square" rtlCol="0">
                <a:spAutoFit/>
              </a:bodyPr>
              <a:lstStyle/>
              <a:p>
                <a:r>
                  <a:rPr lang="en-US" sz="1400" b="1" dirty="0">
                    <a:solidFill>
                      <a:srgbClr val="65924A"/>
                    </a:solidFill>
                  </a:rPr>
                  <a:t>Challenge: </a:t>
                </a:r>
                <a:r>
                  <a:rPr lang="en-US" sz="1400" dirty="0">
                    <a:solidFill>
                      <a:srgbClr val="65924A"/>
                    </a:solidFill>
                  </a:rPr>
                  <a:t>Develop genetically advanced, highly resilient, and productive crops.</a:t>
                </a:r>
              </a:p>
              <a:p>
                <a:r>
                  <a:rPr lang="en-US" sz="1400" b="1" dirty="0">
                    <a:solidFill>
                      <a:srgbClr val="65924A"/>
                    </a:solidFill>
                  </a:rPr>
                  <a:t>New Hires:</a:t>
                </a:r>
                <a:r>
                  <a:rPr lang="en-US" sz="1400" dirty="0">
                    <a:solidFill>
                      <a:srgbClr val="65924A"/>
                    </a:solidFill>
                  </a:rPr>
                  <a:t> 4 new positions</a:t>
                </a:r>
              </a:p>
            </p:txBody>
          </p:sp>
        </p:grpSp>
        <p:grpSp>
          <p:nvGrpSpPr>
            <p:cNvPr id="14" name="Group 13">
              <a:extLst>
                <a:ext uri="{FF2B5EF4-FFF2-40B4-BE49-F238E27FC236}">
                  <a16:creationId xmlns:a16="http://schemas.microsoft.com/office/drawing/2014/main" id="{C75737A3-96AF-47B7-A871-9F440FCF9D37}"/>
                </a:ext>
              </a:extLst>
            </p:cNvPr>
            <p:cNvGrpSpPr/>
            <p:nvPr/>
          </p:nvGrpSpPr>
          <p:grpSpPr>
            <a:xfrm>
              <a:off x="198076" y="1849038"/>
              <a:ext cx="5287988" cy="1079343"/>
              <a:chOff x="198076" y="1849038"/>
              <a:chExt cx="5287988" cy="1079343"/>
            </a:xfrm>
          </p:grpSpPr>
          <p:pic>
            <p:nvPicPr>
              <p:cNvPr id="3" name="Picture 2">
                <a:extLst>
                  <a:ext uri="{FF2B5EF4-FFF2-40B4-BE49-F238E27FC236}">
                    <a16:creationId xmlns:a16="http://schemas.microsoft.com/office/drawing/2014/main" id="{E6271C63-CB57-DD43-B20E-E60BFF5F8BAC}"/>
                  </a:ext>
                </a:extLst>
              </p:cNvPr>
              <p:cNvPicPr/>
              <p:nvPr/>
            </p:nvPicPr>
            <p:blipFill>
              <a:blip r:embed="rId5"/>
              <a:stretch>
                <a:fillRect/>
              </a:stretch>
            </p:blipFill>
            <p:spPr>
              <a:xfrm>
                <a:off x="207222" y="1849038"/>
                <a:ext cx="1262283" cy="1079343"/>
              </a:xfrm>
              <a:prstGeom prst="rect">
                <a:avLst/>
              </a:prstGeom>
            </p:spPr>
          </p:pic>
          <p:sp>
            <p:nvSpPr>
              <p:cNvPr id="7" name="TextBox 6">
                <a:extLst>
                  <a:ext uri="{FF2B5EF4-FFF2-40B4-BE49-F238E27FC236}">
                    <a16:creationId xmlns:a16="http://schemas.microsoft.com/office/drawing/2014/main" id="{D25BCB93-A649-F140-A14E-F7E136EAF9D5}"/>
                  </a:ext>
                </a:extLst>
              </p:cNvPr>
              <p:cNvSpPr txBox="1"/>
              <p:nvPr/>
            </p:nvSpPr>
            <p:spPr>
              <a:xfrm>
                <a:off x="198076" y="2030064"/>
                <a:ext cx="1262282" cy="738664"/>
              </a:xfrm>
              <a:prstGeom prst="rect">
                <a:avLst/>
              </a:prstGeom>
              <a:noFill/>
            </p:spPr>
            <p:txBody>
              <a:bodyPr wrap="square" rtlCol="0">
                <a:spAutoFit/>
              </a:bodyPr>
              <a:lstStyle/>
              <a:p>
                <a:pPr algn="ctr"/>
                <a:r>
                  <a:rPr lang="en-US" sz="1400" dirty="0">
                    <a:solidFill>
                      <a:schemeClr val="bg1"/>
                    </a:solidFill>
                  </a:rPr>
                  <a:t>Robotics and Precision Agriculture</a:t>
                </a:r>
              </a:p>
            </p:txBody>
          </p:sp>
          <p:sp>
            <p:nvSpPr>
              <p:cNvPr id="32" name="Rectangle 31">
                <a:extLst>
                  <a:ext uri="{FF2B5EF4-FFF2-40B4-BE49-F238E27FC236}">
                    <a16:creationId xmlns:a16="http://schemas.microsoft.com/office/drawing/2014/main" id="{64205899-C642-D24D-A4A3-B4C793CFFCA3}"/>
                  </a:ext>
                </a:extLst>
              </p:cNvPr>
              <p:cNvSpPr/>
              <p:nvPr/>
            </p:nvSpPr>
            <p:spPr>
              <a:xfrm>
                <a:off x="1611077" y="2030064"/>
                <a:ext cx="3874987" cy="738664"/>
              </a:xfrm>
              <a:prstGeom prst="rect">
                <a:avLst/>
              </a:prstGeom>
            </p:spPr>
            <p:txBody>
              <a:bodyPr wrap="square">
                <a:spAutoFit/>
              </a:bodyPr>
              <a:lstStyle/>
              <a:p>
                <a:r>
                  <a:rPr lang="en-US" sz="1400" b="1" dirty="0">
                    <a:solidFill>
                      <a:srgbClr val="005E9A"/>
                    </a:solidFill>
                  </a:rPr>
                  <a:t>Challenge: </a:t>
                </a:r>
                <a:r>
                  <a:rPr lang="en-US" sz="1400" dirty="0">
                    <a:solidFill>
                      <a:srgbClr val="005E9A"/>
                    </a:solidFill>
                  </a:rPr>
                  <a:t>Develop the next generation of mechanical and sensing technologies.</a:t>
                </a:r>
              </a:p>
              <a:p>
                <a:r>
                  <a:rPr lang="en-US" sz="1400" b="1" dirty="0">
                    <a:solidFill>
                      <a:srgbClr val="005E9A"/>
                    </a:solidFill>
                  </a:rPr>
                  <a:t>New Hires: </a:t>
                </a:r>
                <a:r>
                  <a:rPr lang="en-US" sz="1400" dirty="0">
                    <a:solidFill>
                      <a:srgbClr val="005E9A"/>
                    </a:solidFill>
                  </a:rPr>
                  <a:t>2 new positions</a:t>
                </a:r>
                <a:endParaRPr lang="en-US" sz="1400" dirty="0">
                  <a:solidFill>
                    <a:srgbClr val="005E9A"/>
                  </a:solidFill>
                  <a:effectLst/>
                </a:endParaRPr>
              </a:p>
            </p:txBody>
          </p:sp>
        </p:grpSp>
        <p:grpSp>
          <p:nvGrpSpPr>
            <p:cNvPr id="16" name="Group 15">
              <a:extLst>
                <a:ext uri="{FF2B5EF4-FFF2-40B4-BE49-F238E27FC236}">
                  <a16:creationId xmlns:a16="http://schemas.microsoft.com/office/drawing/2014/main" id="{55E1106B-D12B-4524-8CD2-6266FEB1397E}"/>
                </a:ext>
              </a:extLst>
            </p:cNvPr>
            <p:cNvGrpSpPr/>
            <p:nvPr/>
          </p:nvGrpSpPr>
          <p:grpSpPr>
            <a:xfrm>
              <a:off x="207222" y="3101518"/>
              <a:ext cx="5278843" cy="1079343"/>
              <a:chOff x="207222" y="3101518"/>
              <a:chExt cx="5278843" cy="1079343"/>
            </a:xfrm>
          </p:grpSpPr>
          <p:pic>
            <p:nvPicPr>
              <p:cNvPr id="4" name="Picture 3">
                <a:extLst>
                  <a:ext uri="{FF2B5EF4-FFF2-40B4-BE49-F238E27FC236}">
                    <a16:creationId xmlns:a16="http://schemas.microsoft.com/office/drawing/2014/main" id="{5072235C-B546-EE4A-901D-77033D47E159}"/>
                  </a:ext>
                </a:extLst>
              </p:cNvPr>
              <p:cNvPicPr/>
              <p:nvPr/>
            </p:nvPicPr>
            <p:blipFill>
              <a:blip r:embed="rId4"/>
              <a:stretch>
                <a:fillRect/>
              </a:stretch>
            </p:blipFill>
            <p:spPr>
              <a:xfrm>
                <a:off x="207222" y="3101518"/>
                <a:ext cx="1262283" cy="1079343"/>
              </a:xfrm>
              <a:prstGeom prst="rect">
                <a:avLst/>
              </a:prstGeom>
            </p:spPr>
          </p:pic>
          <p:sp>
            <p:nvSpPr>
              <p:cNvPr id="8" name="TextBox 7">
                <a:extLst>
                  <a:ext uri="{FF2B5EF4-FFF2-40B4-BE49-F238E27FC236}">
                    <a16:creationId xmlns:a16="http://schemas.microsoft.com/office/drawing/2014/main" id="{09C93A1F-9066-D94D-834D-5BEBB4399B42}"/>
                  </a:ext>
                </a:extLst>
              </p:cNvPr>
              <p:cNvSpPr txBox="1"/>
              <p:nvPr/>
            </p:nvSpPr>
            <p:spPr>
              <a:xfrm>
                <a:off x="317663" y="3502690"/>
                <a:ext cx="1041400" cy="307777"/>
              </a:xfrm>
              <a:prstGeom prst="rect">
                <a:avLst/>
              </a:prstGeom>
              <a:noFill/>
            </p:spPr>
            <p:txBody>
              <a:bodyPr wrap="square" rtlCol="0">
                <a:spAutoFit/>
              </a:bodyPr>
              <a:lstStyle/>
              <a:p>
                <a:pPr algn="ctr"/>
                <a:r>
                  <a:rPr lang="en-US" sz="1400" dirty="0">
                    <a:solidFill>
                      <a:schemeClr val="bg1"/>
                    </a:solidFill>
                  </a:rPr>
                  <a:t>Omics</a:t>
                </a:r>
              </a:p>
            </p:txBody>
          </p:sp>
          <p:sp>
            <p:nvSpPr>
              <p:cNvPr id="33" name="Rectangle 32">
                <a:extLst>
                  <a:ext uri="{FF2B5EF4-FFF2-40B4-BE49-F238E27FC236}">
                    <a16:creationId xmlns:a16="http://schemas.microsoft.com/office/drawing/2014/main" id="{D18CEDEA-2DDC-1E41-BF99-C115BA288B61}"/>
                  </a:ext>
                </a:extLst>
              </p:cNvPr>
              <p:cNvSpPr/>
              <p:nvPr/>
            </p:nvSpPr>
            <p:spPr>
              <a:xfrm>
                <a:off x="1611078" y="3173282"/>
                <a:ext cx="3874987" cy="954107"/>
              </a:xfrm>
              <a:prstGeom prst="rect">
                <a:avLst/>
              </a:prstGeom>
            </p:spPr>
            <p:txBody>
              <a:bodyPr wrap="square">
                <a:spAutoFit/>
              </a:bodyPr>
              <a:lstStyle/>
              <a:p>
                <a:r>
                  <a:rPr lang="en-US" sz="1400" b="1" dirty="0">
                    <a:solidFill>
                      <a:srgbClr val="604379"/>
                    </a:solidFill>
                  </a:rPr>
                  <a:t>Challenge: </a:t>
                </a:r>
                <a:r>
                  <a:rPr lang="en-US" sz="1400" dirty="0">
                    <a:solidFill>
                      <a:srgbClr val="604379"/>
                    </a:solidFill>
                  </a:rPr>
                  <a:t>Discover molecular toolkit and mechanisms and develop synthetic biology design principles.</a:t>
                </a:r>
              </a:p>
              <a:p>
                <a:r>
                  <a:rPr lang="en-US" sz="1400" b="1" dirty="0">
                    <a:solidFill>
                      <a:srgbClr val="604379"/>
                    </a:solidFill>
                  </a:rPr>
                  <a:t>New Hires: </a:t>
                </a:r>
                <a:r>
                  <a:rPr lang="en-US" sz="1400" dirty="0">
                    <a:solidFill>
                      <a:srgbClr val="604379"/>
                    </a:solidFill>
                  </a:rPr>
                  <a:t>5 new positions </a:t>
                </a:r>
                <a:endParaRPr lang="en-US" sz="1400" dirty="0">
                  <a:solidFill>
                    <a:srgbClr val="604379"/>
                  </a:solidFill>
                  <a:effectLst/>
                </a:endParaRPr>
              </a:p>
            </p:txBody>
          </p:sp>
        </p:grpSp>
        <p:grpSp>
          <p:nvGrpSpPr>
            <p:cNvPr id="17" name="Group 16">
              <a:extLst>
                <a:ext uri="{FF2B5EF4-FFF2-40B4-BE49-F238E27FC236}">
                  <a16:creationId xmlns:a16="http://schemas.microsoft.com/office/drawing/2014/main" id="{329423F1-BFF5-43C2-858E-075675612363}"/>
                </a:ext>
              </a:extLst>
            </p:cNvPr>
            <p:cNvGrpSpPr/>
            <p:nvPr/>
          </p:nvGrpSpPr>
          <p:grpSpPr>
            <a:xfrm>
              <a:off x="243283" y="4299708"/>
              <a:ext cx="5214730" cy="1170813"/>
              <a:chOff x="243283" y="4299708"/>
              <a:chExt cx="5214730" cy="1170813"/>
            </a:xfrm>
          </p:grpSpPr>
          <p:pic>
            <p:nvPicPr>
              <p:cNvPr id="5" name="Picture 4">
                <a:extLst>
                  <a:ext uri="{FF2B5EF4-FFF2-40B4-BE49-F238E27FC236}">
                    <a16:creationId xmlns:a16="http://schemas.microsoft.com/office/drawing/2014/main" id="{341C6932-5BAC-F54B-B54C-1991958E006D}"/>
                  </a:ext>
                </a:extLst>
              </p:cNvPr>
              <p:cNvPicPr/>
              <p:nvPr/>
            </p:nvPicPr>
            <p:blipFill>
              <a:blip r:embed="rId6"/>
              <a:stretch>
                <a:fillRect/>
              </a:stretch>
            </p:blipFill>
            <p:spPr>
              <a:xfrm>
                <a:off x="280398" y="4299708"/>
                <a:ext cx="1189107" cy="1170813"/>
              </a:xfrm>
              <a:prstGeom prst="rect">
                <a:avLst/>
              </a:prstGeom>
            </p:spPr>
          </p:pic>
          <p:sp>
            <p:nvSpPr>
              <p:cNvPr id="9" name="TextBox 8">
                <a:extLst>
                  <a:ext uri="{FF2B5EF4-FFF2-40B4-BE49-F238E27FC236}">
                    <a16:creationId xmlns:a16="http://schemas.microsoft.com/office/drawing/2014/main" id="{0C1395E7-2918-C349-B717-8D6A7CD03A3C}"/>
                  </a:ext>
                </a:extLst>
              </p:cNvPr>
              <p:cNvSpPr txBox="1"/>
              <p:nvPr/>
            </p:nvSpPr>
            <p:spPr>
              <a:xfrm>
                <a:off x="243283" y="4654691"/>
                <a:ext cx="1285887" cy="523220"/>
              </a:xfrm>
              <a:prstGeom prst="rect">
                <a:avLst/>
              </a:prstGeom>
              <a:noFill/>
            </p:spPr>
            <p:txBody>
              <a:bodyPr wrap="square" rtlCol="0">
                <a:spAutoFit/>
              </a:bodyPr>
              <a:lstStyle/>
              <a:p>
                <a:pPr algn="ctr"/>
                <a:r>
                  <a:rPr lang="en-US" sz="1400" dirty="0">
                    <a:solidFill>
                      <a:schemeClr val="bg1"/>
                    </a:solidFill>
                  </a:rPr>
                  <a:t>Food System Resilience</a:t>
                </a:r>
              </a:p>
            </p:txBody>
          </p:sp>
          <p:sp>
            <p:nvSpPr>
              <p:cNvPr id="34" name="Rectangle 33">
                <a:extLst>
                  <a:ext uri="{FF2B5EF4-FFF2-40B4-BE49-F238E27FC236}">
                    <a16:creationId xmlns:a16="http://schemas.microsoft.com/office/drawing/2014/main" id="{EE6B9513-8F74-A041-B747-19C615AB32A8}"/>
                  </a:ext>
                </a:extLst>
              </p:cNvPr>
              <p:cNvSpPr/>
              <p:nvPr/>
            </p:nvSpPr>
            <p:spPr>
              <a:xfrm>
                <a:off x="1583026" y="4372727"/>
                <a:ext cx="3874987" cy="954107"/>
              </a:xfrm>
              <a:prstGeom prst="rect">
                <a:avLst/>
              </a:prstGeom>
            </p:spPr>
            <p:txBody>
              <a:bodyPr wrap="square">
                <a:spAutoFit/>
              </a:bodyPr>
              <a:lstStyle/>
              <a:p>
                <a:r>
                  <a:rPr lang="en-US" sz="1400" b="1" dirty="0">
                    <a:solidFill>
                      <a:srgbClr val="F27434"/>
                    </a:solidFill>
                  </a:rPr>
                  <a:t>Challenge: </a:t>
                </a:r>
                <a:r>
                  <a:rPr lang="en-US" sz="1400" dirty="0">
                    <a:solidFill>
                      <a:srgbClr val="F27434"/>
                    </a:solidFill>
                  </a:rPr>
                  <a:t>Improve resilience, reduce environmental impacts, and stabilize disturbances of food system.</a:t>
                </a:r>
              </a:p>
              <a:p>
                <a:r>
                  <a:rPr lang="en-US" sz="1400" b="1" dirty="0">
                    <a:solidFill>
                      <a:srgbClr val="F27434"/>
                    </a:solidFill>
                  </a:rPr>
                  <a:t>New Hires: </a:t>
                </a:r>
                <a:r>
                  <a:rPr lang="en-US" sz="1400" dirty="0">
                    <a:solidFill>
                      <a:srgbClr val="F27434"/>
                    </a:solidFill>
                  </a:rPr>
                  <a:t>2 new positions </a:t>
                </a:r>
                <a:endParaRPr lang="en-US" sz="1400" dirty="0">
                  <a:solidFill>
                    <a:srgbClr val="F27434"/>
                  </a:solidFill>
                  <a:effectLst/>
                </a:endParaRPr>
              </a:p>
            </p:txBody>
          </p:sp>
        </p:grpSp>
        <p:grpSp>
          <p:nvGrpSpPr>
            <p:cNvPr id="18" name="Group 17">
              <a:extLst>
                <a:ext uri="{FF2B5EF4-FFF2-40B4-BE49-F238E27FC236}">
                  <a16:creationId xmlns:a16="http://schemas.microsoft.com/office/drawing/2014/main" id="{9485B30A-3670-4342-9BFA-A1ECF8BFAA60}"/>
                </a:ext>
              </a:extLst>
            </p:cNvPr>
            <p:cNvGrpSpPr/>
            <p:nvPr/>
          </p:nvGrpSpPr>
          <p:grpSpPr>
            <a:xfrm>
              <a:off x="264233" y="5589367"/>
              <a:ext cx="5193780" cy="1061049"/>
              <a:chOff x="264233" y="5589367"/>
              <a:chExt cx="5193780" cy="1061049"/>
            </a:xfrm>
          </p:grpSpPr>
          <p:pic>
            <p:nvPicPr>
              <p:cNvPr id="10" name="Picture 9">
                <a:extLst>
                  <a:ext uri="{FF2B5EF4-FFF2-40B4-BE49-F238E27FC236}">
                    <a16:creationId xmlns:a16="http://schemas.microsoft.com/office/drawing/2014/main" id="{FCB175E8-9F13-A943-9049-42A3246A18A8}"/>
                  </a:ext>
                </a:extLst>
              </p:cNvPr>
              <p:cNvPicPr/>
              <p:nvPr/>
            </p:nvPicPr>
            <p:blipFill>
              <a:blip r:embed="rId3"/>
              <a:stretch>
                <a:fillRect/>
              </a:stretch>
            </p:blipFill>
            <p:spPr>
              <a:xfrm>
                <a:off x="264233" y="5589367"/>
                <a:ext cx="1243989" cy="1061049"/>
              </a:xfrm>
              <a:prstGeom prst="rect">
                <a:avLst/>
              </a:prstGeom>
            </p:spPr>
          </p:pic>
          <p:sp>
            <p:nvSpPr>
              <p:cNvPr id="11" name="TextBox 10">
                <a:extLst>
                  <a:ext uri="{FF2B5EF4-FFF2-40B4-BE49-F238E27FC236}">
                    <a16:creationId xmlns:a16="http://schemas.microsoft.com/office/drawing/2014/main" id="{454C68CE-F4D7-2145-A3F6-49EF3C458202}"/>
                  </a:ext>
                </a:extLst>
              </p:cNvPr>
              <p:cNvSpPr txBox="1"/>
              <p:nvPr/>
            </p:nvSpPr>
            <p:spPr>
              <a:xfrm>
                <a:off x="271817" y="5889060"/>
                <a:ext cx="1243989" cy="523220"/>
              </a:xfrm>
              <a:prstGeom prst="rect">
                <a:avLst/>
              </a:prstGeom>
              <a:noFill/>
            </p:spPr>
            <p:txBody>
              <a:bodyPr wrap="square" rtlCol="0">
                <a:spAutoFit/>
              </a:bodyPr>
              <a:lstStyle/>
              <a:p>
                <a:pPr algn="ctr"/>
                <a:r>
                  <a:rPr lang="en-US" sz="1400" dirty="0">
                    <a:solidFill>
                      <a:schemeClr val="bg1"/>
                    </a:solidFill>
                  </a:rPr>
                  <a:t>Environmental Systems</a:t>
                </a:r>
              </a:p>
            </p:txBody>
          </p:sp>
          <p:sp>
            <p:nvSpPr>
              <p:cNvPr id="35" name="Rectangle 34">
                <a:extLst>
                  <a:ext uri="{FF2B5EF4-FFF2-40B4-BE49-F238E27FC236}">
                    <a16:creationId xmlns:a16="http://schemas.microsoft.com/office/drawing/2014/main" id="{CA1B675D-6A55-9C41-BCF4-E5FF839AAD39}"/>
                  </a:ext>
                </a:extLst>
              </p:cNvPr>
              <p:cNvSpPr/>
              <p:nvPr/>
            </p:nvSpPr>
            <p:spPr>
              <a:xfrm>
                <a:off x="1583026" y="5622264"/>
                <a:ext cx="3874987" cy="954108"/>
              </a:xfrm>
              <a:prstGeom prst="rect">
                <a:avLst/>
              </a:prstGeom>
            </p:spPr>
            <p:txBody>
              <a:bodyPr wrap="square">
                <a:spAutoFit/>
              </a:bodyPr>
              <a:lstStyle/>
              <a:p>
                <a:r>
                  <a:rPr lang="en-US" sz="1400" b="1" dirty="0">
                    <a:solidFill>
                      <a:srgbClr val="65924A"/>
                    </a:solidFill>
                  </a:rPr>
                  <a:t>Challenge: </a:t>
                </a:r>
                <a:r>
                  <a:rPr lang="en-US" sz="1400" dirty="0">
                    <a:solidFill>
                      <a:srgbClr val="65924A"/>
                    </a:solidFill>
                  </a:rPr>
                  <a:t>Reduce environmental demands while creating economically sustainable production systems.</a:t>
                </a:r>
              </a:p>
              <a:p>
                <a:r>
                  <a:rPr lang="en-US" sz="1400" b="1" dirty="0">
                    <a:solidFill>
                      <a:srgbClr val="65924A"/>
                    </a:solidFill>
                  </a:rPr>
                  <a:t>New Hires:</a:t>
                </a:r>
                <a:r>
                  <a:rPr lang="en-US" sz="1400" dirty="0">
                    <a:solidFill>
                      <a:srgbClr val="65924A"/>
                    </a:solidFill>
                  </a:rPr>
                  <a:t> 3 new positions </a:t>
                </a:r>
                <a:endParaRPr lang="en-US" sz="1400" dirty="0">
                  <a:solidFill>
                    <a:srgbClr val="65924A"/>
                  </a:solidFill>
                  <a:effectLst/>
                </a:endParaRPr>
              </a:p>
            </p:txBody>
          </p:sp>
        </p:grpSp>
        <p:grpSp>
          <p:nvGrpSpPr>
            <p:cNvPr id="20" name="Group 19">
              <a:extLst>
                <a:ext uri="{FF2B5EF4-FFF2-40B4-BE49-F238E27FC236}">
                  <a16:creationId xmlns:a16="http://schemas.microsoft.com/office/drawing/2014/main" id="{EDFF3901-91E0-49AB-A21D-AE25EC726A7E}"/>
                </a:ext>
              </a:extLst>
            </p:cNvPr>
            <p:cNvGrpSpPr/>
            <p:nvPr/>
          </p:nvGrpSpPr>
          <p:grpSpPr>
            <a:xfrm>
              <a:off x="6054780" y="1818115"/>
              <a:ext cx="5445476" cy="1170813"/>
              <a:chOff x="6039472" y="523899"/>
              <a:chExt cx="5445476" cy="1170813"/>
            </a:xfrm>
          </p:grpSpPr>
          <p:pic>
            <p:nvPicPr>
              <p:cNvPr id="15" name="Picture 14">
                <a:extLst>
                  <a:ext uri="{FF2B5EF4-FFF2-40B4-BE49-F238E27FC236}">
                    <a16:creationId xmlns:a16="http://schemas.microsoft.com/office/drawing/2014/main" id="{4639F48F-5BCF-F94D-B181-C862A7852B26}"/>
                  </a:ext>
                </a:extLst>
              </p:cNvPr>
              <p:cNvPicPr/>
              <p:nvPr/>
            </p:nvPicPr>
            <p:blipFill>
              <a:blip r:embed="rId6"/>
              <a:stretch>
                <a:fillRect/>
              </a:stretch>
            </p:blipFill>
            <p:spPr>
              <a:xfrm>
                <a:off x="6039472" y="523899"/>
                <a:ext cx="1189107" cy="1170813"/>
              </a:xfrm>
              <a:prstGeom prst="rect">
                <a:avLst/>
              </a:prstGeom>
            </p:spPr>
          </p:pic>
          <p:sp>
            <p:nvSpPr>
              <p:cNvPr id="19" name="TextBox 18">
                <a:extLst>
                  <a:ext uri="{FF2B5EF4-FFF2-40B4-BE49-F238E27FC236}">
                    <a16:creationId xmlns:a16="http://schemas.microsoft.com/office/drawing/2014/main" id="{40072ECE-B882-7747-8671-024C45FF52AC}"/>
                  </a:ext>
                </a:extLst>
              </p:cNvPr>
              <p:cNvSpPr txBox="1"/>
              <p:nvPr/>
            </p:nvSpPr>
            <p:spPr>
              <a:xfrm>
                <a:off x="6096000" y="862654"/>
                <a:ext cx="1041400" cy="523220"/>
              </a:xfrm>
              <a:prstGeom prst="rect">
                <a:avLst/>
              </a:prstGeom>
              <a:noFill/>
            </p:spPr>
            <p:txBody>
              <a:bodyPr wrap="square" rtlCol="0">
                <a:spAutoFit/>
              </a:bodyPr>
              <a:lstStyle/>
              <a:p>
                <a:pPr algn="ctr"/>
                <a:r>
                  <a:rPr lang="en-US" sz="1400" dirty="0">
                    <a:solidFill>
                      <a:schemeClr val="bg1"/>
                    </a:solidFill>
                  </a:rPr>
                  <a:t>Invasion</a:t>
                </a:r>
              </a:p>
              <a:p>
                <a:pPr algn="ctr"/>
                <a:r>
                  <a:rPr lang="en-US" sz="1400" dirty="0">
                    <a:solidFill>
                      <a:schemeClr val="bg1"/>
                    </a:solidFill>
                  </a:rPr>
                  <a:t>Science</a:t>
                </a:r>
              </a:p>
            </p:txBody>
          </p:sp>
          <p:sp>
            <p:nvSpPr>
              <p:cNvPr id="36" name="Rectangle 35">
                <a:extLst>
                  <a:ext uri="{FF2B5EF4-FFF2-40B4-BE49-F238E27FC236}">
                    <a16:creationId xmlns:a16="http://schemas.microsoft.com/office/drawing/2014/main" id="{12AD8166-269D-CF44-ADBF-66285316AD07}"/>
                  </a:ext>
                </a:extLst>
              </p:cNvPr>
              <p:cNvSpPr/>
              <p:nvPr/>
            </p:nvSpPr>
            <p:spPr>
              <a:xfrm>
                <a:off x="7395548" y="724155"/>
                <a:ext cx="4089400" cy="738664"/>
              </a:xfrm>
              <a:prstGeom prst="rect">
                <a:avLst/>
              </a:prstGeom>
            </p:spPr>
            <p:txBody>
              <a:bodyPr wrap="square">
                <a:spAutoFit/>
              </a:bodyPr>
              <a:lstStyle/>
              <a:p>
                <a:r>
                  <a:rPr lang="en-US" sz="1400" b="1" dirty="0">
                    <a:solidFill>
                      <a:srgbClr val="F27434"/>
                    </a:solidFill>
                  </a:rPr>
                  <a:t>Challenge: </a:t>
                </a:r>
                <a:r>
                  <a:rPr lang="en-US" sz="1400" dirty="0">
                    <a:solidFill>
                      <a:srgbClr val="F27434"/>
                    </a:solidFill>
                  </a:rPr>
                  <a:t>Make basic discoveries, generate applied research, and create cutting-edge trainings.</a:t>
                </a:r>
              </a:p>
              <a:p>
                <a:r>
                  <a:rPr lang="en-US" sz="1400" b="1" dirty="0">
                    <a:solidFill>
                      <a:srgbClr val="F27434"/>
                    </a:solidFill>
                  </a:rPr>
                  <a:t>New Hires: </a:t>
                </a:r>
                <a:r>
                  <a:rPr lang="en-US" sz="1400" dirty="0">
                    <a:solidFill>
                      <a:srgbClr val="F27434"/>
                    </a:solidFill>
                  </a:rPr>
                  <a:t>1 new position </a:t>
                </a:r>
                <a:endParaRPr lang="en-US" sz="1400" dirty="0">
                  <a:solidFill>
                    <a:srgbClr val="F27434"/>
                  </a:solidFill>
                  <a:effectLst/>
                </a:endParaRPr>
              </a:p>
            </p:txBody>
          </p:sp>
        </p:grpSp>
        <p:grpSp>
          <p:nvGrpSpPr>
            <p:cNvPr id="21" name="Group 20">
              <a:extLst>
                <a:ext uri="{FF2B5EF4-FFF2-40B4-BE49-F238E27FC236}">
                  <a16:creationId xmlns:a16="http://schemas.microsoft.com/office/drawing/2014/main" id="{110662A0-E6B0-48CA-824E-63E3ED448D36}"/>
                </a:ext>
              </a:extLst>
            </p:cNvPr>
            <p:cNvGrpSpPr/>
            <p:nvPr/>
          </p:nvGrpSpPr>
          <p:grpSpPr>
            <a:xfrm>
              <a:off x="6037455" y="588257"/>
              <a:ext cx="5464663" cy="1079343"/>
              <a:chOff x="6059413" y="1851067"/>
              <a:chExt cx="5464663" cy="1079343"/>
            </a:xfrm>
          </p:grpSpPr>
          <p:pic>
            <p:nvPicPr>
              <p:cNvPr id="22" name="Picture 21">
                <a:extLst>
                  <a:ext uri="{FF2B5EF4-FFF2-40B4-BE49-F238E27FC236}">
                    <a16:creationId xmlns:a16="http://schemas.microsoft.com/office/drawing/2014/main" id="{7E6E1844-C813-A245-8225-F141ED4193D4}"/>
                  </a:ext>
                </a:extLst>
              </p:cNvPr>
              <p:cNvPicPr/>
              <p:nvPr/>
            </p:nvPicPr>
            <p:blipFill>
              <a:blip r:embed="rId5"/>
              <a:stretch>
                <a:fillRect/>
              </a:stretch>
            </p:blipFill>
            <p:spPr>
              <a:xfrm>
                <a:off x="6059413" y="1851067"/>
                <a:ext cx="1262283" cy="1079343"/>
              </a:xfrm>
              <a:prstGeom prst="rect">
                <a:avLst/>
              </a:prstGeom>
            </p:spPr>
          </p:pic>
          <p:sp>
            <p:nvSpPr>
              <p:cNvPr id="23" name="TextBox 22">
                <a:extLst>
                  <a:ext uri="{FF2B5EF4-FFF2-40B4-BE49-F238E27FC236}">
                    <a16:creationId xmlns:a16="http://schemas.microsoft.com/office/drawing/2014/main" id="{18FDD80D-17B3-9142-83CD-765E241C3D34}"/>
                  </a:ext>
                </a:extLst>
              </p:cNvPr>
              <p:cNvSpPr txBox="1"/>
              <p:nvPr/>
            </p:nvSpPr>
            <p:spPr>
              <a:xfrm>
                <a:off x="6169854" y="2124908"/>
                <a:ext cx="1041400" cy="523220"/>
              </a:xfrm>
              <a:prstGeom prst="rect">
                <a:avLst/>
              </a:prstGeom>
              <a:noFill/>
            </p:spPr>
            <p:txBody>
              <a:bodyPr wrap="square" rtlCol="0">
                <a:spAutoFit/>
              </a:bodyPr>
              <a:lstStyle/>
              <a:p>
                <a:pPr algn="ctr"/>
                <a:r>
                  <a:rPr lang="en-US" sz="1400" dirty="0">
                    <a:solidFill>
                      <a:schemeClr val="bg1"/>
                    </a:solidFill>
                  </a:rPr>
                  <a:t>Human</a:t>
                </a:r>
              </a:p>
              <a:p>
                <a:pPr algn="ctr"/>
                <a:r>
                  <a:rPr lang="en-US" sz="1400" dirty="0">
                    <a:solidFill>
                      <a:schemeClr val="bg1"/>
                    </a:solidFill>
                  </a:rPr>
                  <a:t>Health</a:t>
                </a:r>
              </a:p>
            </p:txBody>
          </p:sp>
          <p:sp>
            <p:nvSpPr>
              <p:cNvPr id="37" name="Rectangle 36">
                <a:extLst>
                  <a:ext uri="{FF2B5EF4-FFF2-40B4-BE49-F238E27FC236}">
                    <a16:creationId xmlns:a16="http://schemas.microsoft.com/office/drawing/2014/main" id="{0802ECCD-CD20-1A40-9DED-F51F73896816}"/>
                  </a:ext>
                </a:extLst>
              </p:cNvPr>
              <p:cNvSpPr/>
              <p:nvPr/>
            </p:nvSpPr>
            <p:spPr>
              <a:xfrm>
                <a:off x="7434676" y="2021458"/>
                <a:ext cx="4089400" cy="738664"/>
              </a:xfrm>
              <a:prstGeom prst="rect">
                <a:avLst/>
              </a:prstGeom>
            </p:spPr>
            <p:txBody>
              <a:bodyPr wrap="square">
                <a:spAutoFit/>
              </a:bodyPr>
              <a:lstStyle/>
              <a:p>
                <a:r>
                  <a:rPr lang="en-US" sz="1400" b="1" dirty="0">
                    <a:solidFill>
                      <a:srgbClr val="005E9A"/>
                    </a:solidFill>
                  </a:rPr>
                  <a:t>Challenge: </a:t>
                </a:r>
                <a:r>
                  <a:rPr lang="en-US" sz="1400" dirty="0">
                    <a:solidFill>
                      <a:srgbClr val="005E9A"/>
                    </a:solidFill>
                  </a:rPr>
                  <a:t>Provide real-world demonstrations of how to target prevention programs.</a:t>
                </a:r>
              </a:p>
              <a:p>
                <a:r>
                  <a:rPr lang="en-US" sz="1400" b="1" dirty="0">
                    <a:solidFill>
                      <a:srgbClr val="005E9A"/>
                    </a:solidFill>
                  </a:rPr>
                  <a:t>New Hires: </a:t>
                </a:r>
                <a:r>
                  <a:rPr lang="en-US" sz="1400" dirty="0">
                    <a:solidFill>
                      <a:srgbClr val="005E9A"/>
                    </a:solidFill>
                  </a:rPr>
                  <a:t>1 new position </a:t>
                </a:r>
                <a:endParaRPr lang="en-US" sz="1400" dirty="0">
                  <a:solidFill>
                    <a:srgbClr val="005E9A"/>
                  </a:solidFill>
                  <a:effectLst/>
                </a:endParaRPr>
              </a:p>
            </p:txBody>
          </p:sp>
        </p:grpSp>
        <p:grpSp>
          <p:nvGrpSpPr>
            <p:cNvPr id="41" name="Group 40">
              <a:extLst>
                <a:ext uri="{FF2B5EF4-FFF2-40B4-BE49-F238E27FC236}">
                  <a16:creationId xmlns:a16="http://schemas.microsoft.com/office/drawing/2014/main" id="{5BF90E0F-C668-4879-8BB3-2037DE9E72A9}"/>
                </a:ext>
              </a:extLst>
            </p:cNvPr>
            <p:cNvGrpSpPr/>
            <p:nvPr/>
          </p:nvGrpSpPr>
          <p:grpSpPr>
            <a:xfrm>
              <a:off x="6157043" y="3313708"/>
              <a:ext cx="5343213" cy="738664"/>
              <a:chOff x="6157043" y="3313708"/>
              <a:chExt cx="5343213" cy="738664"/>
            </a:xfrm>
          </p:grpSpPr>
          <p:sp>
            <p:nvSpPr>
              <p:cNvPr id="38" name="Rectangle 37">
                <a:extLst>
                  <a:ext uri="{FF2B5EF4-FFF2-40B4-BE49-F238E27FC236}">
                    <a16:creationId xmlns:a16="http://schemas.microsoft.com/office/drawing/2014/main" id="{3466C867-D06C-244D-8B3F-EAD5EC857EC9}"/>
                  </a:ext>
                </a:extLst>
              </p:cNvPr>
              <p:cNvSpPr/>
              <p:nvPr/>
            </p:nvSpPr>
            <p:spPr>
              <a:xfrm>
                <a:off x="7410856" y="3313708"/>
                <a:ext cx="4089400" cy="738664"/>
              </a:xfrm>
              <a:prstGeom prst="rect">
                <a:avLst/>
              </a:prstGeom>
            </p:spPr>
            <p:txBody>
              <a:bodyPr wrap="square">
                <a:spAutoFit/>
              </a:bodyPr>
              <a:lstStyle/>
              <a:p>
                <a:r>
                  <a:rPr lang="en-US" sz="1400" b="1" dirty="0">
                    <a:solidFill>
                      <a:schemeClr val="accent6">
                        <a:lumMod val="75000"/>
                      </a:schemeClr>
                    </a:solidFill>
                  </a:rPr>
                  <a:t>Challenge: </a:t>
                </a:r>
                <a:r>
                  <a:rPr lang="en-US" sz="1400" dirty="0">
                    <a:solidFill>
                      <a:schemeClr val="accent6">
                        <a:lumMod val="75000"/>
                      </a:schemeClr>
                    </a:solidFill>
                  </a:rPr>
                  <a:t>Bridge and balance the basic to applied agricultural research domains.</a:t>
                </a:r>
              </a:p>
              <a:p>
                <a:r>
                  <a:rPr lang="en-US" sz="1400" b="1" dirty="0">
                    <a:solidFill>
                      <a:schemeClr val="accent6">
                        <a:lumMod val="75000"/>
                      </a:schemeClr>
                    </a:solidFill>
                  </a:rPr>
                  <a:t>New Hires: </a:t>
                </a:r>
                <a:r>
                  <a:rPr lang="en-US" sz="1400" dirty="0">
                    <a:solidFill>
                      <a:schemeClr val="accent6">
                        <a:lumMod val="75000"/>
                      </a:schemeClr>
                    </a:solidFill>
                  </a:rPr>
                  <a:t>1 new position </a:t>
                </a:r>
                <a:endParaRPr lang="en-US" sz="1400" dirty="0">
                  <a:solidFill>
                    <a:schemeClr val="accent6">
                      <a:lumMod val="75000"/>
                    </a:schemeClr>
                  </a:solidFill>
                  <a:effectLst/>
                </a:endParaRPr>
              </a:p>
            </p:txBody>
          </p:sp>
          <p:sp>
            <p:nvSpPr>
              <p:cNvPr id="25" name="TextBox 24">
                <a:extLst>
                  <a:ext uri="{FF2B5EF4-FFF2-40B4-BE49-F238E27FC236}">
                    <a16:creationId xmlns:a16="http://schemas.microsoft.com/office/drawing/2014/main" id="{81819A7A-231D-0546-8466-1E84BC79CE27}"/>
                  </a:ext>
                </a:extLst>
              </p:cNvPr>
              <p:cNvSpPr txBox="1"/>
              <p:nvPr/>
            </p:nvSpPr>
            <p:spPr>
              <a:xfrm>
                <a:off x="6157043" y="3421009"/>
                <a:ext cx="1041400" cy="523220"/>
              </a:xfrm>
              <a:prstGeom prst="rect">
                <a:avLst/>
              </a:prstGeom>
              <a:noFill/>
            </p:spPr>
            <p:txBody>
              <a:bodyPr wrap="square" rtlCol="0">
                <a:spAutoFit/>
              </a:bodyPr>
              <a:lstStyle/>
              <a:p>
                <a:pPr algn="ctr"/>
                <a:r>
                  <a:rPr lang="en-US" sz="1400" dirty="0">
                    <a:solidFill>
                      <a:schemeClr val="bg1"/>
                    </a:solidFill>
                  </a:rPr>
                  <a:t>AI Methods</a:t>
                </a:r>
              </a:p>
              <a:p>
                <a:pPr algn="ctr"/>
                <a:r>
                  <a:rPr lang="en-US" sz="1400" dirty="0">
                    <a:solidFill>
                      <a:schemeClr val="bg1"/>
                    </a:solidFill>
                  </a:rPr>
                  <a:t>and Tools</a:t>
                </a:r>
              </a:p>
            </p:txBody>
          </p:sp>
        </p:grpSp>
        <p:grpSp>
          <p:nvGrpSpPr>
            <p:cNvPr id="42" name="Group 41">
              <a:extLst>
                <a:ext uri="{FF2B5EF4-FFF2-40B4-BE49-F238E27FC236}">
                  <a16:creationId xmlns:a16="http://schemas.microsoft.com/office/drawing/2014/main" id="{7389FF91-72F6-4FBB-B98D-F37456CFDE2F}"/>
                </a:ext>
              </a:extLst>
            </p:cNvPr>
            <p:cNvGrpSpPr/>
            <p:nvPr/>
          </p:nvGrpSpPr>
          <p:grpSpPr>
            <a:xfrm>
              <a:off x="6054780" y="4372727"/>
              <a:ext cx="5466757" cy="1079343"/>
              <a:chOff x="6054780" y="4372727"/>
              <a:chExt cx="5466757" cy="1079343"/>
            </a:xfrm>
          </p:grpSpPr>
          <p:pic>
            <p:nvPicPr>
              <p:cNvPr id="26" name="Picture 25">
                <a:extLst>
                  <a:ext uri="{FF2B5EF4-FFF2-40B4-BE49-F238E27FC236}">
                    <a16:creationId xmlns:a16="http://schemas.microsoft.com/office/drawing/2014/main" id="{B74E8588-6F80-F541-BB7E-A4DD1322C97E}"/>
                  </a:ext>
                </a:extLst>
              </p:cNvPr>
              <p:cNvPicPr/>
              <p:nvPr/>
            </p:nvPicPr>
            <p:blipFill>
              <a:blip r:embed="rId5"/>
              <a:stretch>
                <a:fillRect/>
              </a:stretch>
            </p:blipFill>
            <p:spPr>
              <a:xfrm>
                <a:off x="6059413" y="4372727"/>
                <a:ext cx="1262283" cy="1079343"/>
              </a:xfrm>
              <a:prstGeom prst="rect">
                <a:avLst/>
              </a:prstGeom>
            </p:spPr>
          </p:pic>
          <p:sp>
            <p:nvSpPr>
              <p:cNvPr id="27" name="TextBox 26">
                <a:extLst>
                  <a:ext uri="{FF2B5EF4-FFF2-40B4-BE49-F238E27FC236}">
                    <a16:creationId xmlns:a16="http://schemas.microsoft.com/office/drawing/2014/main" id="{A4CC922D-FB7A-794B-BE67-83691A349D79}"/>
                  </a:ext>
                </a:extLst>
              </p:cNvPr>
              <p:cNvSpPr txBox="1"/>
              <p:nvPr/>
            </p:nvSpPr>
            <p:spPr>
              <a:xfrm>
                <a:off x="6054780" y="4512719"/>
                <a:ext cx="1303503" cy="738664"/>
              </a:xfrm>
              <a:prstGeom prst="rect">
                <a:avLst/>
              </a:prstGeom>
              <a:noFill/>
            </p:spPr>
            <p:txBody>
              <a:bodyPr wrap="square" rtlCol="0">
                <a:spAutoFit/>
              </a:bodyPr>
              <a:lstStyle/>
              <a:p>
                <a:pPr algn="ctr"/>
                <a:r>
                  <a:rPr lang="en-US" sz="1400" dirty="0">
                    <a:solidFill>
                      <a:schemeClr val="bg1"/>
                    </a:solidFill>
                  </a:rPr>
                  <a:t>Hidden Connections and Principles</a:t>
                </a:r>
              </a:p>
            </p:txBody>
          </p:sp>
          <p:sp>
            <p:nvSpPr>
              <p:cNvPr id="39" name="Rectangle 38">
                <a:extLst>
                  <a:ext uri="{FF2B5EF4-FFF2-40B4-BE49-F238E27FC236}">
                    <a16:creationId xmlns:a16="http://schemas.microsoft.com/office/drawing/2014/main" id="{7BD5C283-976E-8E41-89BB-8FEE4FBA4784}"/>
                  </a:ext>
                </a:extLst>
              </p:cNvPr>
              <p:cNvSpPr/>
              <p:nvPr/>
            </p:nvSpPr>
            <p:spPr>
              <a:xfrm>
                <a:off x="7432137" y="4520162"/>
                <a:ext cx="4089400" cy="738664"/>
              </a:xfrm>
              <a:prstGeom prst="rect">
                <a:avLst/>
              </a:prstGeom>
            </p:spPr>
            <p:txBody>
              <a:bodyPr wrap="square">
                <a:spAutoFit/>
              </a:bodyPr>
              <a:lstStyle/>
              <a:p>
                <a:r>
                  <a:rPr lang="en-US" sz="1400" b="1" dirty="0">
                    <a:solidFill>
                      <a:srgbClr val="005E9A"/>
                    </a:solidFill>
                  </a:rPr>
                  <a:t>Challenge: </a:t>
                </a:r>
                <a:r>
                  <a:rPr lang="en-US" sz="1400" dirty="0">
                    <a:solidFill>
                      <a:srgbClr val="005E9A"/>
                    </a:solidFill>
                  </a:rPr>
                  <a:t>Make basic discoveries about plant and animal systems with wide applications.</a:t>
                </a:r>
              </a:p>
              <a:p>
                <a:r>
                  <a:rPr lang="en-US" sz="1400" b="1" dirty="0">
                    <a:solidFill>
                      <a:srgbClr val="005E9A"/>
                    </a:solidFill>
                  </a:rPr>
                  <a:t>New Hires: </a:t>
                </a:r>
                <a:r>
                  <a:rPr lang="en-US" sz="1400" dirty="0">
                    <a:solidFill>
                      <a:srgbClr val="005E9A"/>
                    </a:solidFill>
                  </a:rPr>
                  <a:t>1 new position </a:t>
                </a:r>
                <a:endParaRPr lang="en-US" sz="1400" dirty="0">
                  <a:solidFill>
                    <a:srgbClr val="005E9A"/>
                  </a:solidFill>
                  <a:effectLst/>
                </a:endParaRPr>
              </a:p>
            </p:txBody>
          </p:sp>
        </p:grpSp>
        <p:grpSp>
          <p:nvGrpSpPr>
            <p:cNvPr id="43" name="Group 42">
              <a:extLst>
                <a:ext uri="{FF2B5EF4-FFF2-40B4-BE49-F238E27FC236}">
                  <a16:creationId xmlns:a16="http://schemas.microsoft.com/office/drawing/2014/main" id="{633EE57E-1E9A-456A-8A8A-879A038B4038}"/>
                </a:ext>
              </a:extLst>
            </p:cNvPr>
            <p:cNvGrpSpPr/>
            <p:nvPr/>
          </p:nvGrpSpPr>
          <p:grpSpPr>
            <a:xfrm>
              <a:off x="5985559" y="5611255"/>
              <a:ext cx="5535979" cy="954107"/>
              <a:chOff x="5985559" y="5611255"/>
              <a:chExt cx="5535979" cy="954107"/>
            </a:xfrm>
          </p:grpSpPr>
          <p:sp>
            <p:nvSpPr>
              <p:cNvPr id="40" name="Rectangle 39">
                <a:extLst>
                  <a:ext uri="{FF2B5EF4-FFF2-40B4-BE49-F238E27FC236}">
                    <a16:creationId xmlns:a16="http://schemas.microsoft.com/office/drawing/2014/main" id="{8B208DCB-0A74-C64D-A450-CD71842974C7}"/>
                  </a:ext>
                </a:extLst>
              </p:cNvPr>
              <p:cNvSpPr/>
              <p:nvPr/>
            </p:nvSpPr>
            <p:spPr>
              <a:xfrm>
                <a:off x="7432137" y="5611255"/>
                <a:ext cx="4089401" cy="954107"/>
              </a:xfrm>
              <a:prstGeom prst="rect">
                <a:avLst/>
              </a:prstGeom>
            </p:spPr>
            <p:txBody>
              <a:bodyPr wrap="square">
                <a:spAutoFit/>
              </a:bodyPr>
              <a:lstStyle/>
              <a:p>
                <a:r>
                  <a:rPr lang="en-US" sz="1400" b="1" dirty="0">
                    <a:solidFill>
                      <a:srgbClr val="604379"/>
                    </a:solidFill>
                  </a:rPr>
                  <a:t>Challenge: </a:t>
                </a:r>
                <a:r>
                  <a:rPr lang="en-US" sz="1400" dirty="0">
                    <a:solidFill>
                      <a:srgbClr val="604379"/>
                    </a:solidFill>
                  </a:rPr>
                  <a:t>Make AI understandable/accessible and increase fundamental readiness to conduct research, teaching, and extension. </a:t>
                </a:r>
              </a:p>
              <a:p>
                <a:r>
                  <a:rPr lang="en-US" sz="1400" b="1" dirty="0">
                    <a:solidFill>
                      <a:srgbClr val="604379"/>
                    </a:solidFill>
                  </a:rPr>
                  <a:t>New Hires:</a:t>
                </a:r>
                <a:r>
                  <a:rPr lang="en-US" sz="1400" dirty="0">
                    <a:solidFill>
                      <a:srgbClr val="604379"/>
                    </a:solidFill>
                  </a:rPr>
                  <a:t> No new position requests</a:t>
                </a:r>
                <a:endParaRPr lang="en-US" sz="1400" dirty="0">
                  <a:solidFill>
                    <a:srgbClr val="604379"/>
                  </a:solidFill>
                  <a:effectLst/>
                </a:endParaRPr>
              </a:p>
            </p:txBody>
          </p:sp>
          <p:sp>
            <p:nvSpPr>
              <p:cNvPr id="29" name="TextBox 28">
                <a:extLst>
                  <a:ext uri="{FF2B5EF4-FFF2-40B4-BE49-F238E27FC236}">
                    <a16:creationId xmlns:a16="http://schemas.microsoft.com/office/drawing/2014/main" id="{78AC730A-5A84-064B-86B5-5E0F4B56B8BF}"/>
                  </a:ext>
                </a:extLst>
              </p:cNvPr>
              <p:cNvSpPr txBox="1"/>
              <p:nvPr/>
            </p:nvSpPr>
            <p:spPr>
              <a:xfrm>
                <a:off x="5985559" y="5826699"/>
                <a:ext cx="1409989" cy="523220"/>
              </a:xfrm>
              <a:prstGeom prst="rect">
                <a:avLst/>
              </a:prstGeom>
              <a:noFill/>
            </p:spPr>
            <p:txBody>
              <a:bodyPr wrap="square" rtlCol="0">
                <a:spAutoFit/>
              </a:bodyPr>
              <a:lstStyle/>
              <a:p>
                <a:pPr algn="ctr"/>
                <a:r>
                  <a:rPr lang="en-US" sz="1400" dirty="0">
                    <a:solidFill>
                      <a:schemeClr val="bg1"/>
                    </a:solidFill>
                  </a:rPr>
                  <a:t>Education and Communication</a:t>
                </a:r>
              </a:p>
            </p:txBody>
          </p:sp>
        </p:grpSp>
      </p:grpSp>
      <p:sp>
        <p:nvSpPr>
          <p:cNvPr id="46" name="Title 1">
            <a:extLst>
              <a:ext uri="{FF2B5EF4-FFF2-40B4-BE49-F238E27FC236}">
                <a16:creationId xmlns:a16="http://schemas.microsoft.com/office/drawing/2014/main" id="{33E3A94D-D914-4EBE-B6F2-C8A5AF3F7D69}"/>
              </a:ext>
            </a:extLst>
          </p:cNvPr>
          <p:cNvSpPr>
            <a:spLocks noGrp="1"/>
          </p:cNvSpPr>
          <p:nvPr>
            <p:ph type="title"/>
          </p:nvPr>
        </p:nvSpPr>
        <p:spPr>
          <a:xfrm>
            <a:off x="727759" y="316990"/>
            <a:ext cx="10515600" cy="491946"/>
          </a:xfrm>
        </p:spPr>
        <p:txBody>
          <a:bodyPr/>
          <a:lstStyle/>
          <a:p>
            <a:r>
              <a:rPr lang="en-US" dirty="0"/>
              <a:t>UF/IFAS Core Areas and Hires</a:t>
            </a:r>
          </a:p>
        </p:txBody>
      </p:sp>
    </p:spTree>
    <p:extLst>
      <p:ext uri="{BB962C8B-B14F-4D97-AF65-F5344CB8AC3E}">
        <p14:creationId xmlns:p14="http://schemas.microsoft.com/office/powerpoint/2010/main" val="88335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AC5B-9C85-47D0-91C7-F23895E236AC}"/>
              </a:ext>
            </a:extLst>
          </p:cNvPr>
          <p:cNvSpPr>
            <a:spLocks noGrp="1"/>
          </p:cNvSpPr>
          <p:nvPr>
            <p:ph type="title"/>
          </p:nvPr>
        </p:nvSpPr>
        <p:spPr/>
        <p:txBody>
          <a:bodyPr/>
          <a:lstStyle/>
          <a:p>
            <a:r>
              <a:rPr lang="en-US" cap="none" dirty="0"/>
              <a:t>SAAESD Planning and Outcomes</a:t>
            </a:r>
          </a:p>
        </p:txBody>
      </p:sp>
      <p:sp>
        <p:nvSpPr>
          <p:cNvPr id="3" name="Content Placeholder 2">
            <a:extLst>
              <a:ext uri="{FF2B5EF4-FFF2-40B4-BE49-F238E27FC236}">
                <a16:creationId xmlns:a16="http://schemas.microsoft.com/office/drawing/2014/main" id="{7CCD3056-5663-460F-9939-9681493A57A5}"/>
              </a:ext>
            </a:extLst>
          </p:cNvPr>
          <p:cNvSpPr>
            <a:spLocks noGrp="1"/>
          </p:cNvSpPr>
          <p:nvPr>
            <p:ph idx="1"/>
          </p:nvPr>
        </p:nvSpPr>
        <p:spPr>
          <a:xfrm>
            <a:off x="838200" y="1449238"/>
            <a:ext cx="11100758" cy="4727725"/>
          </a:xfrm>
        </p:spPr>
        <p:txBody>
          <a:bodyPr/>
          <a:lstStyle/>
          <a:p>
            <a:r>
              <a:rPr lang="en-US" sz="2800" dirty="0"/>
              <a:t>April 2021 SAAESD workshop on AI</a:t>
            </a:r>
          </a:p>
          <a:p>
            <a:pPr lvl="1">
              <a:lnSpc>
                <a:spcPct val="150000"/>
              </a:lnSpc>
              <a:spcBef>
                <a:spcPts val="0"/>
              </a:spcBef>
              <a:spcAft>
                <a:spcPts val="300"/>
              </a:spcAft>
              <a:tabLst>
                <a:tab pos="457200" algn="l"/>
              </a:tabLst>
            </a:pPr>
            <a:r>
              <a:rPr lang="en-US" sz="2400" i="1" dirty="0">
                <a:solidFill>
                  <a:srgbClr val="000000"/>
                </a:solidFill>
                <a:effectLst/>
                <a:latin typeface="Gentona Book" panose="00000800000000000000" charset="0"/>
                <a:ea typeface="Times New Roman" panose="02020603050405020304" pitchFamily="18" charset="0"/>
                <a:cs typeface="Calibri" panose="020F0502020204030204" pitchFamily="34" charset="0"/>
              </a:rPr>
              <a:t>Why AI matters to experiment stations</a:t>
            </a:r>
            <a:r>
              <a:rPr lang="en-US" sz="2400" dirty="0">
                <a:solidFill>
                  <a:srgbClr val="000000"/>
                </a:solidFill>
                <a:effectLst/>
                <a:latin typeface="Gentona Book" panose="00000800000000000000" charset="0"/>
                <a:ea typeface="Times New Roman" panose="02020603050405020304" pitchFamily="18" charset="0"/>
                <a:cs typeface="Calibri" panose="020F0502020204030204" pitchFamily="34" charset="0"/>
              </a:rPr>
              <a:t> (Katie Migliaccio – U. Florida) </a:t>
            </a:r>
          </a:p>
          <a:p>
            <a:pPr lvl="1">
              <a:lnSpc>
                <a:spcPct val="150000"/>
              </a:lnSpc>
              <a:spcBef>
                <a:spcPts val="0"/>
              </a:spcBef>
              <a:spcAft>
                <a:spcPts val="300"/>
              </a:spcAft>
              <a:tabLst>
                <a:tab pos="457200" algn="l"/>
              </a:tabLst>
            </a:pPr>
            <a:r>
              <a:rPr lang="en-US" sz="2400" i="1" dirty="0">
                <a:solidFill>
                  <a:srgbClr val="000000"/>
                </a:solidFill>
                <a:effectLst/>
                <a:latin typeface="Gentona Book" panose="00000800000000000000" charset="0"/>
                <a:ea typeface="Times New Roman" panose="02020603050405020304" pitchFamily="18" charset="0"/>
                <a:cs typeface="Calibri" panose="020F0502020204030204" pitchFamily="34" charset="0"/>
              </a:rPr>
              <a:t>The funding landscape for AI research</a:t>
            </a:r>
            <a:r>
              <a:rPr lang="en-US" sz="2400" dirty="0">
                <a:solidFill>
                  <a:srgbClr val="000000"/>
                </a:solidFill>
                <a:effectLst/>
                <a:latin typeface="Gentona Book" panose="00000800000000000000" charset="0"/>
                <a:ea typeface="Times New Roman" panose="02020603050405020304" pitchFamily="18" charset="0"/>
                <a:cs typeface="Calibri" panose="020F0502020204030204" pitchFamily="34" charset="0"/>
              </a:rPr>
              <a:t> (Steve Thomson – USDA-NIFA) </a:t>
            </a:r>
          </a:p>
          <a:p>
            <a:pPr lvl="1">
              <a:lnSpc>
                <a:spcPct val="150000"/>
              </a:lnSpc>
              <a:spcBef>
                <a:spcPts val="0"/>
              </a:spcBef>
              <a:spcAft>
                <a:spcPts val="300"/>
              </a:spcAft>
              <a:tabLst>
                <a:tab pos="457200" algn="l"/>
              </a:tabLst>
            </a:pPr>
            <a:r>
              <a:rPr lang="en-US" sz="2400" i="1" dirty="0">
                <a:solidFill>
                  <a:srgbClr val="000000"/>
                </a:solidFill>
                <a:effectLst/>
                <a:latin typeface="Gentona Book" panose="00000800000000000000" charset="0"/>
                <a:ea typeface="Times New Roman" panose="02020603050405020304" pitchFamily="18" charset="0"/>
                <a:cs typeface="Calibri" panose="020F0502020204030204" pitchFamily="34" charset="0"/>
              </a:rPr>
              <a:t>Industry perspective on AI research opportunities</a:t>
            </a:r>
            <a:r>
              <a:rPr lang="en-US" sz="2400" dirty="0">
                <a:solidFill>
                  <a:srgbClr val="000000"/>
                </a:solidFill>
                <a:effectLst/>
                <a:latin typeface="Gentona Book" panose="00000800000000000000" charset="0"/>
                <a:ea typeface="Times New Roman" panose="02020603050405020304" pitchFamily="18" charset="0"/>
                <a:cs typeface="Calibri" panose="020F0502020204030204" pitchFamily="34" charset="0"/>
              </a:rPr>
              <a:t> (Ed Barnes – Cotton Inc.) </a:t>
            </a:r>
          </a:p>
          <a:p>
            <a:pPr lvl="1">
              <a:lnSpc>
                <a:spcPct val="150000"/>
              </a:lnSpc>
              <a:spcBef>
                <a:spcPts val="0"/>
              </a:spcBef>
              <a:spcAft>
                <a:spcPts val="300"/>
              </a:spcAft>
              <a:tabLst>
                <a:tab pos="457200" algn="l"/>
              </a:tabLst>
            </a:pPr>
            <a:r>
              <a:rPr lang="en-US" sz="2400" b="1" dirty="0">
                <a:solidFill>
                  <a:srgbClr val="000000"/>
                </a:solidFill>
                <a:effectLst/>
                <a:latin typeface="Gentona Book" panose="00000800000000000000" charset="0"/>
                <a:ea typeface="Times New Roman" panose="02020603050405020304" pitchFamily="18" charset="0"/>
                <a:cs typeface="Calibri" panose="020F0502020204030204" pitchFamily="34" charset="0"/>
              </a:rPr>
              <a:t>Action items</a:t>
            </a:r>
            <a:r>
              <a:rPr lang="en-US" sz="2400" dirty="0">
                <a:solidFill>
                  <a:srgbClr val="000000"/>
                </a:solidFill>
                <a:effectLst/>
                <a:latin typeface="Gentona Book" panose="00000800000000000000" charset="0"/>
                <a:ea typeface="Times New Roman" panose="02020603050405020304" pitchFamily="18" charset="0"/>
                <a:cs typeface="Calibri" panose="020F0502020204030204" pitchFamily="34" charset="0"/>
              </a:rPr>
              <a:t>: conference grant and multistate project </a:t>
            </a:r>
          </a:p>
          <a:p>
            <a:pPr lvl="1"/>
            <a:endParaRPr lang="en-US" dirty="0"/>
          </a:p>
          <a:p>
            <a:pPr lvl="1"/>
            <a:endParaRPr lang="en-US" dirty="0"/>
          </a:p>
        </p:txBody>
      </p:sp>
    </p:spTree>
    <p:extLst>
      <p:ext uri="{BB962C8B-B14F-4D97-AF65-F5344CB8AC3E}">
        <p14:creationId xmlns:p14="http://schemas.microsoft.com/office/powerpoint/2010/main" val="251443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9B1D9-1336-4F64-B521-D2099D454090}"/>
              </a:ext>
            </a:extLst>
          </p:cNvPr>
          <p:cNvSpPr>
            <a:spLocks noGrp="1"/>
          </p:cNvSpPr>
          <p:nvPr>
            <p:ph type="title"/>
          </p:nvPr>
        </p:nvSpPr>
        <p:spPr/>
        <p:txBody>
          <a:bodyPr/>
          <a:lstStyle/>
          <a:p>
            <a:r>
              <a:rPr lang="en-US" cap="none" dirty="0"/>
              <a:t>Conference Grant on AI</a:t>
            </a:r>
          </a:p>
        </p:txBody>
      </p:sp>
      <p:sp>
        <p:nvSpPr>
          <p:cNvPr id="5" name="Content Placeholder 4">
            <a:extLst>
              <a:ext uri="{FF2B5EF4-FFF2-40B4-BE49-F238E27FC236}">
                <a16:creationId xmlns:a16="http://schemas.microsoft.com/office/drawing/2014/main" id="{5081F4BA-BB01-4FB8-9284-99210192E93C}"/>
              </a:ext>
            </a:extLst>
          </p:cNvPr>
          <p:cNvSpPr>
            <a:spLocks noGrp="1"/>
          </p:cNvSpPr>
          <p:nvPr>
            <p:ph idx="1"/>
          </p:nvPr>
        </p:nvSpPr>
        <p:spPr>
          <a:xfrm>
            <a:off x="838200" y="1690688"/>
            <a:ext cx="10515600" cy="4486275"/>
          </a:xfrm>
        </p:spPr>
        <p:txBody>
          <a:bodyPr>
            <a:normAutofit/>
          </a:bodyPr>
          <a:lstStyle/>
          <a:p>
            <a:r>
              <a:rPr lang="en-US" sz="2400" i="0" u="none" strike="noStrike" baseline="0" dirty="0">
                <a:solidFill>
                  <a:srgbClr val="000000"/>
                </a:solidFill>
                <a:latin typeface="Gentona Book" panose="00000800000000000000" charset="0"/>
              </a:rPr>
              <a:t>“Envisioning 2050 in the Southeast: AI-driven Innovations in Agriculture” </a:t>
            </a:r>
          </a:p>
          <a:p>
            <a:r>
              <a:rPr lang="en-US" sz="2400" dirty="0">
                <a:solidFill>
                  <a:srgbClr val="000000"/>
                </a:solidFill>
                <a:latin typeface="Gentona Book" panose="00000800000000000000" charset="0"/>
              </a:rPr>
              <a:t>USDA-NIFA funded</a:t>
            </a:r>
          </a:p>
          <a:p>
            <a:r>
              <a:rPr lang="en-US" sz="2400" dirty="0">
                <a:solidFill>
                  <a:srgbClr val="000000"/>
                </a:solidFill>
                <a:latin typeface="Gentona Book" panose="00000800000000000000" charset="0"/>
              </a:rPr>
              <a:t>When/where</a:t>
            </a:r>
            <a:r>
              <a:rPr lang="en-US" sz="2400" b="0" dirty="0">
                <a:solidFill>
                  <a:srgbClr val="000000"/>
                </a:solidFill>
                <a:latin typeface="Gentona Book" panose="00000800000000000000" charset="0"/>
              </a:rPr>
              <a:t>? March 2022 at Auburn University</a:t>
            </a:r>
          </a:p>
          <a:p>
            <a:r>
              <a:rPr lang="en-US" sz="2400" b="0" dirty="0">
                <a:solidFill>
                  <a:srgbClr val="000000"/>
                </a:solidFill>
                <a:latin typeface="Gentona Book" panose="00000800000000000000" charset="0"/>
              </a:rPr>
              <a:t>PI: </a:t>
            </a:r>
            <a:r>
              <a:rPr lang="en-US" sz="2400" dirty="0">
                <a:solidFill>
                  <a:srgbClr val="000000"/>
                </a:solidFill>
                <a:latin typeface="Gentona Book" panose="00000800000000000000" charset="0"/>
              </a:rPr>
              <a:t>Dr. Brenda Ortiz </a:t>
            </a:r>
            <a:r>
              <a:rPr lang="en-US" sz="2400" b="0" dirty="0">
                <a:solidFill>
                  <a:srgbClr val="000000"/>
                </a:solidFill>
                <a:latin typeface="Gentona Book" panose="00000800000000000000" charset="0"/>
              </a:rPr>
              <a:t>(Auburn University); Co-PIs: </a:t>
            </a:r>
            <a:r>
              <a:rPr lang="en-US" sz="2400" dirty="0">
                <a:solidFill>
                  <a:srgbClr val="000000"/>
                </a:solidFill>
                <a:latin typeface="Gentona Book" panose="00000800000000000000" charset="0"/>
              </a:rPr>
              <a:t>Dr. Kati Migliaccio </a:t>
            </a:r>
            <a:r>
              <a:rPr lang="en-US" sz="2400" b="0" dirty="0">
                <a:solidFill>
                  <a:srgbClr val="000000"/>
                </a:solidFill>
                <a:latin typeface="Gentona Book" panose="00000800000000000000" charset="0"/>
              </a:rPr>
              <a:t>(University of Florida) and </a:t>
            </a:r>
            <a:r>
              <a:rPr lang="en-US" sz="2400" dirty="0">
                <a:solidFill>
                  <a:srgbClr val="000000"/>
                </a:solidFill>
                <a:latin typeface="Gentona Book" panose="00000800000000000000" charset="0"/>
              </a:rPr>
              <a:t>Dr. Alex Thomasson </a:t>
            </a:r>
            <a:r>
              <a:rPr lang="en-US" sz="2400" b="0" dirty="0">
                <a:solidFill>
                  <a:srgbClr val="000000"/>
                </a:solidFill>
                <a:latin typeface="Gentona Book" panose="00000800000000000000" charset="0"/>
              </a:rPr>
              <a:t>(Mississippi State University)</a:t>
            </a:r>
          </a:p>
          <a:p>
            <a:r>
              <a:rPr lang="en-US" sz="2400" b="0" dirty="0">
                <a:solidFill>
                  <a:srgbClr val="000000"/>
                </a:solidFill>
                <a:latin typeface="Gentona Book" panose="00000800000000000000" charset="0"/>
              </a:rPr>
              <a:t>Program development based on </a:t>
            </a:r>
            <a:r>
              <a:rPr lang="en-US" sz="2400" dirty="0">
                <a:solidFill>
                  <a:srgbClr val="000000"/>
                </a:solidFill>
                <a:latin typeface="Gentona Book" panose="00000800000000000000" charset="0"/>
              </a:rPr>
              <a:t>input from faculty across southeastern universities </a:t>
            </a:r>
            <a:r>
              <a:rPr lang="en-US" sz="2400" b="0" dirty="0">
                <a:solidFill>
                  <a:srgbClr val="000000"/>
                </a:solidFill>
                <a:latin typeface="Gentona Book" panose="00000800000000000000" charset="0"/>
              </a:rPr>
              <a:t>(collaborators) </a:t>
            </a:r>
            <a:r>
              <a:rPr lang="en-US" sz="2400" dirty="0">
                <a:solidFill>
                  <a:srgbClr val="000000"/>
                </a:solidFill>
                <a:latin typeface="Gentona Book" panose="00000800000000000000" charset="0"/>
              </a:rPr>
              <a:t>with support from SAAESD </a:t>
            </a:r>
            <a:r>
              <a:rPr lang="en-US" sz="2400" b="0" dirty="0">
                <a:solidFill>
                  <a:srgbClr val="000000"/>
                </a:solidFill>
                <a:latin typeface="Gentona Book" panose="00000800000000000000" charset="0"/>
              </a:rPr>
              <a:t>(including U. of  Kentucky, Cotton Inc., Penn State, U. of Tennessee, Prairie View A&amp;M U., Virginia Tech, North Carolina State U., Louisiana State U., Oklahoma State U., U. of Arkansas, Texas A&amp;M U., U. of Georgia, U. of Maryland, Tuskegee U., and Clemson)</a:t>
            </a:r>
            <a:endParaRPr lang="en-US" sz="2400" b="0" dirty="0">
              <a:latin typeface="Gentona Book" panose="00000800000000000000" charset="0"/>
            </a:endParaRPr>
          </a:p>
        </p:txBody>
      </p:sp>
    </p:spTree>
    <p:extLst>
      <p:ext uri="{BB962C8B-B14F-4D97-AF65-F5344CB8AC3E}">
        <p14:creationId xmlns:p14="http://schemas.microsoft.com/office/powerpoint/2010/main" val="392481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95D3-AD34-4973-841D-00E0665C95F6}"/>
              </a:ext>
            </a:extLst>
          </p:cNvPr>
          <p:cNvSpPr>
            <a:spLocks noGrp="1"/>
          </p:cNvSpPr>
          <p:nvPr>
            <p:ph type="title"/>
          </p:nvPr>
        </p:nvSpPr>
        <p:spPr/>
        <p:txBody>
          <a:bodyPr/>
          <a:lstStyle/>
          <a:p>
            <a:r>
              <a:rPr lang="en-US" cap="none" dirty="0"/>
              <a:t>AI Conference Details</a:t>
            </a:r>
          </a:p>
        </p:txBody>
      </p:sp>
      <p:sp>
        <p:nvSpPr>
          <p:cNvPr id="3" name="Content Placeholder 2">
            <a:extLst>
              <a:ext uri="{FF2B5EF4-FFF2-40B4-BE49-F238E27FC236}">
                <a16:creationId xmlns:a16="http://schemas.microsoft.com/office/drawing/2014/main" id="{8BD00FC2-DEB8-41B2-A51C-EBE8838634F2}"/>
              </a:ext>
            </a:extLst>
          </p:cNvPr>
          <p:cNvSpPr>
            <a:spLocks noGrp="1"/>
          </p:cNvSpPr>
          <p:nvPr>
            <p:ph idx="1"/>
          </p:nvPr>
        </p:nvSpPr>
        <p:spPr/>
        <p:txBody>
          <a:bodyPr>
            <a:normAutofit/>
          </a:bodyPr>
          <a:lstStyle/>
          <a:p>
            <a:r>
              <a:rPr lang="en-US" sz="2400" i="0" u="none" strike="noStrike" baseline="0" dirty="0">
                <a:solidFill>
                  <a:srgbClr val="000000"/>
                </a:solidFill>
                <a:latin typeface="Gentona Book" panose="00000800000000000000" charset="0"/>
              </a:rPr>
              <a:t>Goal: </a:t>
            </a:r>
            <a:r>
              <a:rPr lang="en-US" sz="2400" b="0" i="0" u="none" strike="noStrike" baseline="0" dirty="0">
                <a:solidFill>
                  <a:srgbClr val="000000"/>
                </a:solidFill>
                <a:latin typeface="Gentona Book" panose="00000800000000000000" charset="0"/>
              </a:rPr>
              <a:t>To strengthen knowledge sharing and collaboration among SE university faculty and students, industry, and stakeholders to identify opportunities in AI that will advance agriculture and closing the loop in sustainability in the Southeast. </a:t>
            </a:r>
          </a:p>
          <a:p>
            <a:r>
              <a:rPr lang="en-US" sz="2400" dirty="0">
                <a:solidFill>
                  <a:srgbClr val="000000"/>
                </a:solidFill>
                <a:latin typeface="Gentona Book" panose="00000800000000000000" charset="0"/>
              </a:rPr>
              <a:t>Conference format: </a:t>
            </a:r>
            <a:r>
              <a:rPr lang="en-US" sz="2400" b="0" dirty="0">
                <a:solidFill>
                  <a:srgbClr val="000000"/>
                </a:solidFill>
                <a:latin typeface="Gentona Book" panose="00000800000000000000" charset="0"/>
              </a:rPr>
              <a:t>Breakout sessions, panels, facilitated working sessions, poster session</a:t>
            </a:r>
          </a:p>
          <a:p>
            <a:r>
              <a:rPr lang="en-US" sz="2400" dirty="0">
                <a:solidFill>
                  <a:srgbClr val="000000"/>
                </a:solidFill>
                <a:latin typeface="Gentona Book" panose="00000800000000000000" charset="0"/>
              </a:rPr>
              <a:t>Who? </a:t>
            </a:r>
            <a:r>
              <a:rPr lang="en-US" sz="2400" b="0" dirty="0">
                <a:solidFill>
                  <a:srgbClr val="000000"/>
                </a:solidFill>
                <a:latin typeface="Gentona Book" panose="00000800000000000000" charset="0"/>
              </a:rPr>
              <a:t>Engaging participation from academia, industry, government, and stakeholders</a:t>
            </a:r>
          </a:p>
          <a:p>
            <a:r>
              <a:rPr lang="en-US" sz="2400" dirty="0">
                <a:solidFill>
                  <a:srgbClr val="000000"/>
                </a:solidFill>
                <a:latin typeface="Gentona Book" panose="00000800000000000000" charset="0"/>
              </a:rPr>
              <a:t>Communication: </a:t>
            </a:r>
            <a:r>
              <a:rPr lang="en-US" sz="2400" b="0" dirty="0">
                <a:solidFill>
                  <a:srgbClr val="000000"/>
                </a:solidFill>
                <a:latin typeface="Gentona Book" panose="00000800000000000000" charset="0"/>
              </a:rPr>
              <a:t>Website to be developed ASAP to advertise</a:t>
            </a:r>
          </a:p>
          <a:p>
            <a:pPr marL="0" indent="0">
              <a:buNone/>
            </a:pPr>
            <a:endParaRPr lang="en-US" dirty="0">
              <a:latin typeface="+mj-lt"/>
            </a:endParaRPr>
          </a:p>
        </p:txBody>
      </p:sp>
    </p:spTree>
    <p:extLst>
      <p:ext uri="{BB962C8B-B14F-4D97-AF65-F5344CB8AC3E}">
        <p14:creationId xmlns:p14="http://schemas.microsoft.com/office/powerpoint/2010/main" val="401940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9B1D9-1336-4F64-B521-D2099D454090}"/>
              </a:ext>
            </a:extLst>
          </p:cNvPr>
          <p:cNvSpPr>
            <a:spLocks noGrp="1"/>
          </p:cNvSpPr>
          <p:nvPr>
            <p:ph type="title"/>
          </p:nvPr>
        </p:nvSpPr>
        <p:spPr/>
        <p:txBody>
          <a:bodyPr/>
          <a:lstStyle/>
          <a:p>
            <a:r>
              <a:rPr lang="en-US" cap="none" dirty="0"/>
              <a:t>Hatch Multistate Research Project</a:t>
            </a:r>
          </a:p>
        </p:txBody>
      </p:sp>
      <p:sp>
        <p:nvSpPr>
          <p:cNvPr id="5" name="Content Placeholder 4">
            <a:extLst>
              <a:ext uri="{FF2B5EF4-FFF2-40B4-BE49-F238E27FC236}">
                <a16:creationId xmlns:a16="http://schemas.microsoft.com/office/drawing/2014/main" id="{5081F4BA-BB01-4FB8-9284-99210192E93C}"/>
              </a:ext>
            </a:extLst>
          </p:cNvPr>
          <p:cNvSpPr>
            <a:spLocks noGrp="1"/>
          </p:cNvSpPr>
          <p:nvPr>
            <p:ph idx="1"/>
          </p:nvPr>
        </p:nvSpPr>
        <p:spPr>
          <a:xfrm>
            <a:off x="838200" y="1623854"/>
            <a:ext cx="6451600" cy="4553109"/>
          </a:xfrm>
        </p:spPr>
        <p:txBody>
          <a:bodyPr>
            <a:normAutofit/>
          </a:bodyPr>
          <a:lstStyle/>
          <a:p>
            <a:r>
              <a:rPr lang="en-US" sz="2400" i="0" u="none" strike="noStrike" baseline="0" dirty="0">
                <a:solidFill>
                  <a:srgbClr val="000000"/>
                </a:solidFill>
                <a:latin typeface="Gentona Book" panose="00000800000000000000" charset="0"/>
              </a:rPr>
              <a:t>“AI in Agroecosystems: Big Data and Smart Technology-Driven Sustainable Production” </a:t>
            </a:r>
          </a:p>
          <a:p>
            <a:r>
              <a:rPr lang="en-US" sz="2400" dirty="0">
                <a:solidFill>
                  <a:srgbClr val="000000"/>
                </a:solidFill>
                <a:latin typeface="Gentona Book" panose="00000800000000000000" charset="0"/>
              </a:rPr>
              <a:t>S-1090</a:t>
            </a:r>
            <a:r>
              <a:rPr lang="en-US" sz="2400" i="1" dirty="0">
                <a:solidFill>
                  <a:srgbClr val="000000"/>
                </a:solidFill>
                <a:latin typeface="Gentona Book" panose="00000800000000000000" charset="0"/>
              </a:rPr>
              <a:t> (approved)</a:t>
            </a:r>
            <a:endParaRPr lang="en-US" sz="2400" dirty="0">
              <a:solidFill>
                <a:srgbClr val="000000"/>
              </a:solidFill>
              <a:latin typeface="Gentona Book" panose="00000800000000000000" charset="0"/>
            </a:endParaRPr>
          </a:p>
          <a:p>
            <a:r>
              <a:rPr lang="en-US" sz="2400" dirty="0">
                <a:solidFill>
                  <a:srgbClr val="000000"/>
                </a:solidFill>
                <a:latin typeface="Gentona Book" panose="00000800000000000000" charset="0"/>
              </a:rPr>
              <a:t>Lead: </a:t>
            </a:r>
            <a:r>
              <a:rPr lang="en-US" sz="2400" b="0" dirty="0">
                <a:solidFill>
                  <a:srgbClr val="000000"/>
                </a:solidFill>
                <a:latin typeface="Gentona Book" panose="00000800000000000000" charset="0"/>
              </a:rPr>
              <a:t>Dr. Daniel Lee, U. of Florida</a:t>
            </a:r>
          </a:p>
          <a:p>
            <a:r>
              <a:rPr lang="en-US" sz="2400" dirty="0">
                <a:solidFill>
                  <a:srgbClr val="000000"/>
                </a:solidFill>
                <a:latin typeface="Gentona Book" panose="00000800000000000000" charset="0"/>
              </a:rPr>
              <a:t>Involvement: </a:t>
            </a:r>
            <a:r>
              <a:rPr lang="en-US" sz="2400" b="0" dirty="0">
                <a:solidFill>
                  <a:srgbClr val="000000"/>
                </a:solidFill>
                <a:latin typeface="Gentona Book" panose="00000800000000000000" charset="0"/>
              </a:rPr>
              <a:t>12 universities, 24 participants</a:t>
            </a:r>
          </a:p>
          <a:p>
            <a:r>
              <a:rPr lang="en-US" sz="2400" dirty="0">
                <a:solidFill>
                  <a:srgbClr val="000000"/>
                </a:solidFill>
                <a:latin typeface="Gentona Book" panose="00000800000000000000" charset="0"/>
              </a:rPr>
              <a:t>Administrative Advisor: </a:t>
            </a:r>
            <a:r>
              <a:rPr lang="en-US" sz="2400" b="0" dirty="0">
                <a:solidFill>
                  <a:srgbClr val="000000"/>
                </a:solidFill>
                <a:latin typeface="Gentona Book" panose="00000800000000000000" charset="0"/>
              </a:rPr>
              <a:t>Dr. Damian Adams, U. of Florida </a:t>
            </a:r>
          </a:p>
          <a:p>
            <a:r>
              <a:rPr lang="en-US" sz="2400" dirty="0">
                <a:solidFill>
                  <a:srgbClr val="000000"/>
                </a:solidFill>
                <a:latin typeface="Gentona Book" panose="00000800000000000000" charset="0"/>
              </a:rPr>
              <a:t>Disciplines:</a:t>
            </a:r>
            <a:r>
              <a:rPr lang="en-US" sz="2400" b="0" dirty="0">
                <a:solidFill>
                  <a:srgbClr val="000000"/>
                </a:solidFill>
                <a:latin typeface="Gentona Book" panose="00000800000000000000" charset="0"/>
              </a:rPr>
              <a:t> Engineering, entomology, social sciences (including economics) </a:t>
            </a:r>
            <a:endParaRPr lang="en-US" sz="2400" b="0" dirty="0">
              <a:latin typeface="Gentona Book" panose="00000800000000000000" charset="0"/>
            </a:endParaRPr>
          </a:p>
        </p:txBody>
      </p:sp>
      <p:graphicFrame>
        <p:nvGraphicFramePr>
          <p:cNvPr id="2" name="Table 2">
            <a:extLst>
              <a:ext uri="{FF2B5EF4-FFF2-40B4-BE49-F238E27FC236}">
                <a16:creationId xmlns:a16="http://schemas.microsoft.com/office/drawing/2014/main" id="{472F01A6-185C-4102-91FE-1E3699D86C3B}"/>
              </a:ext>
            </a:extLst>
          </p:cNvPr>
          <p:cNvGraphicFramePr>
            <a:graphicFrameLocks noGrp="1"/>
          </p:cNvGraphicFramePr>
          <p:nvPr>
            <p:extLst>
              <p:ext uri="{D42A27DB-BD31-4B8C-83A1-F6EECF244321}">
                <p14:modId xmlns:p14="http://schemas.microsoft.com/office/powerpoint/2010/main" val="1290120171"/>
              </p:ext>
            </p:extLst>
          </p:nvPr>
        </p:nvGraphicFramePr>
        <p:xfrm>
          <a:off x="7652870" y="1579639"/>
          <a:ext cx="4064001" cy="4754880"/>
        </p:xfrm>
        <a:graphic>
          <a:graphicData uri="http://schemas.openxmlformats.org/drawingml/2006/table">
            <a:tbl>
              <a:tblPr firstRow="1" bandRow="1">
                <a:tableStyleId>{5C22544A-7EE6-4342-B048-85BDC9FD1C3A}</a:tableStyleId>
              </a:tblPr>
              <a:tblGrid>
                <a:gridCol w="2365189">
                  <a:extLst>
                    <a:ext uri="{9D8B030D-6E8A-4147-A177-3AD203B41FA5}">
                      <a16:colId xmlns:a16="http://schemas.microsoft.com/office/drawing/2014/main" val="401964540"/>
                    </a:ext>
                  </a:extLst>
                </a:gridCol>
                <a:gridCol w="1698812">
                  <a:extLst>
                    <a:ext uri="{9D8B030D-6E8A-4147-A177-3AD203B41FA5}">
                      <a16:colId xmlns:a16="http://schemas.microsoft.com/office/drawing/2014/main" val="1425230185"/>
                    </a:ext>
                  </a:extLst>
                </a:gridCol>
              </a:tblGrid>
              <a:tr h="337625">
                <a:tc>
                  <a:txBody>
                    <a:bodyPr/>
                    <a:lstStyle/>
                    <a:p>
                      <a:pPr algn="ctr"/>
                      <a:r>
                        <a:rPr lang="en-US" sz="1800" dirty="0">
                          <a:latin typeface="Gentona Book" panose="00000800000000000000" charset="0"/>
                        </a:rPr>
                        <a:t>University</a:t>
                      </a:r>
                    </a:p>
                  </a:txBody>
                  <a:tcPr/>
                </a:tc>
                <a:tc>
                  <a:txBody>
                    <a:bodyPr/>
                    <a:lstStyle/>
                    <a:p>
                      <a:pPr algn="ctr"/>
                      <a:r>
                        <a:rPr lang="en-US" sz="1800" dirty="0">
                          <a:latin typeface="Gentona Book" panose="00000800000000000000" charset="0"/>
                        </a:rPr>
                        <a:t>Participants #</a:t>
                      </a:r>
                    </a:p>
                  </a:txBody>
                  <a:tcPr/>
                </a:tc>
                <a:extLst>
                  <a:ext uri="{0D108BD9-81ED-4DB2-BD59-A6C34878D82A}">
                    <a16:rowId xmlns:a16="http://schemas.microsoft.com/office/drawing/2014/main" val="1018300842"/>
                  </a:ext>
                </a:extLst>
              </a:tr>
              <a:tr h="337625">
                <a:tc>
                  <a:txBody>
                    <a:bodyPr/>
                    <a:lstStyle/>
                    <a:p>
                      <a:pPr algn="ctr"/>
                      <a:r>
                        <a:rPr lang="en-US" sz="1800" dirty="0">
                          <a:latin typeface="Gentona Book" panose="00000800000000000000" charset="0"/>
                        </a:rPr>
                        <a:t>Auburn University</a:t>
                      </a:r>
                    </a:p>
                  </a:txBody>
                  <a:tcPr/>
                </a:tc>
                <a:tc>
                  <a:txBody>
                    <a:bodyPr/>
                    <a:lstStyle/>
                    <a:p>
                      <a:pPr algn="ctr"/>
                      <a:r>
                        <a:rPr lang="en-US" sz="1800" dirty="0">
                          <a:latin typeface="Gentona Book" panose="00000800000000000000" charset="0"/>
                        </a:rPr>
                        <a:t>2</a:t>
                      </a:r>
                    </a:p>
                  </a:txBody>
                  <a:tcPr/>
                </a:tc>
                <a:extLst>
                  <a:ext uri="{0D108BD9-81ED-4DB2-BD59-A6C34878D82A}">
                    <a16:rowId xmlns:a16="http://schemas.microsoft.com/office/drawing/2014/main" val="2011205535"/>
                  </a:ext>
                </a:extLst>
              </a:tr>
              <a:tr h="337625">
                <a:tc>
                  <a:txBody>
                    <a:bodyPr/>
                    <a:lstStyle/>
                    <a:p>
                      <a:pPr algn="ctr"/>
                      <a:r>
                        <a:rPr lang="en-US" sz="1800" dirty="0">
                          <a:latin typeface="Gentona Book" panose="00000800000000000000" charset="0"/>
                        </a:rPr>
                        <a:t>Clemson University</a:t>
                      </a:r>
                    </a:p>
                  </a:txBody>
                  <a:tcPr/>
                </a:tc>
                <a:tc>
                  <a:txBody>
                    <a:bodyPr/>
                    <a:lstStyle/>
                    <a:p>
                      <a:pPr algn="ctr"/>
                      <a:r>
                        <a:rPr lang="en-US" sz="1800" dirty="0">
                          <a:latin typeface="Gentona Book" panose="00000800000000000000" charset="0"/>
                        </a:rPr>
                        <a:t>2</a:t>
                      </a:r>
                    </a:p>
                  </a:txBody>
                  <a:tcPr/>
                </a:tc>
                <a:extLst>
                  <a:ext uri="{0D108BD9-81ED-4DB2-BD59-A6C34878D82A}">
                    <a16:rowId xmlns:a16="http://schemas.microsoft.com/office/drawing/2014/main" val="3649532945"/>
                  </a:ext>
                </a:extLst>
              </a:tr>
              <a:tr h="337625">
                <a:tc>
                  <a:txBody>
                    <a:bodyPr/>
                    <a:lstStyle/>
                    <a:p>
                      <a:pPr algn="ctr"/>
                      <a:r>
                        <a:rPr lang="en-US" sz="1800" dirty="0">
                          <a:latin typeface="Gentona Book" panose="00000800000000000000" charset="0"/>
                        </a:rPr>
                        <a:t>Louisiana State U.</a:t>
                      </a:r>
                    </a:p>
                  </a:txBody>
                  <a:tcPr/>
                </a:tc>
                <a:tc>
                  <a:txBody>
                    <a:bodyPr/>
                    <a:lstStyle/>
                    <a:p>
                      <a:pPr algn="ctr"/>
                      <a:r>
                        <a:rPr lang="en-US" sz="1800" dirty="0">
                          <a:latin typeface="Gentona Book" panose="00000800000000000000" charset="0"/>
                        </a:rPr>
                        <a:t>2</a:t>
                      </a:r>
                    </a:p>
                  </a:txBody>
                  <a:tcPr/>
                </a:tc>
                <a:extLst>
                  <a:ext uri="{0D108BD9-81ED-4DB2-BD59-A6C34878D82A}">
                    <a16:rowId xmlns:a16="http://schemas.microsoft.com/office/drawing/2014/main" val="525975440"/>
                  </a:ext>
                </a:extLst>
              </a:tr>
              <a:tr h="337625">
                <a:tc>
                  <a:txBody>
                    <a:bodyPr/>
                    <a:lstStyle/>
                    <a:p>
                      <a:pPr algn="ctr"/>
                      <a:r>
                        <a:rPr lang="en-US" sz="1800" dirty="0">
                          <a:latin typeface="Gentona Book" panose="00000800000000000000" charset="0"/>
                        </a:rPr>
                        <a:t>Mississippi State U.</a:t>
                      </a:r>
                    </a:p>
                  </a:txBody>
                  <a:tcPr/>
                </a:tc>
                <a:tc>
                  <a:txBody>
                    <a:bodyPr/>
                    <a:lstStyle/>
                    <a:p>
                      <a:pPr algn="ctr"/>
                      <a:r>
                        <a:rPr lang="en-US" sz="1800" dirty="0">
                          <a:latin typeface="Gentona Book" panose="00000800000000000000" charset="0"/>
                        </a:rPr>
                        <a:t>4</a:t>
                      </a:r>
                    </a:p>
                  </a:txBody>
                  <a:tcPr/>
                </a:tc>
                <a:extLst>
                  <a:ext uri="{0D108BD9-81ED-4DB2-BD59-A6C34878D82A}">
                    <a16:rowId xmlns:a16="http://schemas.microsoft.com/office/drawing/2014/main" val="1273373001"/>
                  </a:ext>
                </a:extLst>
              </a:tr>
              <a:tr h="337625">
                <a:tc>
                  <a:txBody>
                    <a:bodyPr/>
                    <a:lstStyle/>
                    <a:p>
                      <a:pPr algn="ctr"/>
                      <a:r>
                        <a:rPr lang="en-US" sz="1800" dirty="0">
                          <a:latin typeface="Gentona Book" panose="00000800000000000000" charset="0"/>
                        </a:rPr>
                        <a:t>N. Carolina State U.</a:t>
                      </a:r>
                    </a:p>
                  </a:txBody>
                  <a:tcPr/>
                </a:tc>
                <a:tc>
                  <a:txBody>
                    <a:bodyPr/>
                    <a:lstStyle/>
                    <a:p>
                      <a:pPr algn="ctr"/>
                      <a:r>
                        <a:rPr lang="en-US" sz="1800" dirty="0">
                          <a:latin typeface="Gentona Book" panose="00000800000000000000" charset="0"/>
                        </a:rPr>
                        <a:t>3</a:t>
                      </a:r>
                    </a:p>
                  </a:txBody>
                  <a:tcPr/>
                </a:tc>
                <a:extLst>
                  <a:ext uri="{0D108BD9-81ED-4DB2-BD59-A6C34878D82A}">
                    <a16:rowId xmlns:a16="http://schemas.microsoft.com/office/drawing/2014/main" val="504733110"/>
                  </a:ext>
                </a:extLst>
              </a:tr>
              <a:tr h="337625">
                <a:tc>
                  <a:txBody>
                    <a:bodyPr/>
                    <a:lstStyle/>
                    <a:p>
                      <a:pPr algn="ctr"/>
                      <a:r>
                        <a:rPr lang="en-US" sz="1800" dirty="0">
                          <a:latin typeface="Gentona Book" panose="00000800000000000000" charset="0"/>
                        </a:rPr>
                        <a:t>Oklahoma State U.</a:t>
                      </a:r>
                    </a:p>
                  </a:txBody>
                  <a:tcPr/>
                </a:tc>
                <a:tc>
                  <a:txBody>
                    <a:bodyPr/>
                    <a:lstStyle/>
                    <a:p>
                      <a:pPr algn="ctr"/>
                      <a:r>
                        <a:rPr lang="en-US" sz="1800" dirty="0">
                          <a:latin typeface="Gentona Book" panose="00000800000000000000" charset="0"/>
                        </a:rPr>
                        <a:t>1</a:t>
                      </a:r>
                    </a:p>
                  </a:txBody>
                  <a:tcPr/>
                </a:tc>
                <a:extLst>
                  <a:ext uri="{0D108BD9-81ED-4DB2-BD59-A6C34878D82A}">
                    <a16:rowId xmlns:a16="http://schemas.microsoft.com/office/drawing/2014/main" val="1023944461"/>
                  </a:ext>
                </a:extLst>
              </a:tr>
              <a:tr h="337625">
                <a:tc>
                  <a:txBody>
                    <a:bodyPr/>
                    <a:lstStyle/>
                    <a:p>
                      <a:pPr algn="ctr"/>
                      <a:r>
                        <a:rPr lang="en-US" sz="1800" dirty="0">
                          <a:latin typeface="Gentona Book" panose="00000800000000000000" charset="0"/>
                        </a:rPr>
                        <a:t>Texas A&amp;M U.</a:t>
                      </a:r>
                    </a:p>
                  </a:txBody>
                  <a:tcPr/>
                </a:tc>
                <a:tc>
                  <a:txBody>
                    <a:bodyPr/>
                    <a:lstStyle/>
                    <a:p>
                      <a:pPr algn="ctr"/>
                      <a:r>
                        <a:rPr lang="en-US" sz="1800" dirty="0">
                          <a:latin typeface="Gentona Book" panose="00000800000000000000" charset="0"/>
                        </a:rPr>
                        <a:t>2</a:t>
                      </a:r>
                    </a:p>
                  </a:txBody>
                  <a:tcPr/>
                </a:tc>
                <a:extLst>
                  <a:ext uri="{0D108BD9-81ED-4DB2-BD59-A6C34878D82A}">
                    <a16:rowId xmlns:a16="http://schemas.microsoft.com/office/drawing/2014/main" val="3516378076"/>
                  </a:ext>
                </a:extLst>
              </a:tr>
              <a:tr h="337625">
                <a:tc>
                  <a:txBody>
                    <a:bodyPr/>
                    <a:lstStyle/>
                    <a:p>
                      <a:pPr algn="ctr"/>
                      <a:r>
                        <a:rPr lang="en-US" sz="1800" dirty="0">
                          <a:latin typeface="Gentona Book" panose="00000800000000000000" charset="0"/>
                        </a:rPr>
                        <a:t>Virginia Tech</a:t>
                      </a:r>
                    </a:p>
                  </a:txBody>
                  <a:tcPr/>
                </a:tc>
                <a:tc>
                  <a:txBody>
                    <a:bodyPr/>
                    <a:lstStyle/>
                    <a:p>
                      <a:pPr algn="ctr"/>
                      <a:r>
                        <a:rPr lang="en-US" sz="1800" dirty="0">
                          <a:latin typeface="Gentona Book" panose="00000800000000000000" charset="0"/>
                        </a:rPr>
                        <a:t>1</a:t>
                      </a:r>
                    </a:p>
                  </a:txBody>
                  <a:tcPr/>
                </a:tc>
                <a:extLst>
                  <a:ext uri="{0D108BD9-81ED-4DB2-BD59-A6C34878D82A}">
                    <a16:rowId xmlns:a16="http://schemas.microsoft.com/office/drawing/2014/main" val="94803209"/>
                  </a:ext>
                </a:extLst>
              </a:tr>
              <a:tr h="337625">
                <a:tc>
                  <a:txBody>
                    <a:bodyPr/>
                    <a:lstStyle/>
                    <a:p>
                      <a:pPr algn="ctr"/>
                      <a:r>
                        <a:rPr lang="en-US" sz="1800" dirty="0">
                          <a:latin typeface="Gentona Book" panose="00000800000000000000" charset="0"/>
                        </a:rPr>
                        <a:t>U. of Arkansas</a:t>
                      </a:r>
                    </a:p>
                  </a:txBody>
                  <a:tcPr/>
                </a:tc>
                <a:tc>
                  <a:txBody>
                    <a:bodyPr/>
                    <a:lstStyle/>
                    <a:p>
                      <a:pPr algn="ctr"/>
                      <a:r>
                        <a:rPr lang="en-US" sz="1800" dirty="0">
                          <a:latin typeface="Gentona Book" panose="00000800000000000000" charset="0"/>
                        </a:rPr>
                        <a:t>1</a:t>
                      </a:r>
                    </a:p>
                  </a:txBody>
                  <a:tcPr/>
                </a:tc>
                <a:extLst>
                  <a:ext uri="{0D108BD9-81ED-4DB2-BD59-A6C34878D82A}">
                    <a16:rowId xmlns:a16="http://schemas.microsoft.com/office/drawing/2014/main" val="3322825697"/>
                  </a:ext>
                </a:extLst>
              </a:tr>
              <a:tr h="337625">
                <a:tc>
                  <a:txBody>
                    <a:bodyPr/>
                    <a:lstStyle/>
                    <a:p>
                      <a:pPr algn="ctr"/>
                      <a:r>
                        <a:rPr lang="en-US" sz="1800" dirty="0">
                          <a:latin typeface="Gentona Book" panose="00000800000000000000" charset="0"/>
                        </a:rPr>
                        <a:t>U. of Florida</a:t>
                      </a:r>
                    </a:p>
                  </a:txBody>
                  <a:tcPr/>
                </a:tc>
                <a:tc>
                  <a:txBody>
                    <a:bodyPr/>
                    <a:lstStyle/>
                    <a:p>
                      <a:pPr algn="ctr"/>
                      <a:r>
                        <a:rPr lang="en-US" sz="1800" dirty="0">
                          <a:latin typeface="Gentona Book" panose="00000800000000000000" charset="0"/>
                        </a:rPr>
                        <a:t>3</a:t>
                      </a:r>
                    </a:p>
                  </a:txBody>
                  <a:tcPr/>
                </a:tc>
                <a:extLst>
                  <a:ext uri="{0D108BD9-81ED-4DB2-BD59-A6C34878D82A}">
                    <a16:rowId xmlns:a16="http://schemas.microsoft.com/office/drawing/2014/main" val="3695400402"/>
                  </a:ext>
                </a:extLst>
              </a:tr>
              <a:tr h="337625">
                <a:tc>
                  <a:txBody>
                    <a:bodyPr/>
                    <a:lstStyle/>
                    <a:p>
                      <a:pPr algn="ctr"/>
                      <a:r>
                        <a:rPr lang="en-US" sz="1800" dirty="0">
                          <a:latin typeface="Gentona Book" panose="00000800000000000000" charset="0"/>
                        </a:rPr>
                        <a:t>U. of Kentucky</a:t>
                      </a:r>
                    </a:p>
                  </a:txBody>
                  <a:tcPr/>
                </a:tc>
                <a:tc>
                  <a:txBody>
                    <a:bodyPr/>
                    <a:lstStyle/>
                    <a:p>
                      <a:pPr algn="ctr"/>
                      <a:r>
                        <a:rPr lang="en-US" sz="1800" dirty="0">
                          <a:latin typeface="Gentona Book" panose="00000800000000000000" charset="0"/>
                        </a:rPr>
                        <a:t>2</a:t>
                      </a:r>
                    </a:p>
                  </a:txBody>
                  <a:tcPr/>
                </a:tc>
                <a:extLst>
                  <a:ext uri="{0D108BD9-81ED-4DB2-BD59-A6C34878D82A}">
                    <a16:rowId xmlns:a16="http://schemas.microsoft.com/office/drawing/2014/main" val="1965309458"/>
                  </a:ext>
                </a:extLst>
              </a:tr>
              <a:tr h="337625">
                <a:tc>
                  <a:txBody>
                    <a:bodyPr/>
                    <a:lstStyle/>
                    <a:p>
                      <a:pPr algn="ctr"/>
                      <a:r>
                        <a:rPr lang="en-US" sz="1800" dirty="0">
                          <a:latin typeface="Gentona Book" panose="00000800000000000000" charset="0"/>
                        </a:rPr>
                        <a:t>U. of Tennessee</a:t>
                      </a:r>
                    </a:p>
                  </a:txBody>
                  <a:tcPr/>
                </a:tc>
                <a:tc>
                  <a:txBody>
                    <a:bodyPr/>
                    <a:lstStyle/>
                    <a:p>
                      <a:pPr algn="ctr"/>
                      <a:r>
                        <a:rPr lang="en-US" sz="1800" dirty="0">
                          <a:latin typeface="Gentona Book" panose="00000800000000000000" charset="0"/>
                        </a:rPr>
                        <a:t>1</a:t>
                      </a:r>
                    </a:p>
                  </a:txBody>
                  <a:tcPr/>
                </a:tc>
                <a:extLst>
                  <a:ext uri="{0D108BD9-81ED-4DB2-BD59-A6C34878D82A}">
                    <a16:rowId xmlns:a16="http://schemas.microsoft.com/office/drawing/2014/main" val="3655075264"/>
                  </a:ext>
                </a:extLst>
              </a:tr>
            </a:tbl>
          </a:graphicData>
        </a:graphic>
      </p:graphicFrame>
    </p:spTree>
    <p:extLst>
      <p:ext uri="{BB962C8B-B14F-4D97-AF65-F5344CB8AC3E}">
        <p14:creationId xmlns:p14="http://schemas.microsoft.com/office/powerpoint/2010/main" val="3366433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2726A725-957D-D141-AEE7-2B4DCA37BA36}" vid="{00C84C42-43CB-6541-B23E-0ADD7B31CE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RES_White</Template>
  <TotalTime>842</TotalTime>
  <Words>1445</Words>
  <Application>Microsoft Office PowerPoint</Application>
  <PresentationFormat>Widescreen</PresentationFormat>
  <Paragraphs>162</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Gentona Book</vt:lpstr>
      <vt:lpstr>Symbol</vt:lpstr>
      <vt:lpstr>Calibri Light</vt:lpstr>
      <vt:lpstr>Arial</vt:lpstr>
      <vt:lpstr>Calibri</vt:lpstr>
      <vt:lpstr>Times New Roman</vt:lpstr>
      <vt:lpstr>Office Theme</vt:lpstr>
      <vt:lpstr>PowerPoint Presentation</vt:lpstr>
      <vt:lpstr>UF Artificial Intelligence Initiative: Opportunity for Collaboration</vt:lpstr>
      <vt:lpstr>SAAESD Planning and Outcomes</vt:lpstr>
      <vt:lpstr>SAAESD Planning and Outcomes</vt:lpstr>
      <vt:lpstr>UF/IFAS Core Areas and Hires</vt:lpstr>
      <vt:lpstr>SAAESD Planning and Outcomes</vt:lpstr>
      <vt:lpstr>Conference Grant on AI</vt:lpstr>
      <vt:lpstr>AI Conference Details</vt:lpstr>
      <vt:lpstr>Hatch Multistate Research Project</vt:lpstr>
      <vt:lpstr>S-1090 Objectives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Damian C.</dc:creator>
  <cp:lastModifiedBy>Cindy Morley</cp:lastModifiedBy>
  <cp:revision>41</cp:revision>
  <dcterms:created xsi:type="dcterms:W3CDTF">2020-11-18T20:59:38Z</dcterms:created>
  <dcterms:modified xsi:type="dcterms:W3CDTF">2021-09-21T18:20:04Z</dcterms:modified>
</cp:coreProperties>
</file>