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76" r:id="rId3"/>
    <p:sldId id="294" r:id="rId4"/>
    <p:sldId id="266" r:id="rId5"/>
    <p:sldId id="296" r:id="rId6"/>
    <p:sldId id="267" r:id="rId7"/>
    <p:sldId id="268" r:id="rId8"/>
    <p:sldId id="278" r:id="rId9"/>
    <p:sldId id="269" r:id="rId10"/>
    <p:sldId id="279" r:id="rId11"/>
    <p:sldId id="270" r:id="rId12"/>
    <p:sldId id="280" r:id="rId13"/>
    <p:sldId id="271" r:id="rId14"/>
    <p:sldId id="281" r:id="rId15"/>
    <p:sldId id="272" r:id="rId16"/>
    <p:sldId id="273" r:id="rId17"/>
    <p:sldId id="287" r:id="rId18"/>
    <p:sldId id="292" r:id="rId19"/>
    <p:sldId id="283" r:id="rId20"/>
    <p:sldId id="284" r:id="rId21"/>
    <p:sldId id="285" r:id="rId22"/>
    <p:sldId id="290" r:id="rId23"/>
    <p:sldId id="29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19" d="100"/>
          <a:sy n="119" d="100"/>
        </p:scale>
        <p:origin x="7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C29D8-0395-45A3-AFC1-1ABA0DED3FA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EC7FA0D-BB3C-433C-99B4-446C3F666F49}">
      <dgm:prSet/>
      <dgm:spPr>
        <a:solidFill>
          <a:schemeClr val="accent5"/>
        </a:solidFill>
      </dgm:spPr>
      <dgm:t>
        <a:bodyPr/>
        <a:lstStyle/>
        <a:p>
          <a:r>
            <a:rPr lang="en-US" b="1" i="1" dirty="0"/>
            <a:t>Collaborative Discovery    </a:t>
          </a:r>
          <a:endParaRPr lang="en-US" dirty="0"/>
        </a:p>
      </dgm:t>
    </dgm:pt>
    <dgm:pt modelId="{D3B4DCBA-6A49-4D77-BA1C-BF58C4BB05EF}" type="parTrans" cxnId="{0A1D087B-09D0-45B1-A3D4-B3FD3826A218}">
      <dgm:prSet/>
      <dgm:spPr/>
      <dgm:t>
        <a:bodyPr/>
        <a:lstStyle/>
        <a:p>
          <a:endParaRPr lang="en-US"/>
        </a:p>
      </dgm:t>
    </dgm:pt>
    <dgm:pt modelId="{F7620877-6F3F-4737-985E-2C0F2126B4D1}" type="sibTrans" cxnId="{0A1D087B-09D0-45B1-A3D4-B3FD3826A218}">
      <dgm:prSet/>
      <dgm:spPr/>
      <dgm:t>
        <a:bodyPr/>
        <a:lstStyle/>
        <a:p>
          <a:endParaRPr lang="en-US"/>
        </a:p>
      </dgm:t>
    </dgm:pt>
    <dgm:pt modelId="{08709C92-CBED-4F71-858A-695A117799DB}">
      <dgm:prSet/>
      <dgm:spPr/>
      <dgm:t>
        <a:bodyPr/>
        <a:lstStyle/>
        <a:p>
          <a:r>
            <a:rPr lang="en-US" b="1" i="1"/>
            <a:t>Strategic Alliances  </a:t>
          </a:r>
          <a:endParaRPr lang="en-US"/>
        </a:p>
      </dgm:t>
    </dgm:pt>
    <dgm:pt modelId="{1AD96708-E626-477C-B5F3-F7D684549398}" type="parTrans" cxnId="{D6F8F48B-FA1B-4703-81A5-E7EBCB6CD9E7}">
      <dgm:prSet/>
      <dgm:spPr/>
      <dgm:t>
        <a:bodyPr/>
        <a:lstStyle/>
        <a:p>
          <a:endParaRPr lang="en-US"/>
        </a:p>
      </dgm:t>
    </dgm:pt>
    <dgm:pt modelId="{BF4BD4CA-710F-4BB8-9587-B801EEB5DB3A}" type="sibTrans" cxnId="{D6F8F48B-FA1B-4703-81A5-E7EBCB6CD9E7}">
      <dgm:prSet/>
      <dgm:spPr/>
      <dgm:t>
        <a:bodyPr/>
        <a:lstStyle/>
        <a:p>
          <a:endParaRPr lang="en-US"/>
        </a:p>
      </dgm:t>
    </dgm:pt>
    <dgm:pt modelId="{05187E99-6C67-45B1-A0F3-281B738E77F0}">
      <dgm:prSet/>
      <dgm:spPr/>
      <dgm:t>
        <a:bodyPr/>
        <a:lstStyle/>
        <a:p>
          <a:r>
            <a:rPr lang="en-US" b="1" i="1"/>
            <a:t>Enhancing Reputation  </a:t>
          </a:r>
          <a:endParaRPr lang="en-US"/>
        </a:p>
      </dgm:t>
    </dgm:pt>
    <dgm:pt modelId="{402C23C4-FE9C-4F09-91C3-CE7ACB234876}" type="parTrans" cxnId="{7EBB7649-56EC-4888-B5F9-FBA9909366BB}">
      <dgm:prSet/>
      <dgm:spPr/>
      <dgm:t>
        <a:bodyPr/>
        <a:lstStyle/>
        <a:p>
          <a:endParaRPr lang="en-US"/>
        </a:p>
      </dgm:t>
    </dgm:pt>
    <dgm:pt modelId="{B7302915-243E-46D9-B716-6E25119D0F22}" type="sibTrans" cxnId="{7EBB7649-56EC-4888-B5F9-FBA9909366BB}">
      <dgm:prSet/>
      <dgm:spPr/>
      <dgm:t>
        <a:bodyPr/>
        <a:lstStyle/>
        <a:p>
          <a:endParaRPr lang="en-US"/>
        </a:p>
      </dgm:t>
    </dgm:pt>
    <dgm:pt modelId="{446AC6B5-2558-41C5-8D06-CC77DF6D5F34}">
      <dgm:prSet/>
      <dgm:spPr/>
      <dgm:t>
        <a:bodyPr/>
        <a:lstStyle/>
        <a:p>
          <a:r>
            <a:rPr lang="en-US" b="1" i="1"/>
            <a:t>Effective Advocacy   </a:t>
          </a:r>
          <a:endParaRPr lang="en-US"/>
        </a:p>
      </dgm:t>
    </dgm:pt>
    <dgm:pt modelId="{57566DC1-335D-4281-84FA-28093FCE0CDC}" type="parTrans" cxnId="{AA7D7BC3-5A77-47D6-B543-1AEA706FBF0B}">
      <dgm:prSet/>
      <dgm:spPr/>
      <dgm:t>
        <a:bodyPr/>
        <a:lstStyle/>
        <a:p>
          <a:endParaRPr lang="en-US"/>
        </a:p>
      </dgm:t>
    </dgm:pt>
    <dgm:pt modelId="{588B404B-C4EB-40C9-8A8D-C5441DC74E30}" type="sibTrans" cxnId="{AA7D7BC3-5A77-47D6-B543-1AEA706FBF0B}">
      <dgm:prSet/>
      <dgm:spPr/>
      <dgm:t>
        <a:bodyPr/>
        <a:lstStyle/>
        <a:p>
          <a:endParaRPr lang="en-US"/>
        </a:p>
      </dgm:t>
    </dgm:pt>
    <dgm:pt modelId="{9EC36711-F78C-4330-ABDB-1274EAE9E326}">
      <dgm:prSet/>
      <dgm:spPr/>
      <dgm:t>
        <a:bodyPr/>
        <a:lstStyle/>
        <a:p>
          <a:r>
            <a:rPr lang="en-US" b="1" i="1"/>
            <a:t>Creating Impact</a:t>
          </a:r>
          <a:endParaRPr lang="en-US"/>
        </a:p>
      </dgm:t>
    </dgm:pt>
    <dgm:pt modelId="{72AF2F71-98B1-4B91-B4EF-7E98A5D78CEA}" type="parTrans" cxnId="{A3B96761-96B4-414B-BEB8-5C729BE05BEF}">
      <dgm:prSet/>
      <dgm:spPr/>
      <dgm:t>
        <a:bodyPr/>
        <a:lstStyle/>
        <a:p>
          <a:endParaRPr lang="en-US"/>
        </a:p>
      </dgm:t>
    </dgm:pt>
    <dgm:pt modelId="{B2744CC5-4CC5-45CD-A42F-B2EA3A6C9562}" type="sibTrans" cxnId="{A3B96761-96B4-414B-BEB8-5C729BE05BEF}">
      <dgm:prSet/>
      <dgm:spPr/>
      <dgm:t>
        <a:bodyPr/>
        <a:lstStyle/>
        <a:p>
          <a:endParaRPr lang="en-US"/>
        </a:p>
      </dgm:t>
    </dgm:pt>
    <dgm:pt modelId="{2F1E17A9-8EF5-A94B-A54A-C2BA9BACFD1B}" type="pres">
      <dgm:prSet presAssocID="{2E4C29D8-0395-45A3-AFC1-1ABA0DED3FA7}" presName="linear" presStyleCnt="0">
        <dgm:presLayoutVars>
          <dgm:animLvl val="lvl"/>
          <dgm:resizeHandles val="exact"/>
        </dgm:presLayoutVars>
      </dgm:prSet>
      <dgm:spPr/>
    </dgm:pt>
    <dgm:pt modelId="{40D4EF32-F75B-A045-9229-C1F5098C26AC}" type="pres">
      <dgm:prSet presAssocID="{3EC7FA0D-BB3C-433C-99B4-446C3F666F49}" presName="parentText" presStyleLbl="node1" presStyleIdx="0" presStyleCnt="5">
        <dgm:presLayoutVars>
          <dgm:chMax val="0"/>
          <dgm:bulletEnabled val="1"/>
        </dgm:presLayoutVars>
      </dgm:prSet>
      <dgm:spPr/>
    </dgm:pt>
    <dgm:pt modelId="{58F9843F-5D6C-0147-9B27-27CBC219C65C}" type="pres">
      <dgm:prSet presAssocID="{F7620877-6F3F-4737-985E-2C0F2126B4D1}" presName="spacer" presStyleCnt="0"/>
      <dgm:spPr/>
    </dgm:pt>
    <dgm:pt modelId="{F0C029F5-B643-0148-8C15-7E709629A7D9}" type="pres">
      <dgm:prSet presAssocID="{08709C92-CBED-4F71-858A-695A117799DB}" presName="parentText" presStyleLbl="node1" presStyleIdx="1" presStyleCnt="5">
        <dgm:presLayoutVars>
          <dgm:chMax val="0"/>
          <dgm:bulletEnabled val="1"/>
        </dgm:presLayoutVars>
      </dgm:prSet>
      <dgm:spPr/>
    </dgm:pt>
    <dgm:pt modelId="{7E28A4A5-E153-1747-AAB0-DDEC7958DEC9}" type="pres">
      <dgm:prSet presAssocID="{BF4BD4CA-710F-4BB8-9587-B801EEB5DB3A}" presName="spacer" presStyleCnt="0"/>
      <dgm:spPr/>
    </dgm:pt>
    <dgm:pt modelId="{BB1A99B4-D0F7-3045-B211-D92AF4FB37B0}" type="pres">
      <dgm:prSet presAssocID="{05187E99-6C67-45B1-A0F3-281B738E77F0}" presName="parentText" presStyleLbl="node1" presStyleIdx="2" presStyleCnt="5">
        <dgm:presLayoutVars>
          <dgm:chMax val="0"/>
          <dgm:bulletEnabled val="1"/>
        </dgm:presLayoutVars>
      </dgm:prSet>
      <dgm:spPr/>
    </dgm:pt>
    <dgm:pt modelId="{1B4A0DBF-A3D5-174D-BA1D-40B869317DF5}" type="pres">
      <dgm:prSet presAssocID="{B7302915-243E-46D9-B716-6E25119D0F22}" presName="spacer" presStyleCnt="0"/>
      <dgm:spPr/>
    </dgm:pt>
    <dgm:pt modelId="{108206DE-7897-EB4C-909D-4957A410EFA3}" type="pres">
      <dgm:prSet presAssocID="{446AC6B5-2558-41C5-8D06-CC77DF6D5F34}" presName="parentText" presStyleLbl="node1" presStyleIdx="3" presStyleCnt="5">
        <dgm:presLayoutVars>
          <dgm:chMax val="0"/>
          <dgm:bulletEnabled val="1"/>
        </dgm:presLayoutVars>
      </dgm:prSet>
      <dgm:spPr/>
    </dgm:pt>
    <dgm:pt modelId="{DF5F4C62-018B-8E47-83B5-61D081B7D39C}" type="pres">
      <dgm:prSet presAssocID="{588B404B-C4EB-40C9-8A8D-C5441DC74E30}" presName="spacer" presStyleCnt="0"/>
      <dgm:spPr/>
    </dgm:pt>
    <dgm:pt modelId="{8CA0BBF0-5468-744D-9D45-13A2B900B94D}" type="pres">
      <dgm:prSet presAssocID="{9EC36711-F78C-4330-ABDB-1274EAE9E326}" presName="parentText" presStyleLbl="node1" presStyleIdx="4" presStyleCnt="5">
        <dgm:presLayoutVars>
          <dgm:chMax val="0"/>
          <dgm:bulletEnabled val="1"/>
        </dgm:presLayoutVars>
      </dgm:prSet>
      <dgm:spPr/>
    </dgm:pt>
  </dgm:ptLst>
  <dgm:cxnLst>
    <dgm:cxn modelId="{F8C21327-B019-AC4E-A041-07EDC6B851DF}" type="presOf" srcId="{446AC6B5-2558-41C5-8D06-CC77DF6D5F34}" destId="{108206DE-7897-EB4C-909D-4957A410EFA3}" srcOrd="0" destOrd="0" presId="urn:microsoft.com/office/officeart/2005/8/layout/vList2"/>
    <dgm:cxn modelId="{7EBB7649-56EC-4888-B5F9-FBA9909366BB}" srcId="{2E4C29D8-0395-45A3-AFC1-1ABA0DED3FA7}" destId="{05187E99-6C67-45B1-A0F3-281B738E77F0}" srcOrd="2" destOrd="0" parTransId="{402C23C4-FE9C-4F09-91C3-CE7ACB234876}" sibTransId="{B7302915-243E-46D9-B716-6E25119D0F22}"/>
    <dgm:cxn modelId="{7CF1A756-0108-C946-AB61-6237932FDD1E}" type="presOf" srcId="{3EC7FA0D-BB3C-433C-99B4-446C3F666F49}" destId="{40D4EF32-F75B-A045-9229-C1F5098C26AC}" srcOrd="0" destOrd="0" presId="urn:microsoft.com/office/officeart/2005/8/layout/vList2"/>
    <dgm:cxn modelId="{A3B96761-96B4-414B-BEB8-5C729BE05BEF}" srcId="{2E4C29D8-0395-45A3-AFC1-1ABA0DED3FA7}" destId="{9EC36711-F78C-4330-ABDB-1274EAE9E326}" srcOrd="4" destOrd="0" parTransId="{72AF2F71-98B1-4B91-B4EF-7E98A5D78CEA}" sibTransId="{B2744CC5-4CC5-45CD-A42F-B2EA3A6C9562}"/>
    <dgm:cxn modelId="{50A1EF6F-FF41-9343-95E5-7D64581C7A08}" type="presOf" srcId="{08709C92-CBED-4F71-858A-695A117799DB}" destId="{F0C029F5-B643-0148-8C15-7E709629A7D9}" srcOrd="0" destOrd="0" presId="urn:microsoft.com/office/officeart/2005/8/layout/vList2"/>
    <dgm:cxn modelId="{0A1D087B-09D0-45B1-A3D4-B3FD3826A218}" srcId="{2E4C29D8-0395-45A3-AFC1-1ABA0DED3FA7}" destId="{3EC7FA0D-BB3C-433C-99B4-446C3F666F49}" srcOrd="0" destOrd="0" parTransId="{D3B4DCBA-6A49-4D77-BA1C-BF58C4BB05EF}" sibTransId="{F7620877-6F3F-4737-985E-2C0F2126B4D1}"/>
    <dgm:cxn modelId="{D6F8F48B-FA1B-4703-81A5-E7EBCB6CD9E7}" srcId="{2E4C29D8-0395-45A3-AFC1-1ABA0DED3FA7}" destId="{08709C92-CBED-4F71-858A-695A117799DB}" srcOrd="1" destOrd="0" parTransId="{1AD96708-E626-477C-B5F3-F7D684549398}" sibTransId="{BF4BD4CA-710F-4BB8-9587-B801EEB5DB3A}"/>
    <dgm:cxn modelId="{AA7D7BC3-5A77-47D6-B543-1AEA706FBF0B}" srcId="{2E4C29D8-0395-45A3-AFC1-1ABA0DED3FA7}" destId="{446AC6B5-2558-41C5-8D06-CC77DF6D5F34}" srcOrd="3" destOrd="0" parTransId="{57566DC1-335D-4281-84FA-28093FCE0CDC}" sibTransId="{588B404B-C4EB-40C9-8A8D-C5441DC74E30}"/>
    <dgm:cxn modelId="{447B67C9-7280-0245-9420-F9F6F3F3AF76}" type="presOf" srcId="{2E4C29D8-0395-45A3-AFC1-1ABA0DED3FA7}" destId="{2F1E17A9-8EF5-A94B-A54A-C2BA9BACFD1B}" srcOrd="0" destOrd="0" presId="urn:microsoft.com/office/officeart/2005/8/layout/vList2"/>
    <dgm:cxn modelId="{39C235F7-7ECE-5D4C-BDA1-8BFB17D6AC85}" type="presOf" srcId="{05187E99-6C67-45B1-A0F3-281B738E77F0}" destId="{BB1A99B4-D0F7-3045-B211-D92AF4FB37B0}" srcOrd="0" destOrd="0" presId="urn:microsoft.com/office/officeart/2005/8/layout/vList2"/>
    <dgm:cxn modelId="{08AAACFE-2697-6F4B-9358-F9399F44524A}" type="presOf" srcId="{9EC36711-F78C-4330-ABDB-1274EAE9E326}" destId="{8CA0BBF0-5468-744D-9D45-13A2B900B94D}" srcOrd="0" destOrd="0" presId="urn:microsoft.com/office/officeart/2005/8/layout/vList2"/>
    <dgm:cxn modelId="{E2C89ACB-2F87-CF47-BA27-C9DD9530392D}" type="presParOf" srcId="{2F1E17A9-8EF5-A94B-A54A-C2BA9BACFD1B}" destId="{40D4EF32-F75B-A045-9229-C1F5098C26AC}" srcOrd="0" destOrd="0" presId="urn:microsoft.com/office/officeart/2005/8/layout/vList2"/>
    <dgm:cxn modelId="{94901402-01F2-7F48-93B1-8939FD1FEC32}" type="presParOf" srcId="{2F1E17A9-8EF5-A94B-A54A-C2BA9BACFD1B}" destId="{58F9843F-5D6C-0147-9B27-27CBC219C65C}" srcOrd="1" destOrd="0" presId="urn:microsoft.com/office/officeart/2005/8/layout/vList2"/>
    <dgm:cxn modelId="{2E898C3A-32B5-244C-A404-C4501A8BDC96}" type="presParOf" srcId="{2F1E17A9-8EF5-A94B-A54A-C2BA9BACFD1B}" destId="{F0C029F5-B643-0148-8C15-7E709629A7D9}" srcOrd="2" destOrd="0" presId="urn:microsoft.com/office/officeart/2005/8/layout/vList2"/>
    <dgm:cxn modelId="{75EA9ACB-2BEA-B04E-B362-FCC1F571368F}" type="presParOf" srcId="{2F1E17A9-8EF5-A94B-A54A-C2BA9BACFD1B}" destId="{7E28A4A5-E153-1747-AAB0-DDEC7958DEC9}" srcOrd="3" destOrd="0" presId="urn:microsoft.com/office/officeart/2005/8/layout/vList2"/>
    <dgm:cxn modelId="{5AFC87D9-F3E9-3846-A5E8-2D7FBC21DEEB}" type="presParOf" srcId="{2F1E17A9-8EF5-A94B-A54A-C2BA9BACFD1B}" destId="{BB1A99B4-D0F7-3045-B211-D92AF4FB37B0}" srcOrd="4" destOrd="0" presId="urn:microsoft.com/office/officeart/2005/8/layout/vList2"/>
    <dgm:cxn modelId="{68170675-5748-904F-9401-3F325234F780}" type="presParOf" srcId="{2F1E17A9-8EF5-A94B-A54A-C2BA9BACFD1B}" destId="{1B4A0DBF-A3D5-174D-BA1D-40B869317DF5}" srcOrd="5" destOrd="0" presId="urn:microsoft.com/office/officeart/2005/8/layout/vList2"/>
    <dgm:cxn modelId="{8E138D92-93DC-8343-AA69-0600909D5185}" type="presParOf" srcId="{2F1E17A9-8EF5-A94B-A54A-C2BA9BACFD1B}" destId="{108206DE-7897-EB4C-909D-4957A410EFA3}" srcOrd="6" destOrd="0" presId="urn:microsoft.com/office/officeart/2005/8/layout/vList2"/>
    <dgm:cxn modelId="{3805C854-F91A-CD4D-82CD-CD55F68AFEB2}" type="presParOf" srcId="{2F1E17A9-8EF5-A94B-A54A-C2BA9BACFD1B}" destId="{DF5F4C62-018B-8E47-83B5-61D081B7D39C}" srcOrd="7" destOrd="0" presId="urn:microsoft.com/office/officeart/2005/8/layout/vList2"/>
    <dgm:cxn modelId="{21A4D79F-A934-594E-869A-4C8399AB668F}" type="presParOf" srcId="{2F1E17A9-8EF5-A94B-A54A-C2BA9BACFD1B}" destId="{8CA0BBF0-5468-744D-9D45-13A2B900B94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576222-D457-4C36-84BD-92E553F34FA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739FC17-8A4F-4473-8E1E-7BE5EF677448}">
      <dgm:prSet/>
      <dgm:spPr/>
      <dgm:t>
        <a:bodyPr/>
        <a:lstStyle/>
        <a:p>
          <a:r>
            <a:rPr lang="en-US" b="1" i="1" dirty="0">
              <a:solidFill>
                <a:schemeClr val="tx1"/>
              </a:solidFill>
            </a:rPr>
            <a:t>Desired Result: </a:t>
          </a:r>
          <a:r>
            <a:rPr lang="en-US" i="1" dirty="0"/>
            <a:t>Accelerate research and innovation by facilitating collaborative discovery among the Southern land-grant institutions.</a:t>
          </a:r>
          <a:endParaRPr lang="en-US" dirty="0"/>
        </a:p>
      </dgm:t>
    </dgm:pt>
    <dgm:pt modelId="{244C968C-30BB-4BB7-BAD1-88C028149B18}" type="parTrans" cxnId="{B1E7D6C8-3CB2-4A53-9108-BE3CF993D7B0}">
      <dgm:prSet/>
      <dgm:spPr/>
      <dgm:t>
        <a:bodyPr/>
        <a:lstStyle/>
        <a:p>
          <a:endParaRPr lang="en-US"/>
        </a:p>
      </dgm:t>
    </dgm:pt>
    <dgm:pt modelId="{F8F4C1E7-9CB1-41A5-A370-913C360F769D}" type="sibTrans" cxnId="{B1E7D6C8-3CB2-4A53-9108-BE3CF993D7B0}">
      <dgm:prSet/>
      <dgm:spPr/>
      <dgm:t>
        <a:bodyPr/>
        <a:lstStyle/>
        <a:p>
          <a:endParaRPr lang="en-US"/>
        </a:p>
      </dgm:t>
    </dgm:pt>
    <dgm:pt modelId="{3198D417-D024-441A-8EB3-B4FB67B95E3D}">
      <dgm:prSet/>
      <dgm:spPr/>
      <dgm:t>
        <a:bodyPr/>
        <a:lstStyle/>
        <a:p>
          <a:r>
            <a:rPr lang="en-US" b="1" i="1" dirty="0">
              <a:solidFill>
                <a:schemeClr val="tx1"/>
              </a:solidFill>
            </a:rPr>
            <a:t>Relevance:</a:t>
          </a:r>
          <a:r>
            <a:rPr lang="en-US" i="1" dirty="0"/>
            <a:t> Collaborative discovery harnesses synergies by integrating science from across disciplines and utilizing specialized, advanced capabilities to address the most challenging and complex issues of our time.</a:t>
          </a:r>
          <a:endParaRPr lang="en-US" dirty="0"/>
        </a:p>
      </dgm:t>
    </dgm:pt>
    <dgm:pt modelId="{425A7F6B-C11B-472F-818F-7149A92BE968}" type="parTrans" cxnId="{FB2AF452-E727-476C-B8A1-A1231FC7AD7E}">
      <dgm:prSet/>
      <dgm:spPr/>
      <dgm:t>
        <a:bodyPr/>
        <a:lstStyle/>
        <a:p>
          <a:endParaRPr lang="en-US"/>
        </a:p>
      </dgm:t>
    </dgm:pt>
    <dgm:pt modelId="{5E0621A0-836F-480D-A096-4394E695DCD7}" type="sibTrans" cxnId="{FB2AF452-E727-476C-B8A1-A1231FC7AD7E}">
      <dgm:prSet/>
      <dgm:spPr/>
      <dgm:t>
        <a:bodyPr/>
        <a:lstStyle/>
        <a:p>
          <a:endParaRPr lang="en-US"/>
        </a:p>
      </dgm:t>
    </dgm:pt>
    <dgm:pt modelId="{53D29767-35F3-44CF-A2B4-6FDC7FCEA61F}">
      <dgm:prSet/>
      <dgm:spPr/>
      <dgm:t>
        <a:bodyPr/>
        <a:lstStyle/>
        <a:p>
          <a:r>
            <a:rPr lang="en-US" b="1" i="1" dirty="0">
              <a:solidFill>
                <a:schemeClr val="tx1"/>
              </a:solidFill>
            </a:rPr>
            <a:t>Influences:</a:t>
          </a:r>
          <a:r>
            <a:rPr lang="en-US" i="1" dirty="0"/>
            <a:t> Food insecurity, climate change, human and community health, biodiversity, rural poverty, agricultural resiliency</a:t>
          </a:r>
          <a:endParaRPr lang="en-US" dirty="0"/>
        </a:p>
      </dgm:t>
    </dgm:pt>
    <dgm:pt modelId="{F5918E13-5EB6-4CB9-84C7-D9A185700C50}" type="parTrans" cxnId="{0FBCB1FA-07FD-4148-B65A-98995ACF07D9}">
      <dgm:prSet/>
      <dgm:spPr/>
      <dgm:t>
        <a:bodyPr/>
        <a:lstStyle/>
        <a:p>
          <a:endParaRPr lang="en-US"/>
        </a:p>
      </dgm:t>
    </dgm:pt>
    <dgm:pt modelId="{B08145E6-F73A-4B24-875E-3705822B41A7}" type="sibTrans" cxnId="{0FBCB1FA-07FD-4148-B65A-98995ACF07D9}">
      <dgm:prSet/>
      <dgm:spPr/>
      <dgm:t>
        <a:bodyPr/>
        <a:lstStyle/>
        <a:p>
          <a:endParaRPr lang="en-US"/>
        </a:p>
      </dgm:t>
    </dgm:pt>
    <dgm:pt modelId="{4004F5F8-EF9A-7D43-8F91-E74396AB91BF}">
      <dgm:prSet/>
      <dgm:spPr/>
      <dgm:t>
        <a:bodyPr/>
        <a:lstStyle/>
        <a:p>
          <a:endParaRPr lang="en-US"/>
        </a:p>
      </dgm:t>
    </dgm:pt>
    <dgm:pt modelId="{5030FBBF-C42A-E440-851D-97962710E545}" type="parTrans" cxnId="{9D33A69E-5863-154F-B7B9-9DC03A37A5C6}">
      <dgm:prSet/>
      <dgm:spPr/>
      <dgm:t>
        <a:bodyPr/>
        <a:lstStyle/>
        <a:p>
          <a:endParaRPr lang="en-US"/>
        </a:p>
      </dgm:t>
    </dgm:pt>
    <dgm:pt modelId="{D09143F8-EAC4-584D-94F5-FC09565766EB}" type="sibTrans" cxnId="{9D33A69E-5863-154F-B7B9-9DC03A37A5C6}">
      <dgm:prSet/>
      <dgm:spPr/>
      <dgm:t>
        <a:bodyPr/>
        <a:lstStyle/>
        <a:p>
          <a:endParaRPr lang="en-US"/>
        </a:p>
      </dgm:t>
    </dgm:pt>
    <dgm:pt modelId="{CECE21BD-AF2A-C64C-B253-88ACDC0CC38A}" type="pres">
      <dgm:prSet presAssocID="{43576222-D457-4C36-84BD-92E553F34FA1}" presName="linear" presStyleCnt="0">
        <dgm:presLayoutVars>
          <dgm:animLvl val="lvl"/>
          <dgm:resizeHandles val="exact"/>
        </dgm:presLayoutVars>
      </dgm:prSet>
      <dgm:spPr/>
    </dgm:pt>
    <dgm:pt modelId="{E826B0CA-A366-6542-BB3E-A9627599ABDE}" type="pres">
      <dgm:prSet presAssocID="{2739FC17-8A4F-4473-8E1E-7BE5EF677448}" presName="parentText" presStyleLbl="node1" presStyleIdx="0" presStyleCnt="4">
        <dgm:presLayoutVars>
          <dgm:chMax val="0"/>
          <dgm:bulletEnabled val="1"/>
        </dgm:presLayoutVars>
      </dgm:prSet>
      <dgm:spPr/>
    </dgm:pt>
    <dgm:pt modelId="{98DB7017-EE0A-EB4A-8A9A-619B796498D8}" type="pres">
      <dgm:prSet presAssocID="{F8F4C1E7-9CB1-41A5-A370-913C360F769D}" presName="spacer" presStyleCnt="0"/>
      <dgm:spPr/>
    </dgm:pt>
    <dgm:pt modelId="{0341AA8A-ACBE-3E48-8516-935D75279C63}" type="pres">
      <dgm:prSet presAssocID="{3198D417-D024-441A-8EB3-B4FB67B95E3D}" presName="parentText" presStyleLbl="node1" presStyleIdx="1" presStyleCnt="4">
        <dgm:presLayoutVars>
          <dgm:chMax val="0"/>
          <dgm:bulletEnabled val="1"/>
        </dgm:presLayoutVars>
      </dgm:prSet>
      <dgm:spPr/>
    </dgm:pt>
    <dgm:pt modelId="{96B64362-A753-C340-A774-49FA4C6FE811}" type="pres">
      <dgm:prSet presAssocID="{5E0621A0-836F-480D-A096-4394E695DCD7}" presName="spacer" presStyleCnt="0"/>
      <dgm:spPr/>
    </dgm:pt>
    <dgm:pt modelId="{7BE712D2-2327-8B41-BD36-C5BB1AEB15C4}" type="pres">
      <dgm:prSet presAssocID="{53D29767-35F3-44CF-A2B4-6FDC7FCEA61F}" presName="parentText" presStyleLbl="node1" presStyleIdx="2" presStyleCnt="4">
        <dgm:presLayoutVars>
          <dgm:chMax val="0"/>
          <dgm:bulletEnabled val="1"/>
        </dgm:presLayoutVars>
      </dgm:prSet>
      <dgm:spPr/>
    </dgm:pt>
    <dgm:pt modelId="{DC36FC56-2F5C-EA4D-8EA3-14F9768A3413}" type="pres">
      <dgm:prSet presAssocID="{B08145E6-F73A-4B24-875E-3705822B41A7}" presName="spacer" presStyleCnt="0"/>
      <dgm:spPr/>
    </dgm:pt>
    <dgm:pt modelId="{47DB616C-30BF-6341-818A-66C463C73DE4}" type="pres">
      <dgm:prSet presAssocID="{4004F5F8-EF9A-7D43-8F91-E74396AB91BF}" presName="parentText" presStyleLbl="node1" presStyleIdx="3" presStyleCnt="4">
        <dgm:presLayoutVars>
          <dgm:chMax val="0"/>
          <dgm:bulletEnabled val="1"/>
        </dgm:presLayoutVars>
      </dgm:prSet>
      <dgm:spPr/>
    </dgm:pt>
  </dgm:ptLst>
  <dgm:cxnLst>
    <dgm:cxn modelId="{42639407-7419-204D-8F8D-3F8B38EE257D}" type="presOf" srcId="{3198D417-D024-441A-8EB3-B4FB67B95E3D}" destId="{0341AA8A-ACBE-3E48-8516-935D75279C63}" srcOrd="0" destOrd="0" presId="urn:microsoft.com/office/officeart/2005/8/layout/vList2"/>
    <dgm:cxn modelId="{FB2AF452-E727-476C-B8A1-A1231FC7AD7E}" srcId="{43576222-D457-4C36-84BD-92E553F34FA1}" destId="{3198D417-D024-441A-8EB3-B4FB67B95E3D}" srcOrd="1" destOrd="0" parTransId="{425A7F6B-C11B-472F-818F-7149A92BE968}" sibTransId="{5E0621A0-836F-480D-A096-4394E695DCD7}"/>
    <dgm:cxn modelId="{9D33A69E-5863-154F-B7B9-9DC03A37A5C6}" srcId="{43576222-D457-4C36-84BD-92E553F34FA1}" destId="{4004F5F8-EF9A-7D43-8F91-E74396AB91BF}" srcOrd="3" destOrd="0" parTransId="{5030FBBF-C42A-E440-851D-97962710E545}" sibTransId="{D09143F8-EAC4-584D-94F5-FC09565766EB}"/>
    <dgm:cxn modelId="{1233B1C7-E0BF-EF41-9802-ED74AD1C1109}" type="presOf" srcId="{4004F5F8-EF9A-7D43-8F91-E74396AB91BF}" destId="{47DB616C-30BF-6341-818A-66C463C73DE4}" srcOrd="0" destOrd="0" presId="urn:microsoft.com/office/officeart/2005/8/layout/vList2"/>
    <dgm:cxn modelId="{B1E7D6C8-3CB2-4A53-9108-BE3CF993D7B0}" srcId="{43576222-D457-4C36-84BD-92E553F34FA1}" destId="{2739FC17-8A4F-4473-8E1E-7BE5EF677448}" srcOrd="0" destOrd="0" parTransId="{244C968C-30BB-4BB7-BAD1-88C028149B18}" sibTransId="{F8F4C1E7-9CB1-41A5-A370-913C360F769D}"/>
    <dgm:cxn modelId="{897E35E1-922E-3E4F-B834-ED2F04CBA027}" type="presOf" srcId="{43576222-D457-4C36-84BD-92E553F34FA1}" destId="{CECE21BD-AF2A-C64C-B253-88ACDC0CC38A}" srcOrd="0" destOrd="0" presId="urn:microsoft.com/office/officeart/2005/8/layout/vList2"/>
    <dgm:cxn modelId="{50FD7FE4-B22E-D64A-8B7F-48B1C159441D}" type="presOf" srcId="{53D29767-35F3-44CF-A2B4-6FDC7FCEA61F}" destId="{7BE712D2-2327-8B41-BD36-C5BB1AEB15C4}" srcOrd="0" destOrd="0" presId="urn:microsoft.com/office/officeart/2005/8/layout/vList2"/>
    <dgm:cxn modelId="{0FBCB1FA-07FD-4148-B65A-98995ACF07D9}" srcId="{43576222-D457-4C36-84BD-92E553F34FA1}" destId="{53D29767-35F3-44CF-A2B4-6FDC7FCEA61F}" srcOrd="2" destOrd="0" parTransId="{F5918E13-5EB6-4CB9-84C7-D9A185700C50}" sibTransId="{B08145E6-F73A-4B24-875E-3705822B41A7}"/>
    <dgm:cxn modelId="{C82563FD-30DB-EC4E-B638-854C50988884}" type="presOf" srcId="{2739FC17-8A4F-4473-8E1E-7BE5EF677448}" destId="{E826B0CA-A366-6542-BB3E-A9627599ABDE}" srcOrd="0" destOrd="0" presId="urn:microsoft.com/office/officeart/2005/8/layout/vList2"/>
    <dgm:cxn modelId="{E8E06394-B311-414D-93EC-A47B06DFBECB}" type="presParOf" srcId="{CECE21BD-AF2A-C64C-B253-88ACDC0CC38A}" destId="{E826B0CA-A366-6542-BB3E-A9627599ABDE}" srcOrd="0" destOrd="0" presId="urn:microsoft.com/office/officeart/2005/8/layout/vList2"/>
    <dgm:cxn modelId="{DB743B4A-297F-9E44-9DDB-A768B57C1782}" type="presParOf" srcId="{CECE21BD-AF2A-C64C-B253-88ACDC0CC38A}" destId="{98DB7017-EE0A-EB4A-8A9A-619B796498D8}" srcOrd="1" destOrd="0" presId="urn:microsoft.com/office/officeart/2005/8/layout/vList2"/>
    <dgm:cxn modelId="{CB6F4AD0-A34B-3549-8F01-DDFCBA2FF324}" type="presParOf" srcId="{CECE21BD-AF2A-C64C-B253-88ACDC0CC38A}" destId="{0341AA8A-ACBE-3E48-8516-935D75279C63}" srcOrd="2" destOrd="0" presId="urn:microsoft.com/office/officeart/2005/8/layout/vList2"/>
    <dgm:cxn modelId="{3BC1F02D-573E-D646-96E0-936BD45689B8}" type="presParOf" srcId="{CECE21BD-AF2A-C64C-B253-88ACDC0CC38A}" destId="{96B64362-A753-C340-A774-49FA4C6FE811}" srcOrd="3" destOrd="0" presId="urn:microsoft.com/office/officeart/2005/8/layout/vList2"/>
    <dgm:cxn modelId="{1FD173D9-9D87-CA4D-BB4F-D25258FF71C8}" type="presParOf" srcId="{CECE21BD-AF2A-C64C-B253-88ACDC0CC38A}" destId="{7BE712D2-2327-8B41-BD36-C5BB1AEB15C4}" srcOrd="4" destOrd="0" presId="urn:microsoft.com/office/officeart/2005/8/layout/vList2"/>
    <dgm:cxn modelId="{C97618C0-E69C-DB4E-803A-8D778F3D5868}" type="presParOf" srcId="{CECE21BD-AF2A-C64C-B253-88ACDC0CC38A}" destId="{DC36FC56-2F5C-EA4D-8EA3-14F9768A3413}" srcOrd="5" destOrd="0" presId="urn:microsoft.com/office/officeart/2005/8/layout/vList2"/>
    <dgm:cxn modelId="{18B5ED7F-F569-2D4B-9AF9-B1C9C4A8F5E3}" type="presParOf" srcId="{CECE21BD-AF2A-C64C-B253-88ACDC0CC38A}" destId="{47DB616C-30BF-6341-818A-66C463C73DE4}"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8DF224-7E03-4BA9-B346-2492EFE6DDA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0876E60-380D-46DC-96DE-36BC0822BE09}">
      <dgm:prSet/>
      <dgm:spPr/>
      <dgm:t>
        <a:bodyPr/>
        <a:lstStyle/>
        <a:p>
          <a:r>
            <a:rPr lang="en-US" b="1" i="1" dirty="0">
              <a:solidFill>
                <a:schemeClr val="tx1"/>
              </a:solidFill>
            </a:rPr>
            <a:t>Desired Result: </a:t>
          </a:r>
          <a:r>
            <a:rPr lang="en-US" i="1" dirty="0"/>
            <a:t>Extend the reach and impact of our research programs through strong linkages among our institutions with Extension and relevant academic, government, industry, and private entities to foster productive alliances.</a:t>
          </a:r>
          <a:endParaRPr lang="en-US" dirty="0"/>
        </a:p>
      </dgm:t>
    </dgm:pt>
    <dgm:pt modelId="{B31A98AF-D7F0-4D35-A9D9-40346F20676D}" type="parTrans" cxnId="{05876AD9-435A-4656-B166-EBDA250DF448}">
      <dgm:prSet/>
      <dgm:spPr/>
      <dgm:t>
        <a:bodyPr/>
        <a:lstStyle/>
        <a:p>
          <a:endParaRPr lang="en-US"/>
        </a:p>
      </dgm:t>
    </dgm:pt>
    <dgm:pt modelId="{36C73ED4-F884-4822-999E-1978D180FD73}" type="sibTrans" cxnId="{05876AD9-435A-4656-B166-EBDA250DF448}">
      <dgm:prSet/>
      <dgm:spPr/>
      <dgm:t>
        <a:bodyPr/>
        <a:lstStyle/>
        <a:p>
          <a:endParaRPr lang="en-US"/>
        </a:p>
      </dgm:t>
    </dgm:pt>
    <dgm:pt modelId="{CE7EDA8D-898E-4B51-8CCB-0A6F3F200408}">
      <dgm:prSet/>
      <dgm:spPr/>
      <dgm:t>
        <a:bodyPr/>
        <a:lstStyle/>
        <a:p>
          <a:r>
            <a:rPr lang="en-US" b="1" i="1" dirty="0">
              <a:solidFill>
                <a:schemeClr val="tx1"/>
              </a:solidFill>
            </a:rPr>
            <a:t>Relevance:</a:t>
          </a:r>
          <a:r>
            <a:rPr lang="en-US" b="1" i="1" dirty="0">
              <a:solidFill>
                <a:srgbClr val="002060"/>
              </a:solidFill>
            </a:rPr>
            <a:t> </a:t>
          </a:r>
          <a:r>
            <a:rPr lang="en-US" i="1" dirty="0"/>
            <a:t>Combined voices reach a broader and more diverse audience to strategically influence, effectively engage, and serve as a resource to amplify the utility and impact of our discoveries.</a:t>
          </a:r>
          <a:endParaRPr lang="en-US" dirty="0"/>
        </a:p>
      </dgm:t>
    </dgm:pt>
    <dgm:pt modelId="{D8E3BF1D-05A7-4A87-BE8C-944E5553072D}" type="parTrans" cxnId="{CFFDCA78-4C9F-4871-A77C-C65AE0A384E2}">
      <dgm:prSet/>
      <dgm:spPr/>
      <dgm:t>
        <a:bodyPr/>
        <a:lstStyle/>
        <a:p>
          <a:endParaRPr lang="en-US"/>
        </a:p>
      </dgm:t>
    </dgm:pt>
    <dgm:pt modelId="{E321AEF1-2254-4AFB-8DE9-DB915EC47B16}" type="sibTrans" cxnId="{CFFDCA78-4C9F-4871-A77C-C65AE0A384E2}">
      <dgm:prSet/>
      <dgm:spPr/>
      <dgm:t>
        <a:bodyPr/>
        <a:lstStyle/>
        <a:p>
          <a:endParaRPr lang="en-US"/>
        </a:p>
      </dgm:t>
    </dgm:pt>
    <dgm:pt modelId="{FBC6923F-F81B-4877-94E6-EF0D61B033A7}">
      <dgm:prSet/>
      <dgm:spPr/>
      <dgm:t>
        <a:bodyPr/>
        <a:lstStyle/>
        <a:p>
          <a:r>
            <a:rPr lang="en-US" b="1" i="1" dirty="0">
              <a:solidFill>
                <a:schemeClr val="tx1"/>
              </a:solidFill>
            </a:rPr>
            <a:t>Influences:</a:t>
          </a:r>
          <a:r>
            <a:rPr lang="en-US" i="1" dirty="0">
              <a:solidFill>
                <a:schemeClr val="tx1"/>
              </a:solidFill>
            </a:rPr>
            <a:t> </a:t>
          </a:r>
          <a:r>
            <a:rPr lang="en-US" i="1" dirty="0"/>
            <a:t>National research agendas, public-private partnerships, equity and inclusion, state and national policy, next generation of scientists </a:t>
          </a:r>
          <a:endParaRPr lang="en-US" dirty="0"/>
        </a:p>
      </dgm:t>
    </dgm:pt>
    <dgm:pt modelId="{045C06F5-92A9-4035-BED8-11818897F083}" type="parTrans" cxnId="{7894DA9B-AB71-4678-AAF1-1F5E36BAED95}">
      <dgm:prSet/>
      <dgm:spPr/>
      <dgm:t>
        <a:bodyPr/>
        <a:lstStyle/>
        <a:p>
          <a:endParaRPr lang="en-US"/>
        </a:p>
      </dgm:t>
    </dgm:pt>
    <dgm:pt modelId="{88A394B2-9E7B-4886-A7BA-FE5EEB9F540A}" type="sibTrans" cxnId="{7894DA9B-AB71-4678-AAF1-1F5E36BAED95}">
      <dgm:prSet/>
      <dgm:spPr/>
      <dgm:t>
        <a:bodyPr/>
        <a:lstStyle/>
        <a:p>
          <a:endParaRPr lang="en-US"/>
        </a:p>
      </dgm:t>
    </dgm:pt>
    <dgm:pt modelId="{98685501-7C76-FF42-9E58-AD5AB97BBF74}">
      <dgm:prSet/>
      <dgm:spPr/>
      <dgm:t>
        <a:bodyPr/>
        <a:lstStyle/>
        <a:p>
          <a:endParaRPr lang="en-US"/>
        </a:p>
      </dgm:t>
    </dgm:pt>
    <dgm:pt modelId="{E436F834-9647-324A-AFA1-75FCC3F3D1E2}" type="parTrans" cxnId="{E29A2689-F3E1-0C4E-932B-68F6345A84B3}">
      <dgm:prSet/>
      <dgm:spPr/>
    </dgm:pt>
    <dgm:pt modelId="{47EAC910-2E50-DA4E-ADD0-5A4716E69D68}" type="sibTrans" cxnId="{E29A2689-F3E1-0C4E-932B-68F6345A84B3}">
      <dgm:prSet/>
      <dgm:spPr/>
    </dgm:pt>
    <dgm:pt modelId="{62600BE0-56B4-A043-AEE3-6E86CD6D0553}" type="pres">
      <dgm:prSet presAssocID="{E38DF224-7E03-4BA9-B346-2492EFE6DDA3}" presName="linear" presStyleCnt="0">
        <dgm:presLayoutVars>
          <dgm:animLvl val="lvl"/>
          <dgm:resizeHandles val="exact"/>
        </dgm:presLayoutVars>
      </dgm:prSet>
      <dgm:spPr/>
    </dgm:pt>
    <dgm:pt modelId="{43D68730-8F44-5849-9323-279102C722A4}" type="pres">
      <dgm:prSet presAssocID="{80876E60-380D-46DC-96DE-36BC0822BE09}" presName="parentText" presStyleLbl="node1" presStyleIdx="0" presStyleCnt="4">
        <dgm:presLayoutVars>
          <dgm:chMax val="0"/>
          <dgm:bulletEnabled val="1"/>
        </dgm:presLayoutVars>
      </dgm:prSet>
      <dgm:spPr/>
    </dgm:pt>
    <dgm:pt modelId="{463F49EA-02EC-E44A-A6B7-33485C3CC424}" type="pres">
      <dgm:prSet presAssocID="{36C73ED4-F884-4822-999E-1978D180FD73}" presName="spacer" presStyleCnt="0"/>
      <dgm:spPr/>
    </dgm:pt>
    <dgm:pt modelId="{E7856C05-5DF0-2747-A3BB-2EE7DD1E5EA2}" type="pres">
      <dgm:prSet presAssocID="{CE7EDA8D-898E-4B51-8CCB-0A6F3F200408}" presName="parentText" presStyleLbl="node1" presStyleIdx="1" presStyleCnt="4">
        <dgm:presLayoutVars>
          <dgm:chMax val="0"/>
          <dgm:bulletEnabled val="1"/>
        </dgm:presLayoutVars>
      </dgm:prSet>
      <dgm:spPr/>
    </dgm:pt>
    <dgm:pt modelId="{7624B4AB-C9B3-2242-96D0-59B4243E0309}" type="pres">
      <dgm:prSet presAssocID="{E321AEF1-2254-4AFB-8DE9-DB915EC47B16}" presName="spacer" presStyleCnt="0"/>
      <dgm:spPr/>
    </dgm:pt>
    <dgm:pt modelId="{02587D15-2760-ED45-80D6-623011176E0E}" type="pres">
      <dgm:prSet presAssocID="{FBC6923F-F81B-4877-94E6-EF0D61B033A7}" presName="parentText" presStyleLbl="node1" presStyleIdx="2" presStyleCnt="4">
        <dgm:presLayoutVars>
          <dgm:chMax val="0"/>
          <dgm:bulletEnabled val="1"/>
        </dgm:presLayoutVars>
      </dgm:prSet>
      <dgm:spPr/>
    </dgm:pt>
    <dgm:pt modelId="{0AFAEFE2-44FE-BA49-BA9F-E476CC8628A5}" type="pres">
      <dgm:prSet presAssocID="{88A394B2-9E7B-4886-A7BA-FE5EEB9F540A}" presName="spacer" presStyleCnt="0"/>
      <dgm:spPr/>
    </dgm:pt>
    <dgm:pt modelId="{CD71711D-6EA3-AA47-BF1A-8F35C3C474F4}" type="pres">
      <dgm:prSet presAssocID="{98685501-7C76-FF42-9E58-AD5AB97BBF74}" presName="parentText" presStyleLbl="node1" presStyleIdx="3" presStyleCnt="4">
        <dgm:presLayoutVars>
          <dgm:chMax val="0"/>
          <dgm:bulletEnabled val="1"/>
        </dgm:presLayoutVars>
      </dgm:prSet>
      <dgm:spPr/>
    </dgm:pt>
  </dgm:ptLst>
  <dgm:cxnLst>
    <dgm:cxn modelId="{CFFDCA78-4C9F-4871-A77C-C65AE0A384E2}" srcId="{E38DF224-7E03-4BA9-B346-2492EFE6DDA3}" destId="{CE7EDA8D-898E-4B51-8CCB-0A6F3F200408}" srcOrd="1" destOrd="0" parTransId="{D8E3BF1D-05A7-4A87-BE8C-944E5553072D}" sibTransId="{E321AEF1-2254-4AFB-8DE9-DB915EC47B16}"/>
    <dgm:cxn modelId="{7BCE6179-4FA6-274F-B6F7-D0BFF71115FC}" type="presOf" srcId="{98685501-7C76-FF42-9E58-AD5AB97BBF74}" destId="{CD71711D-6EA3-AA47-BF1A-8F35C3C474F4}" srcOrd="0" destOrd="0" presId="urn:microsoft.com/office/officeart/2005/8/layout/vList2"/>
    <dgm:cxn modelId="{90C79C87-74EA-9344-AE9F-52985E261726}" type="presOf" srcId="{80876E60-380D-46DC-96DE-36BC0822BE09}" destId="{43D68730-8F44-5849-9323-279102C722A4}" srcOrd="0" destOrd="0" presId="urn:microsoft.com/office/officeart/2005/8/layout/vList2"/>
    <dgm:cxn modelId="{E29A2689-F3E1-0C4E-932B-68F6345A84B3}" srcId="{E38DF224-7E03-4BA9-B346-2492EFE6DDA3}" destId="{98685501-7C76-FF42-9E58-AD5AB97BBF74}" srcOrd="3" destOrd="0" parTransId="{E436F834-9647-324A-AFA1-75FCC3F3D1E2}" sibTransId="{47EAC910-2E50-DA4E-ADD0-5A4716E69D68}"/>
    <dgm:cxn modelId="{7894DA9B-AB71-4678-AAF1-1F5E36BAED95}" srcId="{E38DF224-7E03-4BA9-B346-2492EFE6DDA3}" destId="{FBC6923F-F81B-4877-94E6-EF0D61B033A7}" srcOrd="2" destOrd="0" parTransId="{045C06F5-92A9-4035-BED8-11818897F083}" sibTransId="{88A394B2-9E7B-4886-A7BA-FE5EEB9F540A}"/>
    <dgm:cxn modelId="{A0E3DC9E-8EB3-4948-A6E0-C440D0784DC7}" type="presOf" srcId="{CE7EDA8D-898E-4B51-8CCB-0A6F3F200408}" destId="{E7856C05-5DF0-2747-A3BB-2EE7DD1E5EA2}" srcOrd="0" destOrd="0" presId="urn:microsoft.com/office/officeart/2005/8/layout/vList2"/>
    <dgm:cxn modelId="{13AD1BC5-0FB4-DD42-84FE-5575BFB02455}" type="presOf" srcId="{E38DF224-7E03-4BA9-B346-2492EFE6DDA3}" destId="{62600BE0-56B4-A043-AEE3-6E86CD6D0553}" srcOrd="0" destOrd="0" presId="urn:microsoft.com/office/officeart/2005/8/layout/vList2"/>
    <dgm:cxn modelId="{0E3E1ED5-7734-1849-BB10-8167DCC57EDC}" type="presOf" srcId="{FBC6923F-F81B-4877-94E6-EF0D61B033A7}" destId="{02587D15-2760-ED45-80D6-623011176E0E}" srcOrd="0" destOrd="0" presId="urn:microsoft.com/office/officeart/2005/8/layout/vList2"/>
    <dgm:cxn modelId="{05876AD9-435A-4656-B166-EBDA250DF448}" srcId="{E38DF224-7E03-4BA9-B346-2492EFE6DDA3}" destId="{80876E60-380D-46DC-96DE-36BC0822BE09}" srcOrd="0" destOrd="0" parTransId="{B31A98AF-D7F0-4D35-A9D9-40346F20676D}" sibTransId="{36C73ED4-F884-4822-999E-1978D180FD73}"/>
    <dgm:cxn modelId="{57D5B27E-980E-1A4A-A086-4325ED597C8C}" type="presParOf" srcId="{62600BE0-56B4-A043-AEE3-6E86CD6D0553}" destId="{43D68730-8F44-5849-9323-279102C722A4}" srcOrd="0" destOrd="0" presId="urn:microsoft.com/office/officeart/2005/8/layout/vList2"/>
    <dgm:cxn modelId="{F56A8BA2-351E-B448-BA7D-3CD0D5F3201B}" type="presParOf" srcId="{62600BE0-56B4-A043-AEE3-6E86CD6D0553}" destId="{463F49EA-02EC-E44A-A6B7-33485C3CC424}" srcOrd="1" destOrd="0" presId="urn:microsoft.com/office/officeart/2005/8/layout/vList2"/>
    <dgm:cxn modelId="{D645D132-BD9C-D643-8526-98FBF6277305}" type="presParOf" srcId="{62600BE0-56B4-A043-AEE3-6E86CD6D0553}" destId="{E7856C05-5DF0-2747-A3BB-2EE7DD1E5EA2}" srcOrd="2" destOrd="0" presId="urn:microsoft.com/office/officeart/2005/8/layout/vList2"/>
    <dgm:cxn modelId="{E7F08646-5D7E-534F-AD79-1356F160423E}" type="presParOf" srcId="{62600BE0-56B4-A043-AEE3-6E86CD6D0553}" destId="{7624B4AB-C9B3-2242-96D0-59B4243E0309}" srcOrd="3" destOrd="0" presId="urn:microsoft.com/office/officeart/2005/8/layout/vList2"/>
    <dgm:cxn modelId="{EFB0BB9C-E096-834E-9EC6-93C58362C07D}" type="presParOf" srcId="{62600BE0-56B4-A043-AEE3-6E86CD6D0553}" destId="{02587D15-2760-ED45-80D6-623011176E0E}" srcOrd="4" destOrd="0" presId="urn:microsoft.com/office/officeart/2005/8/layout/vList2"/>
    <dgm:cxn modelId="{BA865BD6-685A-A94F-93D2-909B79B2FCBD}" type="presParOf" srcId="{62600BE0-56B4-A043-AEE3-6E86CD6D0553}" destId="{0AFAEFE2-44FE-BA49-BA9F-E476CC8628A5}" srcOrd="5" destOrd="0" presId="urn:microsoft.com/office/officeart/2005/8/layout/vList2"/>
    <dgm:cxn modelId="{AAE4FC13-CE44-B742-82C4-FA9A7BA9D538}" type="presParOf" srcId="{62600BE0-56B4-A043-AEE3-6E86CD6D0553}" destId="{CD71711D-6EA3-AA47-BF1A-8F35C3C474F4}"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50D723-45EA-4D72-A761-3360BF6EE5A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E3CC950-ED4A-4364-B562-62F47604E3F3}">
      <dgm:prSet/>
      <dgm:spPr/>
      <dgm:t>
        <a:bodyPr/>
        <a:lstStyle/>
        <a:p>
          <a:r>
            <a:rPr lang="en-US" b="1" i="1" dirty="0">
              <a:solidFill>
                <a:schemeClr val="tx1"/>
              </a:solidFill>
            </a:rPr>
            <a:t>Desired Result: </a:t>
          </a:r>
          <a:r>
            <a:rPr lang="en-US" i="1" dirty="0"/>
            <a:t>Expand the regional and national reputation of member agricultural experiment stations.</a:t>
          </a:r>
          <a:endParaRPr lang="en-US" dirty="0"/>
        </a:p>
      </dgm:t>
    </dgm:pt>
    <dgm:pt modelId="{D5ED74E0-8640-4C12-B984-5C5971227CA4}" type="parTrans" cxnId="{F280BC2E-327C-4F05-A260-DEC29A83D0A8}">
      <dgm:prSet/>
      <dgm:spPr/>
      <dgm:t>
        <a:bodyPr/>
        <a:lstStyle/>
        <a:p>
          <a:endParaRPr lang="en-US"/>
        </a:p>
      </dgm:t>
    </dgm:pt>
    <dgm:pt modelId="{5CFBB238-516A-4B3F-B8FE-637D50421699}" type="sibTrans" cxnId="{F280BC2E-327C-4F05-A260-DEC29A83D0A8}">
      <dgm:prSet/>
      <dgm:spPr/>
      <dgm:t>
        <a:bodyPr/>
        <a:lstStyle/>
        <a:p>
          <a:endParaRPr lang="en-US"/>
        </a:p>
      </dgm:t>
    </dgm:pt>
    <dgm:pt modelId="{98281FB5-BDA9-47B1-B50F-3ADDD872855F}">
      <dgm:prSet/>
      <dgm:spPr/>
      <dgm:t>
        <a:bodyPr/>
        <a:lstStyle/>
        <a:p>
          <a:r>
            <a:rPr lang="en-US" b="1" i="1" dirty="0">
              <a:solidFill>
                <a:schemeClr val="tx1"/>
              </a:solidFill>
            </a:rPr>
            <a:t>Relevance:</a:t>
          </a:r>
          <a:r>
            <a:rPr lang="en-US" b="1" i="1" dirty="0"/>
            <a:t> </a:t>
          </a:r>
          <a:r>
            <a:rPr lang="en-US" i="1" dirty="0"/>
            <a:t>Enhancing the reputation of faculty and institutions within the Southern Region results in a strong voice to influence the national research agenda and provides visionary leadership for research excellence. </a:t>
          </a:r>
          <a:endParaRPr lang="en-US" dirty="0"/>
        </a:p>
      </dgm:t>
    </dgm:pt>
    <dgm:pt modelId="{ED0A2509-EF55-425B-86FF-92DA6200F7B5}" type="parTrans" cxnId="{4D924E11-CA90-4956-84DC-3D41C723B9D9}">
      <dgm:prSet/>
      <dgm:spPr/>
      <dgm:t>
        <a:bodyPr/>
        <a:lstStyle/>
        <a:p>
          <a:endParaRPr lang="en-US"/>
        </a:p>
      </dgm:t>
    </dgm:pt>
    <dgm:pt modelId="{B7499905-16FC-4149-A5A1-D51CA83F1699}" type="sibTrans" cxnId="{4D924E11-CA90-4956-84DC-3D41C723B9D9}">
      <dgm:prSet/>
      <dgm:spPr/>
      <dgm:t>
        <a:bodyPr/>
        <a:lstStyle/>
        <a:p>
          <a:endParaRPr lang="en-US"/>
        </a:p>
      </dgm:t>
    </dgm:pt>
    <dgm:pt modelId="{788E026A-10AE-45E5-9292-AF112BED4D64}">
      <dgm:prSet/>
      <dgm:spPr/>
      <dgm:t>
        <a:bodyPr/>
        <a:lstStyle/>
        <a:p>
          <a:r>
            <a:rPr lang="en-US" b="1" i="1" dirty="0">
              <a:solidFill>
                <a:schemeClr val="tx1"/>
              </a:solidFill>
            </a:rPr>
            <a:t>Influences:</a:t>
          </a:r>
          <a:r>
            <a:rPr lang="en-US" i="1" dirty="0">
              <a:solidFill>
                <a:schemeClr val="tx1"/>
              </a:solidFill>
            </a:rPr>
            <a:t> </a:t>
          </a:r>
          <a:r>
            <a:rPr lang="en-US" i="1" dirty="0"/>
            <a:t>Federal research advisory committees, blue ribbon panels, high profile regional centers of excellence, faculty recruitment and retention</a:t>
          </a:r>
          <a:endParaRPr lang="en-US" dirty="0"/>
        </a:p>
      </dgm:t>
    </dgm:pt>
    <dgm:pt modelId="{6458B29D-6285-4656-B4B6-0DD63ACC721E}" type="parTrans" cxnId="{7AA0CF2D-3BDC-45B2-8BE1-F3D4B9087954}">
      <dgm:prSet/>
      <dgm:spPr/>
      <dgm:t>
        <a:bodyPr/>
        <a:lstStyle/>
        <a:p>
          <a:endParaRPr lang="en-US"/>
        </a:p>
      </dgm:t>
    </dgm:pt>
    <dgm:pt modelId="{34A31FFD-0299-4076-806C-F3AB4DF3626E}" type="sibTrans" cxnId="{7AA0CF2D-3BDC-45B2-8BE1-F3D4B9087954}">
      <dgm:prSet/>
      <dgm:spPr/>
      <dgm:t>
        <a:bodyPr/>
        <a:lstStyle/>
        <a:p>
          <a:endParaRPr lang="en-US"/>
        </a:p>
      </dgm:t>
    </dgm:pt>
    <dgm:pt modelId="{B2B4D816-0E46-F044-83E5-93359998093D}">
      <dgm:prSet/>
      <dgm:spPr/>
      <dgm:t>
        <a:bodyPr/>
        <a:lstStyle/>
        <a:p>
          <a:endParaRPr lang="en-US"/>
        </a:p>
      </dgm:t>
    </dgm:pt>
    <dgm:pt modelId="{7CED0108-3A8E-4447-9FB4-6DC19720646C}" type="parTrans" cxnId="{7800642B-6F98-2A45-BE09-C7D99BA5A3A8}">
      <dgm:prSet/>
      <dgm:spPr/>
      <dgm:t>
        <a:bodyPr/>
        <a:lstStyle/>
        <a:p>
          <a:endParaRPr lang="en-US"/>
        </a:p>
      </dgm:t>
    </dgm:pt>
    <dgm:pt modelId="{C4449E91-3F42-B346-BA85-7E48E3DF5FC5}" type="sibTrans" cxnId="{7800642B-6F98-2A45-BE09-C7D99BA5A3A8}">
      <dgm:prSet/>
      <dgm:spPr/>
      <dgm:t>
        <a:bodyPr/>
        <a:lstStyle/>
        <a:p>
          <a:endParaRPr lang="en-US"/>
        </a:p>
      </dgm:t>
    </dgm:pt>
    <dgm:pt modelId="{18EE88A1-386C-DC45-A9D8-A265917E7550}" type="pres">
      <dgm:prSet presAssocID="{FF50D723-45EA-4D72-A761-3360BF6EE5A6}" presName="linear" presStyleCnt="0">
        <dgm:presLayoutVars>
          <dgm:animLvl val="lvl"/>
          <dgm:resizeHandles val="exact"/>
        </dgm:presLayoutVars>
      </dgm:prSet>
      <dgm:spPr/>
    </dgm:pt>
    <dgm:pt modelId="{8A29C13C-85C0-0A4D-8451-5663C49B64B3}" type="pres">
      <dgm:prSet presAssocID="{8E3CC950-ED4A-4364-B562-62F47604E3F3}" presName="parentText" presStyleLbl="node1" presStyleIdx="0" presStyleCnt="4">
        <dgm:presLayoutVars>
          <dgm:chMax val="0"/>
          <dgm:bulletEnabled val="1"/>
        </dgm:presLayoutVars>
      </dgm:prSet>
      <dgm:spPr/>
    </dgm:pt>
    <dgm:pt modelId="{343ED44A-6A05-8740-B538-7D900F54C0AD}" type="pres">
      <dgm:prSet presAssocID="{5CFBB238-516A-4B3F-B8FE-637D50421699}" presName="spacer" presStyleCnt="0"/>
      <dgm:spPr/>
    </dgm:pt>
    <dgm:pt modelId="{C1568C4A-1151-2E46-B40F-ADC37D8CD702}" type="pres">
      <dgm:prSet presAssocID="{98281FB5-BDA9-47B1-B50F-3ADDD872855F}" presName="parentText" presStyleLbl="node1" presStyleIdx="1" presStyleCnt="4">
        <dgm:presLayoutVars>
          <dgm:chMax val="0"/>
          <dgm:bulletEnabled val="1"/>
        </dgm:presLayoutVars>
      </dgm:prSet>
      <dgm:spPr/>
    </dgm:pt>
    <dgm:pt modelId="{6F463CA7-D766-D64D-B83C-178A3C17BDC2}" type="pres">
      <dgm:prSet presAssocID="{B7499905-16FC-4149-A5A1-D51CA83F1699}" presName="spacer" presStyleCnt="0"/>
      <dgm:spPr/>
    </dgm:pt>
    <dgm:pt modelId="{3C1AE31A-8AF8-9943-A085-6FAD0EF1A506}" type="pres">
      <dgm:prSet presAssocID="{788E026A-10AE-45E5-9292-AF112BED4D64}" presName="parentText" presStyleLbl="node1" presStyleIdx="2" presStyleCnt="4" custLinFactNeighborX="2259" custLinFactNeighborY="18898">
        <dgm:presLayoutVars>
          <dgm:chMax val="0"/>
          <dgm:bulletEnabled val="1"/>
        </dgm:presLayoutVars>
      </dgm:prSet>
      <dgm:spPr/>
    </dgm:pt>
    <dgm:pt modelId="{A65B5A8C-9409-BB41-8D07-866EAF4D1F41}" type="pres">
      <dgm:prSet presAssocID="{34A31FFD-0299-4076-806C-F3AB4DF3626E}" presName="spacer" presStyleCnt="0"/>
      <dgm:spPr/>
    </dgm:pt>
    <dgm:pt modelId="{8A9924C4-9444-6D47-B086-564DB5FE6CC0}" type="pres">
      <dgm:prSet presAssocID="{B2B4D816-0E46-F044-83E5-93359998093D}" presName="parentText" presStyleLbl="node1" presStyleIdx="3" presStyleCnt="4">
        <dgm:presLayoutVars>
          <dgm:chMax val="0"/>
          <dgm:bulletEnabled val="1"/>
        </dgm:presLayoutVars>
      </dgm:prSet>
      <dgm:spPr/>
    </dgm:pt>
  </dgm:ptLst>
  <dgm:cxnLst>
    <dgm:cxn modelId="{4D924E11-CA90-4956-84DC-3D41C723B9D9}" srcId="{FF50D723-45EA-4D72-A761-3360BF6EE5A6}" destId="{98281FB5-BDA9-47B1-B50F-3ADDD872855F}" srcOrd="1" destOrd="0" parTransId="{ED0A2509-EF55-425B-86FF-92DA6200F7B5}" sibTransId="{B7499905-16FC-4149-A5A1-D51CA83F1699}"/>
    <dgm:cxn modelId="{34687E17-47AE-3B43-ABB9-A698268A6AF0}" type="presOf" srcId="{98281FB5-BDA9-47B1-B50F-3ADDD872855F}" destId="{C1568C4A-1151-2E46-B40F-ADC37D8CD702}" srcOrd="0" destOrd="0" presId="urn:microsoft.com/office/officeart/2005/8/layout/vList2"/>
    <dgm:cxn modelId="{2AE30319-F44F-F949-BEAA-8F974EE2FCBB}" type="presOf" srcId="{FF50D723-45EA-4D72-A761-3360BF6EE5A6}" destId="{18EE88A1-386C-DC45-A9D8-A265917E7550}" srcOrd="0" destOrd="0" presId="urn:microsoft.com/office/officeart/2005/8/layout/vList2"/>
    <dgm:cxn modelId="{7800642B-6F98-2A45-BE09-C7D99BA5A3A8}" srcId="{FF50D723-45EA-4D72-A761-3360BF6EE5A6}" destId="{B2B4D816-0E46-F044-83E5-93359998093D}" srcOrd="3" destOrd="0" parTransId="{7CED0108-3A8E-4447-9FB4-6DC19720646C}" sibTransId="{C4449E91-3F42-B346-BA85-7E48E3DF5FC5}"/>
    <dgm:cxn modelId="{7AA0CF2D-3BDC-45B2-8BE1-F3D4B9087954}" srcId="{FF50D723-45EA-4D72-A761-3360BF6EE5A6}" destId="{788E026A-10AE-45E5-9292-AF112BED4D64}" srcOrd="2" destOrd="0" parTransId="{6458B29D-6285-4656-B4B6-0DD63ACC721E}" sibTransId="{34A31FFD-0299-4076-806C-F3AB4DF3626E}"/>
    <dgm:cxn modelId="{F280BC2E-327C-4F05-A260-DEC29A83D0A8}" srcId="{FF50D723-45EA-4D72-A761-3360BF6EE5A6}" destId="{8E3CC950-ED4A-4364-B562-62F47604E3F3}" srcOrd="0" destOrd="0" parTransId="{D5ED74E0-8640-4C12-B984-5C5971227CA4}" sibTransId="{5CFBB238-516A-4B3F-B8FE-637D50421699}"/>
    <dgm:cxn modelId="{744DCD69-0DB5-D846-A822-DB85CE527FBF}" type="presOf" srcId="{B2B4D816-0E46-F044-83E5-93359998093D}" destId="{8A9924C4-9444-6D47-B086-564DB5FE6CC0}" srcOrd="0" destOrd="0" presId="urn:microsoft.com/office/officeart/2005/8/layout/vList2"/>
    <dgm:cxn modelId="{40CF2FCD-E43E-9F47-8B27-898F876538BF}" type="presOf" srcId="{8E3CC950-ED4A-4364-B562-62F47604E3F3}" destId="{8A29C13C-85C0-0A4D-8451-5663C49B64B3}" srcOrd="0" destOrd="0" presId="urn:microsoft.com/office/officeart/2005/8/layout/vList2"/>
    <dgm:cxn modelId="{6EA537CD-8C06-0F4D-B09B-351929E70C37}" type="presOf" srcId="{788E026A-10AE-45E5-9292-AF112BED4D64}" destId="{3C1AE31A-8AF8-9943-A085-6FAD0EF1A506}" srcOrd="0" destOrd="0" presId="urn:microsoft.com/office/officeart/2005/8/layout/vList2"/>
    <dgm:cxn modelId="{30A1448D-ED07-F04C-BD2A-2374836E71AA}" type="presParOf" srcId="{18EE88A1-386C-DC45-A9D8-A265917E7550}" destId="{8A29C13C-85C0-0A4D-8451-5663C49B64B3}" srcOrd="0" destOrd="0" presId="urn:microsoft.com/office/officeart/2005/8/layout/vList2"/>
    <dgm:cxn modelId="{9AE613D3-1F60-584B-9220-0CAD39A2A9F8}" type="presParOf" srcId="{18EE88A1-386C-DC45-A9D8-A265917E7550}" destId="{343ED44A-6A05-8740-B538-7D900F54C0AD}" srcOrd="1" destOrd="0" presId="urn:microsoft.com/office/officeart/2005/8/layout/vList2"/>
    <dgm:cxn modelId="{2A386E28-1044-904E-97AD-7DB2E847A527}" type="presParOf" srcId="{18EE88A1-386C-DC45-A9D8-A265917E7550}" destId="{C1568C4A-1151-2E46-B40F-ADC37D8CD702}" srcOrd="2" destOrd="0" presId="urn:microsoft.com/office/officeart/2005/8/layout/vList2"/>
    <dgm:cxn modelId="{C51E72E0-183F-1546-8F2D-67F74EFE6D21}" type="presParOf" srcId="{18EE88A1-386C-DC45-A9D8-A265917E7550}" destId="{6F463CA7-D766-D64D-B83C-178A3C17BDC2}" srcOrd="3" destOrd="0" presId="urn:microsoft.com/office/officeart/2005/8/layout/vList2"/>
    <dgm:cxn modelId="{1A5C611D-D2C0-D34C-8F81-9C38F3B0553E}" type="presParOf" srcId="{18EE88A1-386C-DC45-A9D8-A265917E7550}" destId="{3C1AE31A-8AF8-9943-A085-6FAD0EF1A506}" srcOrd="4" destOrd="0" presId="urn:microsoft.com/office/officeart/2005/8/layout/vList2"/>
    <dgm:cxn modelId="{F16E5C45-5217-6144-8F1D-34FEC95FF37C}" type="presParOf" srcId="{18EE88A1-386C-DC45-A9D8-A265917E7550}" destId="{A65B5A8C-9409-BB41-8D07-866EAF4D1F41}" srcOrd="5" destOrd="0" presId="urn:microsoft.com/office/officeart/2005/8/layout/vList2"/>
    <dgm:cxn modelId="{CD41DBC0-5EEE-154C-B048-AD32BA82EBD1}" type="presParOf" srcId="{18EE88A1-386C-DC45-A9D8-A265917E7550}" destId="{8A9924C4-9444-6D47-B086-564DB5FE6CC0}"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690585-48DD-4F92-A6C6-00018EF549D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8F6AA5A-79B9-4ABF-B4F3-A146C5D47A4B}">
      <dgm:prSet custT="1"/>
      <dgm:spPr/>
      <dgm:t>
        <a:bodyPr/>
        <a:lstStyle/>
        <a:p>
          <a:r>
            <a:rPr lang="en-US" sz="1800" b="1" i="1" dirty="0">
              <a:solidFill>
                <a:schemeClr val="tx1"/>
              </a:solidFill>
            </a:rPr>
            <a:t>Desired Result:</a:t>
          </a:r>
          <a:r>
            <a:rPr lang="en-US" sz="1800" i="1" dirty="0">
              <a:solidFill>
                <a:schemeClr val="tx1"/>
              </a:solidFill>
            </a:rPr>
            <a:t> </a:t>
          </a:r>
          <a:r>
            <a:rPr lang="en-US" sz="1800" i="1" dirty="0"/>
            <a:t>Serve as an active and effective advocate for the Southern regional research system at the regional, national and international levels.</a:t>
          </a:r>
          <a:endParaRPr lang="en-US" sz="1800" dirty="0"/>
        </a:p>
      </dgm:t>
    </dgm:pt>
    <dgm:pt modelId="{CFE7CB54-A5A2-4FE2-9B46-B94CAB748740}" type="parTrans" cxnId="{81C7C7D6-C099-4638-A089-837CA833161A}">
      <dgm:prSet/>
      <dgm:spPr/>
      <dgm:t>
        <a:bodyPr/>
        <a:lstStyle/>
        <a:p>
          <a:endParaRPr lang="en-US"/>
        </a:p>
      </dgm:t>
    </dgm:pt>
    <dgm:pt modelId="{E3DA962F-DE53-417B-ACFF-52242AA3541A}" type="sibTrans" cxnId="{81C7C7D6-C099-4638-A089-837CA833161A}">
      <dgm:prSet/>
      <dgm:spPr/>
      <dgm:t>
        <a:bodyPr/>
        <a:lstStyle/>
        <a:p>
          <a:endParaRPr lang="en-US"/>
        </a:p>
      </dgm:t>
    </dgm:pt>
    <dgm:pt modelId="{12A2305D-8B6F-40B6-A68E-3D1E94A931C5}">
      <dgm:prSet custT="1"/>
      <dgm:spPr/>
      <dgm:t>
        <a:bodyPr/>
        <a:lstStyle/>
        <a:p>
          <a:r>
            <a:rPr lang="en-US" sz="1800" b="1" i="1" dirty="0">
              <a:solidFill>
                <a:schemeClr val="tx1"/>
              </a:solidFill>
            </a:rPr>
            <a:t>Relevance: </a:t>
          </a:r>
          <a:r>
            <a:rPr lang="en-US" sz="1800" i="1" dirty="0"/>
            <a:t>Effective advocacy tells the story of our research accomplishments to convey the value of our work and grow the resources that are necessary to deliver innovative approaches to effectively address the complex challenges in agriculture and the life sciences. </a:t>
          </a:r>
          <a:endParaRPr lang="en-US" sz="1800" dirty="0"/>
        </a:p>
      </dgm:t>
    </dgm:pt>
    <dgm:pt modelId="{C2684E6C-BCF9-4FC5-B165-667A80A2F7F0}" type="parTrans" cxnId="{1FBF3C6B-59B9-4270-983B-B78D74EFAF34}">
      <dgm:prSet/>
      <dgm:spPr/>
      <dgm:t>
        <a:bodyPr/>
        <a:lstStyle/>
        <a:p>
          <a:endParaRPr lang="en-US"/>
        </a:p>
      </dgm:t>
    </dgm:pt>
    <dgm:pt modelId="{7FAD337C-2208-42D3-A236-0455022ACD03}" type="sibTrans" cxnId="{1FBF3C6B-59B9-4270-983B-B78D74EFAF34}">
      <dgm:prSet/>
      <dgm:spPr/>
      <dgm:t>
        <a:bodyPr/>
        <a:lstStyle/>
        <a:p>
          <a:endParaRPr lang="en-US"/>
        </a:p>
      </dgm:t>
    </dgm:pt>
    <dgm:pt modelId="{EEBE369C-DA80-4CA5-AAA7-FD324DD628EE}">
      <dgm:prSet custT="1"/>
      <dgm:spPr/>
      <dgm:t>
        <a:bodyPr/>
        <a:lstStyle/>
        <a:p>
          <a:r>
            <a:rPr lang="en-US" sz="1800" b="1" i="1" dirty="0">
              <a:solidFill>
                <a:schemeClr val="tx1"/>
              </a:solidFill>
            </a:rPr>
            <a:t>Influences:</a:t>
          </a:r>
          <a:r>
            <a:rPr lang="en-US" sz="1800" i="1" dirty="0">
              <a:solidFill>
                <a:schemeClr val="tx1"/>
              </a:solidFill>
            </a:rPr>
            <a:t> </a:t>
          </a:r>
          <a:r>
            <a:rPr lang="en-US" sz="1800" i="1" dirty="0"/>
            <a:t>Federal capacity and competitive funding, regional and national reputation, federal and state policy, general public</a:t>
          </a:r>
          <a:endParaRPr lang="en-US" sz="1800" dirty="0"/>
        </a:p>
      </dgm:t>
    </dgm:pt>
    <dgm:pt modelId="{25D2F27B-C610-448C-9360-14667FAF15BF}" type="parTrans" cxnId="{5EF7F307-C961-4093-B413-4C8973F6A716}">
      <dgm:prSet/>
      <dgm:spPr/>
      <dgm:t>
        <a:bodyPr/>
        <a:lstStyle/>
        <a:p>
          <a:endParaRPr lang="en-US"/>
        </a:p>
      </dgm:t>
    </dgm:pt>
    <dgm:pt modelId="{B35A991A-3AAF-45F4-8889-A77973FE7A52}" type="sibTrans" cxnId="{5EF7F307-C961-4093-B413-4C8973F6A716}">
      <dgm:prSet/>
      <dgm:spPr/>
      <dgm:t>
        <a:bodyPr/>
        <a:lstStyle/>
        <a:p>
          <a:endParaRPr lang="en-US"/>
        </a:p>
      </dgm:t>
    </dgm:pt>
    <dgm:pt modelId="{5CC319A0-8E78-344E-A24A-ED8019494E14}">
      <dgm:prSet/>
      <dgm:spPr/>
      <dgm:t>
        <a:bodyPr/>
        <a:lstStyle/>
        <a:p>
          <a:endParaRPr lang="en-US"/>
        </a:p>
      </dgm:t>
    </dgm:pt>
    <dgm:pt modelId="{47B00132-BC05-0D4E-A5F0-0CDB665C59E4}" type="parTrans" cxnId="{DF0735B0-42CD-FC47-8A99-3DFF4E64AEB3}">
      <dgm:prSet/>
      <dgm:spPr/>
      <dgm:t>
        <a:bodyPr/>
        <a:lstStyle/>
        <a:p>
          <a:endParaRPr lang="en-US"/>
        </a:p>
      </dgm:t>
    </dgm:pt>
    <dgm:pt modelId="{7AF18E87-CF9D-5346-9667-0491C9A164F1}" type="sibTrans" cxnId="{DF0735B0-42CD-FC47-8A99-3DFF4E64AEB3}">
      <dgm:prSet/>
      <dgm:spPr/>
      <dgm:t>
        <a:bodyPr/>
        <a:lstStyle/>
        <a:p>
          <a:endParaRPr lang="en-US"/>
        </a:p>
      </dgm:t>
    </dgm:pt>
    <dgm:pt modelId="{4543D65B-D0DB-204B-8295-930E8485E768}" type="pres">
      <dgm:prSet presAssocID="{36690585-48DD-4F92-A6C6-00018EF549DA}" presName="linear" presStyleCnt="0">
        <dgm:presLayoutVars>
          <dgm:animLvl val="lvl"/>
          <dgm:resizeHandles val="exact"/>
        </dgm:presLayoutVars>
      </dgm:prSet>
      <dgm:spPr/>
    </dgm:pt>
    <dgm:pt modelId="{8F6742AA-3520-3E4B-BB60-32ACF841C546}" type="pres">
      <dgm:prSet presAssocID="{F8F6AA5A-79B9-4ABF-B4F3-A146C5D47A4B}" presName="parentText" presStyleLbl="node1" presStyleIdx="0" presStyleCnt="4" custLinFactNeighborY="-37844">
        <dgm:presLayoutVars>
          <dgm:chMax val="0"/>
          <dgm:bulletEnabled val="1"/>
        </dgm:presLayoutVars>
      </dgm:prSet>
      <dgm:spPr/>
    </dgm:pt>
    <dgm:pt modelId="{6FC3FB64-0C78-2F42-B7DD-01BD576536EF}" type="pres">
      <dgm:prSet presAssocID="{E3DA962F-DE53-417B-ACFF-52242AA3541A}" presName="spacer" presStyleCnt="0"/>
      <dgm:spPr/>
    </dgm:pt>
    <dgm:pt modelId="{1514B384-AA2B-7E42-9DD7-234FA94099AF}" type="pres">
      <dgm:prSet presAssocID="{12A2305D-8B6F-40B6-A68E-3D1E94A931C5}" presName="parentText" presStyleLbl="node1" presStyleIdx="1" presStyleCnt="4">
        <dgm:presLayoutVars>
          <dgm:chMax val="0"/>
          <dgm:bulletEnabled val="1"/>
        </dgm:presLayoutVars>
      </dgm:prSet>
      <dgm:spPr/>
    </dgm:pt>
    <dgm:pt modelId="{293FB349-4400-284E-9173-C38EED826EC5}" type="pres">
      <dgm:prSet presAssocID="{7FAD337C-2208-42D3-A236-0455022ACD03}" presName="spacer" presStyleCnt="0"/>
      <dgm:spPr/>
    </dgm:pt>
    <dgm:pt modelId="{B55182F4-2998-614E-AA9F-85A8B6D61F71}" type="pres">
      <dgm:prSet presAssocID="{EEBE369C-DA80-4CA5-AAA7-FD324DD628EE}" presName="parentText" presStyleLbl="node1" presStyleIdx="2" presStyleCnt="4">
        <dgm:presLayoutVars>
          <dgm:chMax val="0"/>
          <dgm:bulletEnabled val="1"/>
        </dgm:presLayoutVars>
      </dgm:prSet>
      <dgm:spPr/>
    </dgm:pt>
    <dgm:pt modelId="{B2864D78-9878-E740-91CB-7653327011E7}" type="pres">
      <dgm:prSet presAssocID="{B35A991A-3AAF-45F4-8889-A77973FE7A52}" presName="spacer" presStyleCnt="0"/>
      <dgm:spPr/>
    </dgm:pt>
    <dgm:pt modelId="{BCA05E21-85D8-BB4B-BC24-FCABE4922EAD}" type="pres">
      <dgm:prSet presAssocID="{5CC319A0-8E78-344E-A24A-ED8019494E14}" presName="parentText" presStyleLbl="node1" presStyleIdx="3" presStyleCnt="4">
        <dgm:presLayoutVars>
          <dgm:chMax val="0"/>
          <dgm:bulletEnabled val="1"/>
        </dgm:presLayoutVars>
      </dgm:prSet>
      <dgm:spPr/>
    </dgm:pt>
  </dgm:ptLst>
  <dgm:cxnLst>
    <dgm:cxn modelId="{5EF7F307-C961-4093-B413-4C8973F6A716}" srcId="{36690585-48DD-4F92-A6C6-00018EF549DA}" destId="{EEBE369C-DA80-4CA5-AAA7-FD324DD628EE}" srcOrd="2" destOrd="0" parTransId="{25D2F27B-C610-448C-9360-14667FAF15BF}" sibTransId="{B35A991A-3AAF-45F4-8889-A77973FE7A52}"/>
    <dgm:cxn modelId="{C5D23835-742E-204B-A91F-C49420658493}" type="presOf" srcId="{36690585-48DD-4F92-A6C6-00018EF549DA}" destId="{4543D65B-D0DB-204B-8295-930E8485E768}" srcOrd="0" destOrd="0" presId="urn:microsoft.com/office/officeart/2005/8/layout/vList2"/>
    <dgm:cxn modelId="{1FBF3C6B-59B9-4270-983B-B78D74EFAF34}" srcId="{36690585-48DD-4F92-A6C6-00018EF549DA}" destId="{12A2305D-8B6F-40B6-A68E-3D1E94A931C5}" srcOrd="1" destOrd="0" parTransId="{C2684E6C-BCF9-4FC5-B165-667A80A2F7F0}" sibTransId="{7FAD337C-2208-42D3-A236-0455022ACD03}"/>
    <dgm:cxn modelId="{48AD5D7E-6F89-8B44-A46B-8F64BB9374AC}" type="presOf" srcId="{12A2305D-8B6F-40B6-A68E-3D1E94A931C5}" destId="{1514B384-AA2B-7E42-9DD7-234FA94099AF}" srcOrd="0" destOrd="0" presId="urn:microsoft.com/office/officeart/2005/8/layout/vList2"/>
    <dgm:cxn modelId="{06209086-AA5A-114C-88C5-2D8BB8D12939}" type="presOf" srcId="{EEBE369C-DA80-4CA5-AAA7-FD324DD628EE}" destId="{B55182F4-2998-614E-AA9F-85A8B6D61F71}" srcOrd="0" destOrd="0" presId="urn:microsoft.com/office/officeart/2005/8/layout/vList2"/>
    <dgm:cxn modelId="{AEB285A3-19C3-654A-8E79-D12FA5F9A25E}" type="presOf" srcId="{5CC319A0-8E78-344E-A24A-ED8019494E14}" destId="{BCA05E21-85D8-BB4B-BC24-FCABE4922EAD}" srcOrd="0" destOrd="0" presId="urn:microsoft.com/office/officeart/2005/8/layout/vList2"/>
    <dgm:cxn modelId="{DF0735B0-42CD-FC47-8A99-3DFF4E64AEB3}" srcId="{36690585-48DD-4F92-A6C6-00018EF549DA}" destId="{5CC319A0-8E78-344E-A24A-ED8019494E14}" srcOrd="3" destOrd="0" parTransId="{47B00132-BC05-0D4E-A5F0-0CDB665C59E4}" sibTransId="{7AF18E87-CF9D-5346-9667-0491C9A164F1}"/>
    <dgm:cxn modelId="{E8DE6BB5-21C3-D142-9BEA-3E08F730B848}" type="presOf" srcId="{F8F6AA5A-79B9-4ABF-B4F3-A146C5D47A4B}" destId="{8F6742AA-3520-3E4B-BB60-32ACF841C546}" srcOrd="0" destOrd="0" presId="urn:microsoft.com/office/officeart/2005/8/layout/vList2"/>
    <dgm:cxn modelId="{81C7C7D6-C099-4638-A089-837CA833161A}" srcId="{36690585-48DD-4F92-A6C6-00018EF549DA}" destId="{F8F6AA5A-79B9-4ABF-B4F3-A146C5D47A4B}" srcOrd="0" destOrd="0" parTransId="{CFE7CB54-A5A2-4FE2-9B46-B94CAB748740}" sibTransId="{E3DA962F-DE53-417B-ACFF-52242AA3541A}"/>
    <dgm:cxn modelId="{F23BFA61-34A1-1344-8D6E-1680C07A3E66}" type="presParOf" srcId="{4543D65B-D0DB-204B-8295-930E8485E768}" destId="{8F6742AA-3520-3E4B-BB60-32ACF841C546}" srcOrd="0" destOrd="0" presId="urn:microsoft.com/office/officeart/2005/8/layout/vList2"/>
    <dgm:cxn modelId="{9C38B480-AAFA-974F-BF9A-6A888ABE7676}" type="presParOf" srcId="{4543D65B-D0DB-204B-8295-930E8485E768}" destId="{6FC3FB64-0C78-2F42-B7DD-01BD576536EF}" srcOrd="1" destOrd="0" presId="urn:microsoft.com/office/officeart/2005/8/layout/vList2"/>
    <dgm:cxn modelId="{17820966-C3AB-6F40-9ECC-D5776A082EAD}" type="presParOf" srcId="{4543D65B-D0DB-204B-8295-930E8485E768}" destId="{1514B384-AA2B-7E42-9DD7-234FA94099AF}" srcOrd="2" destOrd="0" presId="urn:microsoft.com/office/officeart/2005/8/layout/vList2"/>
    <dgm:cxn modelId="{59E86801-036E-F247-9168-F1EE8051C949}" type="presParOf" srcId="{4543D65B-D0DB-204B-8295-930E8485E768}" destId="{293FB349-4400-284E-9173-C38EED826EC5}" srcOrd="3" destOrd="0" presId="urn:microsoft.com/office/officeart/2005/8/layout/vList2"/>
    <dgm:cxn modelId="{D4EA74D2-1912-DE44-BA17-2DE8CAD7D10A}" type="presParOf" srcId="{4543D65B-D0DB-204B-8295-930E8485E768}" destId="{B55182F4-2998-614E-AA9F-85A8B6D61F71}" srcOrd="4" destOrd="0" presId="urn:microsoft.com/office/officeart/2005/8/layout/vList2"/>
    <dgm:cxn modelId="{103AFBEB-B963-8A47-BDDA-181BBDF4A68E}" type="presParOf" srcId="{4543D65B-D0DB-204B-8295-930E8485E768}" destId="{B2864D78-9878-E740-91CB-7653327011E7}" srcOrd="5" destOrd="0" presId="urn:microsoft.com/office/officeart/2005/8/layout/vList2"/>
    <dgm:cxn modelId="{46F42ACC-2907-0B4E-ABB4-6D10ED48F8CB}" type="presParOf" srcId="{4543D65B-D0DB-204B-8295-930E8485E768}" destId="{BCA05E21-85D8-BB4B-BC24-FCABE4922EAD}"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B80F55-E94B-4E21-B492-37F6D19046F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F6F7E6F-2FF7-4138-9FC6-C990AE71B9EF}">
      <dgm:prSet/>
      <dgm:spPr/>
      <dgm:t>
        <a:bodyPr/>
        <a:lstStyle/>
        <a:p>
          <a:r>
            <a:rPr lang="en-US" b="1" i="1" dirty="0">
              <a:solidFill>
                <a:schemeClr val="tx1"/>
              </a:solidFill>
            </a:rPr>
            <a:t>Desired Result: </a:t>
          </a:r>
          <a:r>
            <a:rPr lang="en-US" i="1" dirty="0"/>
            <a:t>Facilitate cutting-edge science that matters, balancing fundamental and applied research that is ultimately or directly translatable to addressing the complex problems in the Southern Region and beyond. </a:t>
          </a:r>
          <a:endParaRPr lang="en-US" dirty="0"/>
        </a:p>
      </dgm:t>
    </dgm:pt>
    <dgm:pt modelId="{DDC41151-28B9-4B73-8528-33431A32C731}" type="parTrans" cxnId="{2005FA9F-0EB7-4530-8719-8669C52FA768}">
      <dgm:prSet/>
      <dgm:spPr/>
      <dgm:t>
        <a:bodyPr/>
        <a:lstStyle/>
        <a:p>
          <a:endParaRPr lang="en-US"/>
        </a:p>
      </dgm:t>
    </dgm:pt>
    <dgm:pt modelId="{88FF6B7E-5F1B-47AA-94DC-D91B6D43AE51}" type="sibTrans" cxnId="{2005FA9F-0EB7-4530-8719-8669C52FA768}">
      <dgm:prSet/>
      <dgm:spPr/>
      <dgm:t>
        <a:bodyPr/>
        <a:lstStyle/>
        <a:p>
          <a:endParaRPr lang="en-US"/>
        </a:p>
      </dgm:t>
    </dgm:pt>
    <dgm:pt modelId="{B608F03D-1896-4D54-A4F6-C61DBA22E23F}">
      <dgm:prSet/>
      <dgm:spPr/>
      <dgm:t>
        <a:bodyPr/>
        <a:lstStyle/>
        <a:p>
          <a:r>
            <a:rPr lang="en-US" b="1" i="1" dirty="0">
              <a:solidFill>
                <a:schemeClr val="tx1"/>
              </a:solidFill>
            </a:rPr>
            <a:t>Relevance: </a:t>
          </a:r>
          <a:r>
            <a:rPr lang="en-US" i="1" dirty="0"/>
            <a:t>Creating impact through long-term intellectual investment combined with training the workforce for the future to address issues facing people today with the tools of tomorrow.</a:t>
          </a:r>
          <a:endParaRPr lang="en-US" dirty="0"/>
        </a:p>
      </dgm:t>
    </dgm:pt>
    <dgm:pt modelId="{9D95A1A3-2675-4374-AA1A-2288554E4DBE}" type="parTrans" cxnId="{7816DA5C-B427-47D9-8923-8DD194B2FF55}">
      <dgm:prSet/>
      <dgm:spPr/>
      <dgm:t>
        <a:bodyPr/>
        <a:lstStyle/>
        <a:p>
          <a:endParaRPr lang="en-US"/>
        </a:p>
      </dgm:t>
    </dgm:pt>
    <dgm:pt modelId="{2C926E8A-2ADE-44C6-992F-A1C9636441F1}" type="sibTrans" cxnId="{7816DA5C-B427-47D9-8923-8DD194B2FF55}">
      <dgm:prSet/>
      <dgm:spPr/>
      <dgm:t>
        <a:bodyPr/>
        <a:lstStyle/>
        <a:p>
          <a:endParaRPr lang="en-US"/>
        </a:p>
      </dgm:t>
    </dgm:pt>
    <dgm:pt modelId="{F2BD90C5-1147-4D81-BE5C-0712E2807378}">
      <dgm:prSet/>
      <dgm:spPr/>
      <dgm:t>
        <a:bodyPr/>
        <a:lstStyle/>
        <a:p>
          <a:r>
            <a:rPr lang="en-US" b="1" i="1" dirty="0">
              <a:solidFill>
                <a:schemeClr val="tx1"/>
              </a:solidFill>
            </a:rPr>
            <a:t>Influences:</a:t>
          </a:r>
          <a:r>
            <a:rPr lang="en-US" i="1" dirty="0">
              <a:solidFill>
                <a:schemeClr val="tx1"/>
              </a:solidFill>
            </a:rPr>
            <a:t> </a:t>
          </a:r>
          <a:r>
            <a:rPr lang="en-US" i="1" dirty="0"/>
            <a:t>Farmers and growers, forest owners, environmental agencies, general public, Extension, graduate students, postdoctoral researchers </a:t>
          </a:r>
          <a:endParaRPr lang="en-US" dirty="0"/>
        </a:p>
      </dgm:t>
    </dgm:pt>
    <dgm:pt modelId="{FFAE163C-5E04-441D-9087-73E36408E872}" type="parTrans" cxnId="{5A9A42F3-AF99-4E48-8FFA-842E5C4F64DC}">
      <dgm:prSet/>
      <dgm:spPr/>
      <dgm:t>
        <a:bodyPr/>
        <a:lstStyle/>
        <a:p>
          <a:endParaRPr lang="en-US"/>
        </a:p>
      </dgm:t>
    </dgm:pt>
    <dgm:pt modelId="{D36DB5A9-8137-4B27-A549-544E69FD2FC0}" type="sibTrans" cxnId="{5A9A42F3-AF99-4E48-8FFA-842E5C4F64DC}">
      <dgm:prSet/>
      <dgm:spPr/>
      <dgm:t>
        <a:bodyPr/>
        <a:lstStyle/>
        <a:p>
          <a:endParaRPr lang="en-US"/>
        </a:p>
      </dgm:t>
    </dgm:pt>
    <dgm:pt modelId="{5C6416D2-FC9D-8E46-ACEC-0950FA6AFC6B}">
      <dgm:prSet/>
      <dgm:spPr/>
      <dgm:t>
        <a:bodyPr/>
        <a:lstStyle/>
        <a:p>
          <a:endParaRPr lang="en-US"/>
        </a:p>
      </dgm:t>
    </dgm:pt>
    <dgm:pt modelId="{86C39D5E-E238-444E-9073-4A3B524644E0}" type="parTrans" cxnId="{7DDF2DB8-97D4-ED48-B814-D38E764B26ED}">
      <dgm:prSet/>
      <dgm:spPr/>
      <dgm:t>
        <a:bodyPr/>
        <a:lstStyle/>
        <a:p>
          <a:endParaRPr lang="en-US"/>
        </a:p>
      </dgm:t>
    </dgm:pt>
    <dgm:pt modelId="{6CED696E-9E71-7747-93D3-AE3FE182C15E}" type="sibTrans" cxnId="{7DDF2DB8-97D4-ED48-B814-D38E764B26ED}">
      <dgm:prSet/>
      <dgm:spPr/>
      <dgm:t>
        <a:bodyPr/>
        <a:lstStyle/>
        <a:p>
          <a:endParaRPr lang="en-US"/>
        </a:p>
      </dgm:t>
    </dgm:pt>
    <dgm:pt modelId="{7370EF68-086E-6546-A61F-2B5C1665B068}" type="pres">
      <dgm:prSet presAssocID="{F3B80F55-E94B-4E21-B492-37F6D19046FA}" presName="linear" presStyleCnt="0">
        <dgm:presLayoutVars>
          <dgm:animLvl val="lvl"/>
          <dgm:resizeHandles val="exact"/>
        </dgm:presLayoutVars>
      </dgm:prSet>
      <dgm:spPr/>
    </dgm:pt>
    <dgm:pt modelId="{8F2D0D94-F946-DD4D-95A4-4811336474E9}" type="pres">
      <dgm:prSet presAssocID="{CF6F7E6F-2FF7-4138-9FC6-C990AE71B9EF}" presName="parentText" presStyleLbl="node1" presStyleIdx="0" presStyleCnt="4">
        <dgm:presLayoutVars>
          <dgm:chMax val="0"/>
          <dgm:bulletEnabled val="1"/>
        </dgm:presLayoutVars>
      </dgm:prSet>
      <dgm:spPr/>
    </dgm:pt>
    <dgm:pt modelId="{F037FF5D-5271-2644-BF95-785B6BA79F85}" type="pres">
      <dgm:prSet presAssocID="{88FF6B7E-5F1B-47AA-94DC-D91B6D43AE51}" presName="spacer" presStyleCnt="0"/>
      <dgm:spPr/>
    </dgm:pt>
    <dgm:pt modelId="{3EBABF17-5DC7-B948-935C-6E2BF282050F}" type="pres">
      <dgm:prSet presAssocID="{B608F03D-1896-4D54-A4F6-C61DBA22E23F}" presName="parentText" presStyleLbl="node1" presStyleIdx="1" presStyleCnt="4">
        <dgm:presLayoutVars>
          <dgm:chMax val="0"/>
          <dgm:bulletEnabled val="1"/>
        </dgm:presLayoutVars>
      </dgm:prSet>
      <dgm:spPr/>
    </dgm:pt>
    <dgm:pt modelId="{CFF5A0AF-C1E2-2F4D-8AE1-54066CE210D6}" type="pres">
      <dgm:prSet presAssocID="{2C926E8A-2ADE-44C6-992F-A1C9636441F1}" presName="spacer" presStyleCnt="0"/>
      <dgm:spPr/>
    </dgm:pt>
    <dgm:pt modelId="{5E9C22B4-D231-9E44-B318-6C19DE99F611}" type="pres">
      <dgm:prSet presAssocID="{F2BD90C5-1147-4D81-BE5C-0712E2807378}" presName="parentText" presStyleLbl="node1" presStyleIdx="2" presStyleCnt="4">
        <dgm:presLayoutVars>
          <dgm:chMax val="0"/>
          <dgm:bulletEnabled val="1"/>
        </dgm:presLayoutVars>
      </dgm:prSet>
      <dgm:spPr/>
    </dgm:pt>
    <dgm:pt modelId="{8A4AB685-FB15-764A-9435-782F36262E78}" type="pres">
      <dgm:prSet presAssocID="{D36DB5A9-8137-4B27-A549-544E69FD2FC0}" presName="spacer" presStyleCnt="0"/>
      <dgm:spPr/>
    </dgm:pt>
    <dgm:pt modelId="{62CCE9F8-E732-924D-96D9-A3093E6F0345}" type="pres">
      <dgm:prSet presAssocID="{5C6416D2-FC9D-8E46-ACEC-0950FA6AFC6B}" presName="parentText" presStyleLbl="node1" presStyleIdx="3" presStyleCnt="4">
        <dgm:presLayoutVars>
          <dgm:chMax val="0"/>
          <dgm:bulletEnabled val="1"/>
        </dgm:presLayoutVars>
      </dgm:prSet>
      <dgm:spPr/>
    </dgm:pt>
  </dgm:ptLst>
  <dgm:cxnLst>
    <dgm:cxn modelId="{7816DA5C-B427-47D9-8923-8DD194B2FF55}" srcId="{F3B80F55-E94B-4E21-B492-37F6D19046FA}" destId="{B608F03D-1896-4D54-A4F6-C61DBA22E23F}" srcOrd="1" destOrd="0" parTransId="{9D95A1A3-2675-4374-AA1A-2288554E4DBE}" sibTransId="{2C926E8A-2ADE-44C6-992F-A1C9636441F1}"/>
    <dgm:cxn modelId="{AD5E1081-9DF1-5B44-8596-14928AC9DC92}" type="presOf" srcId="{F3B80F55-E94B-4E21-B492-37F6D19046FA}" destId="{7370EF68-086E-6546-A61F-2B5C1665B068}" srcOrd="0" destOrd="0" presId="urn:microsoft.com/office/officeart/2005/8/layout/vList2"/>
    <dgm:cxn modelId="{27DBDA85-E932-1C48-8E87-281B57FAF5A0}" type="presOf" srcId="{5C6416D2-FC9D-8E46-ACEC-0950FA6AFC6B}" destId="{62CCE9F8-E732-924D-96D9-A3093E6F0345}" srcOrd="0" destOrd="0" presId="urn:microsoft.com/office/officeart/2005/8/layout/vList2"/>
    <dgm:cxn modelId="{93280396-84A6-8241-B770-91B18191DD55}" type="presOf" srcId="{CF6F7E6F-2FF7-4138-9FC6-C990AE71B9EF}" destId="{8F2D0D94-F946-DD4D-95A4-4811336474E9}" srcOrd="0" destOrd="0" presId="urn:microsoft.com/office/officeart/2005/8/layout/vList2"/>
    <dgm:cxn modelId="{3084559F-FF96-E04E-8814-30EE4215460B}" type="presOf" srcId="{B608F03D-1896-4D54-A4F6-C61DBA22E23F}" destId="{3EBABF17-5DC7-B948-935C-6E2BF282050F}" srcOrd="0" destOrd="0" presId="urn:microsoft.com/office/officeart/2005/8/layout/vList2"/>
    <dgm:cxn modelId="{2005FA9F-0EB7-4530-8719-8669C52FA768}" srcId="{F3B80F55-E94B-4E21-B492-37F6D19046FA}" destId="{CF6F7E6F-2FF7-4138-9FC6-C990AE71B9EF}" srcOrd="0" destOrd="0" parTransId="{DDC41151-28B9-4B73-8528-33431A32C731}" sibTransId="{88FF6B7E-5F1B-47AA-94DC-D91B6D43AE51}"/>
    <dgm:cxn modelId="{7DDF2DB8-97D4-ED48-B814-D38E764B26ED}" srcId="{F3B80F55-E94B-4E21-B492-37F6D19046FA}" destId="{5C6416D2-FC9D-8E46-ACEC-0950FA6AFC6B}" srcOrd="3" destOrd="0" parTransId="{86C39D5E-E238-444E-9073-4A3B524644E0}" sibTransId="{6CED696E-9E71-7747-93D3-AE3FE182C15E}"/>
    <dgm:cxn modelId="{25C3BDF0-5993-514E-8570-F7279A86A37B}" type="presOf" srcId="{F2BD90C5-1147-4D81-BE5C-0712E2807378}" destId="{5E9C22B4-D231-9E44-B318-6C19DE99F611}" srcOrd="0" destOrd="0" presId="urn:microsoft.com/office/officeart/2005/8/layout/vList2"/>
    <dgm:cxn modelId="{5A9A42F3-AF99-4E48-8FFA-842E5C4F64DC}" srcId="{F3B80F55-E94B-4E21-B492-37F6D19046FA}" destId="{F2BD90C5-1147-4D81-BE5C-0712E2807378}" srcOrd="2" destOrd="0" parTransId="{FFAE163C-5E04-441D-9087-73E36408E872}" sibTransId="{D36DB5A9-8137-4B27-A549-544E69FD2FC0}"/>
    <dgm:cxn modelId="{ACC7C376-948D-2C42-903C-4FD143FE2A2C}" type="presParOf" srcId="{7370EF68-086E-6546-A61F-2B5C1665B068}" destId="{8F2D0D94-F946-DD4D-95A4-4811336474E9}" srcOrd="0" destOrd="0" presId="urn:microsoft.com/office/officeart/2005/8/layout/vList2"/>
    <dgm:cxn modelId="{1F903305-3ACE-AE4B-BC49-A0617142A916}" type="presParOf" srcId="{7370EF68-086E-6546-A61F-2B5C1665B068}" destId="{F037FF5D-5271-2644-BF95-785B6BA79F85}" srcOrd="1" destOrd="0" presId="urn:microsoft.com/office/officeart/2005/8/layout/vList2"/>
    <dgm:cxn modelId="{5D9502EA-9077-7A4E-A3FF-A5C9AE552D4D}" type="presParOf" srcId="{7370EF68-086E-6546-A61F-2B5C1665B068}" destId="{3EBABF17-5DC7-B948-935C-6E2BF282050F}" srcOrd="2" destOrd="0" presId="urn:microsoft.com/office/officeart/2005/8/layout/vList2"/>
    <dgm:cxn modelId="{50985E78-0577-4D42-884F-4CCA9969C100}" type="presParOf" srcId="{7370EF68-086E-6546-A61F-2B5C1665B068}" destId="{CFF5A0AF-C1E2-2F4D-8AE1-54066CE210D6}" srcOrd="3" destOrd="0" presId="urn:microsoft.com/office/officeart/2005/8/layout/vList2"/>
    <dgm:cxn modelId="{69DC9319-AE70-434E-A51F-82F7FD726AAE}" type="presParOf" srcId="{7370EF68-086E-6546-A61F-2B5C1665B068}" destId="{5E9C22B4-D231-9E44-B318-6C19DE99F611}" srcOrd="4" destOrd="0" presId="urn:microsoft.com/office/officeart/2005/8/layout/vList2"/>
    <dgm:cxn modelId="{395616A4-DAA5-D84E-98F8-F6ED7862AF2C}" type="presParOf" srcId="{7370EF68-086E-6546-A61F-2B5C1665B068}" destId="{8A4AB685-FB15-764A-9435-782F36262E78}" srcOrd="5" destOrd="0" presId="urn:microsoft.com/office/officeart/2005/8/layout/vList2"/>
    <dgm:cxn modelId="{D3C2DBBC-A06C-674D-986B-C0FE1B3AB478}" type="presParOf" srcId="{7370EF68-086E-6546-A61F-2B5C1665B068}" destId="{62CCE9F8-E732-924D-96D9-A3093E6F0345}"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4C29D8-0395-45A3-AFC1-1ABA0DED3FA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EC7FA0D-BB3C-433C-99B4-446C3F666F49}">
      <dgm:prSet/>
      <dgm:spPr/>
      <dgm:t>
        <a:bodyPr/>
        <a:lstStyle/>
        <a:p>
          <a:r>
            <a:rPr lang="en-US" b="1" dirty="0"/>
            <a:t>Increase scope, diversity and relevance of our collective research portfolios</a:t>
          </a:r>
          <a:endParaRPr lang="en-US" dirty="0"/>
        </a:p>
      </dgm:t>
    </dgm:pt>
    <dgm:pt modelId="{D3B4DCBA-6A49-4D77-BA1C-BF58C4BB05EF}" type="parTrans" cxnId="{0A1D087B-09D0-45B1-A3D4-B3FD3826A218}">
      <dgm:prSet/>
      <dgm:spPr/>
      <dgm:t>
        <a:bodyPr/>
        <a:lstStyle/>
        <a:p>
          <a:endParaRPr lang="en-US"/>
        </a:p>
      </dgm:t>
    </dgm:pt>
    <dgm:pt modelId="{F7620877-6F3F-4737-985E-2C0F2126B4D1}" type="sibTrans" cxnId="{0A1D087B-09D0-45B1-A3D4-B3FD3826A218}">
      <dgm:prSet/>
      <dgm:spPr/>
      <dgm:t>
        <a:bodyPr/>
        <a:lstStyle/>
        <a:p>
          <a:endParaRPr lang="en-US"/>
        </a:p>
      </dgm:t>
    </dgm:pt>
    <dgm:pt modelId="{08709C92-CBED-4F71-858A-695A117799DB}">
      <dgm:prSet/>
      <dgm:spPr/>
      <dgm:t>
        <a:bodyPr/>
        <a:lstStyle/>
        <a:p>
          <a:r>
            <a:rPr lang="en-US" b="1" dirty="0"/>
            <a:t>Strengthen collaborative research that has regional relevance </a:t>
          </a:r>
          <a:endParaRPr lang="en-US" dirty="0"/>
        </a:p>
      </dgm:t>
    </dgm:pt>
    <dgm:pt modelId="{1AD96708-E626-477C-B5F3-F7D684549398}" type="parTrans" cxnId="{D6F8F48B-FA1B-4703-81A5-E7EBCB6CD9E7}">
      <dgm:prSet/>
      <dgm:spPr/>
      <dgm:t>
        <a:bodyPr/>
        <a:lstStyle/>
        <a:p>
          <a:endParaRPr lang="en-US"/>
        </a:p>
      </dgm:t>
    </dgm:pt>
    <dgm:pt modelId="{BF4BD4CA-710F-4BB8-9587-B801EEB5DB3A}" type="sibTrans" cxnId="{D6F8F48B-FA1B-4703-81A5-E7EBCB6CD9E7}">
      <dgm:prSet/>
      <dgm:spPr/>
      <dgm:t>
        <a:bodyPr/>
        <a:lstStyle/>
        <a:p>
          <a:endParaRPr lang="en-US"/>
        </a:p>
      </dgm:t>
    </dgm:pt>
    <dgm:pt modelId="{05187E99-6C67-45B1-A0F3-281B738E77F0}">
      <dgm:prSet/>
      <dgm:spPr/>
      <dgm:t>
        <a:bodyPr/>
        <a:lstStyle/>
        <a:p>
          <a:r>
            <a:rPr lang="en-US" b="1" dirty="0"/>
            <a:t>Support and develop excellent human capital </a:t>
          </a:r>
          <a:endParaRPr lang="en-US" dirty="0"/>
        </a:p>
      </dgm:t>
    </dgm:pt>
    <dgm:pt modelId="{402C23C4-FE9C-4F09-91C3-CE7ACB234876}" type="parTrans" cxnId="{7EBB7649-56EC-4888-B5F9-FBA9909366BB}">
      <dgm:prSet/>
      <dgm:spPr/>
      <dgm:t>
        <a:bodyPr/>
        <a:lstStyle/>
        <a:p>
          <a:endParaRPr lang="en-US"/>
        </a:p>
      </dgm:t>
    </dgm:pt>
    <dgm:pt modelId="{B7302915-243E-46D9-B716-6E25119D0F22}" type="sibTrans" cxnId="{7EBB7649-56EC-4888-B5F9-FBA9909366BB}">
      <dgm:prSet/>
      <dgm:spPr/>
      <dgm:t>
        <a:bodyPr/>
        <a:lstStyle/>
        <a:p>
          <a:endParaRPr lang="en-US"/>
        </a:p>
      </dgm:t>
    </dgm:pt>
    <dgm:pt modelId="{446AC6B5-2558-41C5-8D06-CC77DF6D5F34}">
      <dgm:prSet/>
      <dgm:spPr/>
      <dgm:t>
        <a:bodyPr/>
        <a:lstStyle/>
        <a:p>
          <a:r>
            <a:rPr lang="en-US" b="1" dirty="0"/>
            <a:t>Showcase member successes, both internally and externally </a:t>
          </a:r>
          <a:endParaRPr lang="en-US" dirty="0"/>
        </a:p>
      </dgm:t>
    </dgm:pt>
    <dgm:pt modelId="{57566DC1-335D-4281-84FA-28093FCE0CDC}" type="parTrans" cxnId="{AA7D7BC3-5A77-47D6-B543-1AEA706FBF0B}">
      <dgm:prSet/>
      <dgm:spPr/>
      <dgm:t>
        <a:bodyPr/>
        <a:lstStyle/>
        <a:p>
          <a:endParaRPr lang="en-US"/>
        </a:p>
      </dgm:t>
    </dgm:pt>
    <dgm:pt modelId="{588B404B-C4EB-40C9-8A8D-C5441DC74E30}" type="sibTrans" cxnId="{AA7D7BC3-5A77-47D6-B543-1AEA706FBF0B}">
      <dgm:prSet/>
      <dgm:spPr/>
      <dgm:t>
        <a:bodyPr/>
        <a:lstStyle/>
        <a:p>
          <a:endParaRPr lang="en-US"/>
        </a:p>
      </dgm:t>
    </dgm:pt>
    <dgm:pt modelId="{2F1E17A9-8EF5-A94B-A54A-C2BA9BACFD1B}" type="pres">
      <dgm:prSet presAssocID="{2E4C29D8-0395-45A3-AFC1-1ABA0DED3FA7}" presName="linear" presStyleCnt="0">
        <dgm:presLayoutVars>
          <dgm:animLvl val="lvl"/>
          <dgm:resizeHandles val="exact"/>
        </dgm:presLayoutVars>
      </dgm:prSet>
      <dgm:spPr/>
    </dgm:pt>
    <dgm:pt modelId="{40D4EF32-F75B-A045-9229-C1F5098C26AC}" type="pres">
      <dgm:prSet presAssocID="{3EC7FA0D-BB3C-433C-99B4-446C3F666F49}" presName="parentText" presStyleLbl="node1" presStyleIdx="0" presStyleCnt="4">
        <dgm:presLayoutVars>
          <dgm:chMax val="0"/>
          <dgm:bulletEnabled val="1"/>
        </dgm:presLayoutVars>
      </dgm:prSet>
      <dgm:spPr/>
    </dgm:pt>
    <dgm:pt modelId="{58F9843F-5D6C-0147-9B27-27CBC219C65C}" type="pres">
      <dgm:prSet presAssocID="{F7620877-6F3F-4737-985E-2C0F2126B4D1}" presName="spacer" presStyleCnt="0"/>
      <dgm:spPr/>
    </dgm:pt>
    <dgm:pt modelId="{F0C029F5-B643-0148-8C15-7E709629A7D9}" type="pres">
      <dgm:prSet presAssocID="{08709C92-CBED-4F71-858A-695A117799DB}" presName="parentText" presStyleLbl="node1" presStyleIdx="1" presStyleCnt="4">
        <dgm:presLayoutVars>
          <dgm:chMax val="0"/>
          <dgm:bulletEnabled val="1"/>
        </dgm:presLayoutVars>
      </dgm:prSet>
      <dgm:spPr/>
    </dgm:pt>
    <dgm:pt modelId="{7E28A4A5-E153-1747-AAB0-DDEC7958DEC9}" type="pres">
      <dgm:prSet presAssocID="{BF4BD4CA-710F-4BB8-9587-B801EEB5DB3A}" presName="spacer" presStyleCnt="0"/>
      <dgm:spPr/>
    </dgm:pt>
    <dgm:pt modelId="{BB1A99B4-D0F7-3045-B211-D92AF4FB37B0}" type="pres">
      <dgm:prSet presAssocID="{05187E99-6C67-45B1-A0F3-281B738E77F0}" presName="parentText" presStyleLbl="node1" presStyleIdx="2" presStyleCnt="4" custLinFactNeighborX="-35179" custLinFactNeighborY="20532">
        <dgm:presLayoutVars>
          <dgm:chMax val="0"/>
          <dgm:bulletEnabled val="1"/>
        </dgm:presLayoutVars>
      </dgm:prSet>
      <dgm:spPr/>
    </dgm:pt>
    <dgm:pt modelId="{1B4A0DBF-A3D5-174D-BA1D-40B869317DF5}" type="pres">
      <dgm:prSet presAssocID="{B7302915-243E-46D9-B716-6E25119D0F22}" presName="spacer" presStyleCnt="0"/>
      <dgm:spPr/>
    </dgm:pt>
    <dgm:pt modelId="{108206DE-7897-EB4C-909D-4957A410EFA3}" type="pres">
      <dgm:prSet presAssocID="{446AC6B5-2558-41C5-8D06-CC77DF6D5F34}" presName="parentText" presStyleLbl="node1" presStyleIdx="3" presStyleCnt="4">
        <dgm:presLayoutVars>
          <dgm:chMax val="0"/>
          <dgm:bulletEnabled val="1"/>
        </dgm:presLayoutVars>
      </dgm:prSet>
      <dgm:spPr/>
    </dgm:pt>
  </dgm:ptLst>
  <dgm:cxnLst>
    <dgm:cxn modelId="{F8C21327-B019-AC4E-A041-07EDC6B851DF}" type="presOf" srcId="{446AC6B5-2558-41C5-8D06-CC77DF6D5F34}" destId="{108206DE-7897-EB4C-909D-4957A410EFA3}" srcOrd="0" destOrd="0" presId="urn:microsoft.com/office/officeart/2005/8/layout/vList2"/>
    <dgm:cxn modelId="{7EBB7649-56EC-4888-B5F9-FBA9909366BB}" srcId="{2E4C29D8-0395-45A3-AFC1-1ABA0DED3FA7}" destId="{05187E99-6C67-45B1-A0F3-281B738E77F0}" srcOrd="2" destOrd="0" parTransId="{402C23C4-FE9C-4F09-91C3-CE7ACB234876}" sibTransId="{B7302915-243E-46D9-B716-6E25119D0F22}"/>
    <dgm:cxn modelId="{7CF1A756-0108-C946-AB61-6237932FDD1E}" type="presOf" srcId="{3EC7FA0D-BB3C-433C-99B4-446C3F666F49}" destId="{40D4EF32-F75B-A045-9229-C1F5098C26AC}" srcOrd="0" destOrd="0" presId="urn:microsoft.com/office/officeart/2005/8/layout/vList2"/>
    <dgm:cxn modelId="{50A1EF6F-FF41-9343-95E5-7D64581C7A08}" type="presOf" srcId="{08709C92-CBED-4F71-858A-695A117799DB}" destId="{F0C029F5-B643-0148-8C15-7E709629A7D9}" srcOrd="0" destOrd="0" presId="urn:microsoft.com/office/officeart/2005/8/layout/vList2"/>
    <dgm:cxn modelId="{0A1D087B-09D0-45B1-A3D4-B3FD3826A218}" srcId="{2E4C29D8-0395-45A3-AFC1-1ABA0DED3FA7}" destId="{3EC7FA0D-BB3C-433C-99B4-446C3F666F49}" srcOrd="0" destOrd="0" parTransId="{D3B4DCBA-6A49-4D77-BA1C-BF58C4BB05EF}" sibTransId="{F7620877-6F3F-4737-985E-2C0F2126B4D1}"/>
    <dgm:cxn modelId="{D6F8F48B-FA1B-4703-81A5-E7EBCB6CD9E7}" srcId="{2E4C29D8-0395-45A3-AFC1-1ABA0DED3FA7}" destId="{08709C92-CBED-4F71-858A-695A117799DB}" srcOrd="1" destOrd="0" parTransId="{1AD96708-E626-477C-B5F3-F7D684549398}" sibTransId="{BF4BD4CA-710F-4BB8-9587-B801EEB5DB3A}"/>
    <dgm:cxn modelId="{AA7D7BC3-5A77-47D6-B543-1AEA706FBF0B}" srcId="{2E4C29D8-0395-45A3-AFC1-1ABA0DED3FA7}" destId="{446AC6B5-2558-41C5-8D06-CC77DF6D5F34}" srcOrd="3" destOrd="0" parTransId="{57566DC1-335D-4281-84FA-28093FCE0CDC}" sibTransId="{588B404B-C4EB-40C9-8A8D-C5441DC74E30}"/>
    <dgm:cxn modelId="{447B67C9-7280-0245-9420-F9F6F3F3AF76}" type="presOf" srcId="{2E4C29D8-0395-45A3-AFC1-1ABA0DED3FA7}" destId="{2F1E17A9-8EF5-A94B-A54A-C2BA9BACFD1B}" srcOrd="0" destOrd="0" presId="urn:microsoft.com/office/officeart/2005/8/layout/vList2"/>
    <dgm:cxn modelId="{39C235F7-7ECE-5D4C-BDA1-8BFB17D6AC85}" type="presOf" srcId="{05187E99-6C67-45B1-A0F3-281B738E77F0}" destId="{BB1A99B4-D0F7-3045-B211-D92AF4FB37B0}" srcOrd="0" destOrd="0" presId="urn:microsoft.com/office/officeart/2005/8/layout/vList2"/>
    <dgm:cxn modelId="{E2C89ACB-2F87-CF47-BA27-C9DD9530392D}" type="presParOf" srcId="{2F1E17A9-8EF5-A94B-A54A-C2BA9BACFD1B}" destId="{40D4EF32-F75B-A045-9229-C1F5098C26AC}" srcOrd="0" destOrd="0" presId="urn:microsoft.com/office/officeart/2005/8/layout/vList2"/>
    <dgm:cxn modelId="{94901402-01F2-7F48-93B1-8939FD1FEC32}" type="presParOf" srcId="{2F1E17A9-8EF5-A94B-A54A-C2BA9BACFD1B}" destId="{58F9843F-5D6C-0147-9B27-27CBC219C65C}" srcOrd="1" destOrd="0" presId="urn:microsoft.com/office/officeart/2005/8/layout/vList2"/>
    <dgm:cxn modelId="{2E898C3A-32B5-244C-A404-C4501A8BDC96}" type="presParOf" srcId="{2F1E17A9-8EF5-A94B-A54A-C2BA9BACFD1B}" destId="{F0C029F5-B643-0148-8C15-7E709629A7D9}" srcOrd="2" destOrd="0" presId="urn:microsoft.com/office/officeart/2005/8/layout/vList2"/>
    <dgm:cxn modelId="{75EA9ACB-2BEA-B04E-B362-FCC1F571368F}" type="presParOf" srcId="{2F1E17A9-8EF5-A94B-A54A-C2BA9BACFD1B}" destId="{7E28A4A5-E153-1747-AAB0-DDEC7958DEC9}" srcOrd="3" destOrd="0" presId="urn:microsoft.com/office/officeart/2005/8/layout/vList2"/>
    <dgm:cxn modelId="{5AFC87D9-F3E9-3846-A5E8-2D7FBC21DEEB}" type="presParOf" srcId="{2F1E17A9-8EF5-A94B-A54A-C2BA9BACFD1B}" destId="{BB1A99B4-D0F7-3045-B211-D92AF4FB37B0}" srcOrd="4" destOrd="0" presId="urn:microsoft.com/office/officeart/2005/8/layout/vList2"/>
    <dgm:cxn modelId="{68170675-5748-904F-9401-3F325234F780}" type="presParOf" srcId="{2F1E17A9-8EF5-A94B-A54A-C2BA9BACFD1B}" destId="{1B4A0DBF-A3D5-174D-BA1D-40B869317DF5}" srcOrd="5" destOrd="0" presId="urn:microsoft.com/office/officeart/2005/8/layout/vList2"/>
    <dgm:cxn modelId="{8E138D92-93DC-8343-AA69-0600909D5185}" type="presParOf" srcId="{2F1E17A9-8EF5-A94B-A54A-C2BA9BACFD1B}" destId="{108206DE-7897-EB4C-909D-4957A410EFA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4EF32-F75B-A045-9229-C1F5098C26AC}">
      <dsp:nvSpPr>
        <dsp:cNvPr id="0" name=""/>
        <dsp:cNvSpPr/>
      </dsp:nvSpPr>
      <dsp:spPr>
        <a:xfrm>
          <a:off x="0" y="7725"/>
          <a:ext cx="6900512" cy="1007370"/>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b="1" i="1" kern="1200" dirty="0"/>
            <a:t>Collaborative Discovery    </a:t>
          </a:r>
          <a:endParaRPr lang="en-US" sz="4200" kern="1200" dirty="0"/>
        </a:p>
      </dsp:txBody>
      <dsp:txXfrm>
        <a:off x="49176" y="56901"/>
        <a:ext cx="6802160" cy="909018"/>
      </dsp:txXfrm>
    </dsp:sp>
    <dsp:sp modelId="{F0C029F5-B643-0148-8C15-7E709629A7D9}">
      <dsp:nvSpPr>
        <dsp:cNvPr id="0" name=""/>
        <dsp:cNvSpPr/>
      </dsp:nvSpPr>
      <dsp:spPr>
        <a:xfrm>
          <a:off x="0" y="1136055"/>
          <a:ext cx="6900512" cy="100737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b="1" i="1" kern="1200"/>
            <a:t>Strategic Alliances  </a:t>
          </a:r>
          <a:endParaRPr lang="en-US" sz="4200" kern="1200"/>
        </a:p>
      </dsp:txBody>
      <dsp:txXfrm>
        <a:off x="49176" y="1185231"/>
        <a:ext cx="6802160" cy="909018"/>
      </dsp:txXfrm>
    </dsp:sp>
    <dsp:sp modelId="{BB1A99B4-D0F7-3045-B211-D92AF4FB37B0}">
      <dsp:nvSpPr>
        <dsp:cNvPr id="0" name=""/>
        <dsp:cNvSpPr/>
      </dsp:nvSpPr>
      <dsp:spPr>
        <a:xfrm>
          <a:off x="0" y="2264385"/>
          <a:ext cx="6900512" cy="100737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b="1" i="1" kern="1200"/>
            <a:t>Enhancing Reputation  </a:t>
          </a:r>
          <a:endParaRPr lang="en-US" sz="4200" kern="1200"/>
        </a:p>
      </dsp:txBody>
      <dsp:txXfrm>
        <a:off x="49176" y="2313561"/>
        <a:ext cx="6802160" cy="909018"/>
      </dsp:txXfrm>
    </dsp:sp>
    <dsp:sp modelId="{108206DE-7897-EB4C-909D-4957A410EFA3}">
      <dsp:nvSpPr>
        <dsp:cNvPr id="0" name=""/>
        <dsp:cNvSpPr/>
      </dsp:nvSpPr>
      <dsp:spPr>
        <a:xfrm>
          <a:off x="0" y="3392715"/>
          <a:ext cx="6900512" cy="100737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b="1" i="1" kern="1200"/>
            <a:t>Effective Advocacy   </a:t>
          </a:r>
          <a:endParaRPr lang="en-US" sz="4200" kern="1200"/>
        </a:p>
      </dsp:txBody>
      <dsp:txXfrm>
        <a:off x="49176" y="3441891"/>
        <a:ext cx="6802160" cy="909018"/>
      </dsp:txXfrm>
    </dsp:sp>
    <dsp:sp modelId="{8CA0BBF0-5468-744D-9D45-13A2B900B94D}">
      <dsp:nvSpPr>
        <dsp:cNvPr id="0" name=""/>
        <dsp:cNvSpPr/>
      </dsp:nvSpPr>
      <dsp:spPr>
        <a:xfrm>
          <a:off x="0" y="4521045"/>
          <a:ext cx="6900512" cy="10073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b="1" i="1" kern="1200"/>
            <a:t>Creating Impact</a:t>
          </a:r>
          <a:endParaRPr lang="en-US" sz="4200" kern="1200"/>
        </a:p>
      </dsp:txBody>
      <dsp:txXfrm>
        <a:off x="49176" y="4570221"/>
        <a:ext cx="6802160" cy="9090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6B0CA-A366-6542-BB3E-A9627599ABDE}">
      <dsp:nvSpPr>
        <dsp:cNvPr id="0" name=""/>
        <dsp:cNvSpPr/>
      </dsp:nvSpPr>
      <dsp:spPr>
        <a:xfrm>
          <a:off x="0" y="139418"/>
          <a:ext cx="6900512" cy="127544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Desired Result: </a:t>
          </a:r>
          <a:r>
            <a:rPr lang="en-US" sz="1800" i="1" kern="1200" dirty="0"/>
            <a:t>Accelerate research and innovation by facilitating collaborative discovery among the Southern land-grant institutions.</a:t>
          </a:r>
          <a:endParaRPr lang="en-US" sz="1800" kern="1200" dirty="0"/>
        </a:p>
      </dsp:txBody>
      <dsp:txXfrm>
        <a:off x="62262" y="201680"/>
        <a:ext cx="6775988" cy="1150922"/>
      </dsp:txXfrm>
    </dsp:sp>
    <dsp:sp modelId="{0341AA8A-ACBE-3E48-8516-935D75279C63}">
      <dsp:nvSpPr>
        <dsp:cNvPr id="0" name=""/>
        <dsp:cNvSpPr/>
      </dsp:nvSpPr>
      <dsp:spPr>
        <a:xfrm>
          <a:off x="0" y="1466704"/>
          <a:ext cx="6900512" cy="1275446"/>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Relevance:</a:t>
          </a:r>
          <a:r>
            <a:rPr lang="en-US" sz="1800" i="1" kern="1200" dirty="0"/>
            <a:t> Collaborative discovery harnesses synergies by integrating science from across disciplines and utilizing specialized, advanced capabilities to address the most challenging and complex issues of our time.</a:t>
          </a:r>
          <a:endParaRPr lang="en-US" sz="1800" kern="1200" dirty="0"/>
        </a:p>
      </dsp:txBody>
      <dsp:txXfrm>
        <a:off x="62262" y="1528966"/>
        <a:ext cx="6775988" cy="1150922"/>
      </dsp:txXfrm>
    </dsp:sp>
    <dsp:sp modelId="{7BE712D2-2327-8B41-BD36-C5BB1AEB15C4}">
      <dsp:nvSpPr>
        <dsp:cNvPr id="0" name=""/>
        <dsp:cNvSpPr/>
      </dsp:nvSpPr>
      <dsp:spPr>
        <a:xfrm>
          <a:off x="0" y="2793990"/>
          <a:ext cx="6900512" cy="1275446"/>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Influences:</a:t>
          </a:r>
          <a:r>
            <a:rPr lang="en-US" sz="1800" i="1" kern="1200" dirty="0"/>
            <a:t> Food insecurity, climate change, human and community health, biodiversity, rural poverty, agricultural resiliency</a:t>
          </a:r>
          <a:endParaRPr lang="en-US" sz="1800" kern="1200" dirty="0"/>
        </a:p>
      </dsp:txBody>
      <dsp:txXfrm>
        <a:off x="62262" y="2856252"/>
        <a:ext cx="6775988" cy="1150922"/>
      </dsp:txXfrm>
    </dsp:sp>
    <dsp:sp modelId="{47DB616C-30BF-6341-818A-66C463C73DE4}">
      <dsp:nvSpPr>
        <dsp:cNvPr id="0" name=""/>
        <dsp:cNvSpPr/>
      </dsp:nvSpPr>
      <dsp:spPr>
        <a:xfrm>
          <a:off x="0" y="4121276"/>
          <a:ext cx="6900512" cy="127544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a:p>
      </dsp:txBody>
      <dsp:txXfrm>
        <a:off x="62262" y="4183538"/>
        <a:ext cx="6775988" cy="11509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68730-8F44-5849-9323-279102C722A4}">
      <dsp:nvSpPr>
        <dsp:cNvPr id="0" name=""/>
        <dsp:cNvSpPr/>
      </dsp:nvSpPr>
      <dsp:spPr>
        <a:xfrm>
          <a:off x="0" y="105264"/>
          <a:ext cx="6263640" cy="12846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Desired Result: </a:t>
          </a:r>
          <a:r>
            <a:rPr lang="en-US" sz="1800" i="1" kern="1200" dirty="0"/>
            <a:t>Extend the reach and impact of our research programs through strong linkages among our institutions with Extension and relevant academic, government, industry, and private entities to foster productive alliances.</a:t>
          </a:r>
          <a:endParaRPr lang="en-US" sz="1800" kern="1200" dirty="0"/>
        </a:p>
      </dsp:txBody>
      <dsp:txXfrm>
        <a:off x="62712" y="167976"/>
        <a:ext cx="6138216" cy="1159235"/>
      </dsp:txXfrm>
    </dsp:sp>
    <dsp:sp modelId="{E7856C05-5DF0-2747-A3BB-2EE7DD1E5EA2}">
      <dsp:nvSpPr>
        <dsp:cNvPr id="0" name=""/>
        <dsp:cNvSpPr/>
      </dsp:nvSpPr>
      <dsp:spPr>
        <a:xfrm>
          <a:off x="0" y="1441764"/>
          <a:ext cx="6263640" cy="128465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Relevance:</a:t>
          </a:r>
          <a:r>
            <a:rPr lang="en-US" sz="1800" b="1" i="1" kern="1200" dirty="0">
              <a:solidFill>
                <a:srgbClr val="002060"/>
              </a:solidFill>
            </a:rPr>
            <a:t> </a:t>
          </a:r>
          <a:r>
            <a:rPr lang="en-US" sz="1800" i="1" kern="1200" dirty="0"/>
            <a:t>Combined voices reach a broader and more diverse audience to strategically influence, effectively engage, and serve as a resource to amplify the utility and impact of our discoveries.</a:t>
          </a:r>
          <a:endParaRPr lang="en-US" sz="1800" kern="1200" dirty="0"/>
        </a:p>
      </dsp:txBody>
      <dsp:txXfrm>
        <a:off x="62712" y="1504476"/>
        <a:ext cx="6138216" cy="1159235"/>
      </dsp:txXfrm>
    </dsp:sp>
    <dsp:sp modelId="{02587D15-2760-ED45-80D6-623011176E0E}">
      <dsp:nvSpPr>
        <dsp:cNvPr id="0" name=""/>
        <dsp:cNvSpPr/>
      </dsp:nvSpPr>
      <dsp:spPr>
        <a:xfrm>
          <a:off x="0" y="2778263"/>
          <a:ext cx="6263640" cy="128465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Influences:</a:t>
          </a:r>
          <a:r>
            <a:rPr lang="en-US" sz="1800" i="1" kern="1200" dirty="0">
              <a:solidFill>
                <a:schemeClr val="tx1"/>
              </a:solidFill>
            </a:rPr>
            <a:t> </a:t>
          </a:r>
          <a:r>
            <a:rPr lang="en-US" sz="1800" i="1" kern="1200" dirty="0"/>
            <a:t>National research agendas, public-private partnerships, equity and inclusion, state and national policy, next generation of scientists </a:t>
          </a:r>
          <a:endParaRPr lang="en-US" sz="1800" kern="1200" dirty="0"/>
        </a:p>
      </dsp:txBody>
      <dsp:txXfrm>
        <a:off x="62712" y="2840975"/>
        <a:ext cx="6138216" cy="1159235"/>
      </dsp:txXfrm>
    </dsp:sp>
    <dsp:sp modelId="{CD71711D-6EA3-AA47-BF1A-8F35C3C474F4}">
      <dsp:nvSpPr>
        <dsp:cNvPr id="0" name=""/>
        <dsp:cNvSpPr/>
      </dsp:nvSpPr>
      <dsp:spPr>
        <a:xfrm>
          <a:off x="0" y="4114763"/>
          <a:ext cx="6263640" cy="128465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a:p>
      </dsp:txBody>
      <dsp:txXfrm>
        <a:off x="62712" y="4177475"/>
        <a:ext cx="6138216" cy="11592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9C13C-85C0-0A4D-8451-5663C49B64B3}">
      <dsp:nvSpPr>
        <dsp:cNvPr id="0" name=""/>
        <dsp:cNvSpPr/>
      </dsp:nvSpPr>
      <dsp:spPr>
        <a:xfrm>
          <a:off x="0" y="123691"/>
          <a:ext cx="6263640" cy="127544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Desired Result: </a:t>
          </a:r>
          <a:r>
            <a:rPr lang="en-US" sz="1800" i="1" kern="1200" dirty="0"/>
            <a:t>Expand the regional and national reputation of member agricultural experiment stations.</a:t>
          </a:r>
          <a:endParaRPr lang="en-US" sz="1800" kern="1200" dirty="0"/>
        </a:p>
      </dsp:txBody>
      <dsp:txXfrm>
        <a:off x="62262" y="185953"/>
        <a:ext cx="6139116" cy="1150922"/>
      </dsp:txXfrm>
    </dsp:sp>
    <dsp:sp modelId="{C1568C4A-1151-2E46-B40F-ADC37D8CD702}">
      <dsp:nvSpPr>
        <dsp:cNvPr id="0" name=""/>
        <dsp:cNvSpPr/>
      </dsp:nvSpPr>
      <dsp:spPr>
        <a:xfrm>
          <a:off x="0" y="1450977"/>
          <a:ext cx="6263640" cy="1275446"/>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Relevance:</a:t>
          </a:r>
          <a:r>
            <a:rPr lang="en-US" sz="1800" b="1" i="1" kern="1200" dirty="0"/>
            <a:t> </a:t>
          </a:r>
          <a:r>
            <a:rPr lang="en-US" sz="1800" i="1" kern="1200" dirty="0"/>
            <a:t>Enhancing the reputation of faculty and institutions within the Southern Region results in a strong voice to influence the national research agenda and provides visionary leadership for research excellence. </a:t>
          </a:r>
          <a:endParaRPr lang="en-US" sz="1800" kern="1200" dirty="0"/>
        </a:p>
      </dsp:txBody>
      <dsp:txXfrm>
        <a:off x="62262" y="1513239"/>
        <a:ext cx="6139116" cy="1150922"/>
      </dsp:txXfrm>
    </dsp:sp>
    <dsp:sp modelId="{3C1AE31A-8AF8-9943-A085-6FAD0EF1A506}">
      <dsp:nvSpPr>
        <dsp:cNvPr id="0" name=""/>
        <dsp:cNvSpPr/>
      </dsp:nvSpPr>
      <dsp:spPr>
        <a:xfrm>
          <a:off x="0" y="2788060"/>
          <a:ext cx="6263640" cy="1275446"/>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Influences:</a:t>
          </a:r>
          <a:r>
            <a:rPr lang="en-US" sz="1800" i="1" kern="1200" dirty="0">
              <a:solidFill>
                <a:schemeClr val="tx1"/>
              </a:solidFill>
            </a:rPr>
            <a:t> </a:t>
          </a:r>
          <a:r>
            <a:rPr lang="en-US" sz="1800" i="1" kern="1200" dirty="0"/>
            <a:t>Federal research advisory committees, blue ribbon panels, high profile regional centers of excellence, faculty recruitment and retention</a:t>
          </a:r>
          <a:endParaRPr lang="en-US" sz="1800" kern="1200" dirty="0"/>
        </a:p>
      </dsp:txBody>
      <dsp:txXfrm>
        <a:off x="62262" y="2850322"/>
        <a:ext cx="6139116" cy="1150922"/>
      </dsp:txXfrm>
    </dsp:sp>
    <dsp:sp modelId="{8A9924C4-9444-6D47-B086-564DB5FE6CC0}">
      <dsp:nvSpPr>
        <dsp:cNvPr id="0" name=""/>
        <dsp:cNvSpPr/>
      </dsp:nvSpPr>
      <dsp:spPr>
        <a:xfrm>
          <a:off x="0" y="4105550"/>
          <a:ext cx="6263640" cy="127544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a:p>
      </dsp:txBody>
      <dsp:txXfrm>
        <a:off x="62262" y="4167812"/>
        <a:ext cx="6139116" cy="11509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6742AA-3520-3E4B-BB60-32ACF841C546}">
      <dsp:nvSpPr>
        <dsp:cNvPr id="0" name=""/>
        <dsp:cNvSpPr/>
      </dsp:nvSpPr>
      <dsp:spPr>
        <a:xfrm>
          <a:off x="0" y="0"/>
          <a:ext cx="6263640" cy="136511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Desired Result:</a:t>
          </a:r>
          <a:r>
            <a:rPr lang="en-US" sz="1800" i="1" kern="1200" dirty="0">
              <a:solidFill>
                <a:schemeClr val="tx1"/>
              </a:solidFill>
            </a:rPr>
            <a:t> </a:t>
          </a:r>
          <a:r>
            <a:rPr lang="en-US" sz="1800" i="1" kern="1200" dirty="0"/>
            <a:t>Serve as an active and effective advocate for the Southern regional research system at the regional, national and international levels.</a:t>
          </a:r>
          <a:endParaRPr lang="en-US" sz="1800" kern="1200" dirty="0"/>
        </a:p>
      </dsp:txBody>
      <dsp:txXfrm>
        <a:off x="66640" y="66640"/>
        <a:ext cx="6130360" cy="1231837"/>
      </dsp:txXfrm>
    </dsp:sp>
    <dsp:sp modelId="{1514B384-AA2B-7E42-9DD7-234FA94099AF}">
      <dsp:nvSpPr>
        <dsp:cNvPr id="0" name=""/>
        <dsp:cNvSpPr/>
      </dsp:nvSpPr>
      <dsp:spPr>
        <a:xfrm>
          <a:off x="0" y="1380974"/>
          <a:ext cx="6263640" cy="1365117"/>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Relevance: </a:t>
          </a:r>
          <a:r>
            <a:rPr lang="en-US" sz="1800" i="1" kern="1200" dirty="0"/>
            <a:t>Effective advocacy tells the story of our research accomplishments to convey the value of our work and grow the resources that are necessary to deliver innovative approaches to effectively address the complex challenges in agriculture and the life sciences. </a:t>
          </a:r>
          <a:endParaRPr lang="en-US" sz="1800" kern="1200" dirty="0"/>
        </a:p>
      </dsp:txBody>
      <dsp:txXfrm>
        <a:off x="66640" y="1447614"/>
        <a:ext cx="6130360" cy="1231837"/>
      </dsp:txXfrm>
    </dsp:sp>
    <dsp:sp modelId="{B55182F4-2998-614E-AA9F-85A8B6D61F71}">
      <dsp:nvSpPr>
        <dsp:cNvPr id="0" name=""/>
        <dsp:cNvSpPr/>
      </dsp:nvSpPr>
      <dsp:spPr>
        <a:xfrm>
          <a:off x="0" y="2758595"/>
          <a:ext cx="6263640" cy="1365117"/>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Influences:</a:t>
          </a:r>
          <a:r>
            <a:rPr lang="en-US" sz="1800" i="1" kern="1200" dirty="0">
              <a:solidFill>
                <a:schemeClr val="tx1"/>
              </a:solidFill>
            </a:rPr>
            <a:t> </a:t>
          </a:r>
          <a:r>
            <a:rPr lang="en-US" sz="1800" i="1" kern="1200" dirty="0"/>
            <a:t>Federal capacity and competitive funding, regional and national reputation, federal and state policy, general public</a:t>
          </a:r>
          <a:endParaRPr lang="en-US" sz="1800" kern="1200" dirty="0"/>
        </a:p>
      </dsp:txBody>
      <dsp:txXfrm>
        <a:off x="66640" y="2825235"/>
        <a:ext cx="6130360" cy="1231837"/>
      </dsp:txXfrm>
    </dsp:sp>
    <dsp:sp modelId="{BCA05E21-85D8-BB4B-BC24-FCABE4922EAD}">
      <dsp:nvSpPr>
        <dsp:cNvPr id="0" name=""/>
        <dsp:cNvSpPr/>
      </dsp:nvSpPr>
      <dsp:spPr>
        <a:xfrm>
          <a:off x="0" y="4136216"/>
          <a:ext cx="6263640" cy="136511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l" defTabSz="222250">
            <a:lnSpc>
              <a:spcPct val="90000"/>
            </a:lnSpc>
            <a:spcBef>
              <a:spcPct val="0"/>
            </a:spcBef>
            <a:spcAft>
              <a:spcPct val="35000"/>
            </a:spcAft>
            <a:buNone/>
          </a:pPr>
          <a:endParaRPr lang="en-US" sz="500" kern="1200"/>
        </a:p>
      </dsp:txBody>
      <dsp:txXfrm>
        <a:off x="66640" y="4202856"/>
        <a:ext cx="6130360" cy="12318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D0D94-F946-DD4D-95A4-4811336474E9}">
      <dsp:nvSpPr>
        <dsp:cNvPr id="0" name=""/>
        <dsp:cNvSpPr/>
      </dsp:nvSpPr>
      <dsp:spPr>
        <a:xfrm>
          <a:off x="0" y="105264"/>
          <a:ext cx="6263640" cy="12846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Desired Result: </a:t>
          </a:r>
          <a:r>
            <a:rPr lang="en-US" sz="1800" i="1" kern="1200" dirty="0"/>
            <a:t>Facilitate cutting-edge science that matters, balancing fundamental and applied research that is ultimately or directly translatable to addressing the complex problems in the Southern Region and beyond. </a:t>
          </a:r>
          <a:endParaRPr lang="en-US" sz="1800" kern="1200" dirty="0"/>
        </a:p>
      </dsp:txBody>
      <dsp:txXfrm>
        <a:off x="62712" y="167976"/>
        <a:ext cx="6138216" cy="1159235"/>
      </dsp:txXfrm>
    </dsp:sp>
    <dsp:sp modelId="{3EBABF17-5DC7-B948-935C-6E2BF282050F}">
      <dsp:nvSpPr>
        <dsp:cNvPr id="0" name=""/>
        <dsp:cNvSpPr/>
      </dsp:nvSpPr>
      <dsp:spPr>
        <a:xfrm>
          <a:off x="0" y="1441764"/>
          <a:ext cx="6263640" cy="128465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Relevance: </a:t>
          </a:r>
          <a:r>
            <a:rPr lang="en-US" sz="1800" i="1" kern="1200" dirty="0"/>
            <a:t>Creating impact through long-term intellectual investment combined with training the workforce for the future to address issues facing people today with the tools of tomorrow.</a:t>
          </a:r>
          <a:endParaRPr lang="en-US" sz="1800" kern="1200" dirty="0"/>
        </a:p>
      </dsp:txBody>
      <dsp:txXfrm>
        <a:off x="62712" y="1504476"/>
        <a:ext cx="6138216" cy="1159235"/>
      </dsp:txXfrm>
    </dsp:sp>
    <dsp:sp modelId="{5E9C22B4-D231-9E44-B318-6C19DE99F611}">
      <dsp:nvSpPr>
        <dsp:cNvPr id="0" name=""/>
        <dsp:cNvSpPr/>
      </dsp:nvSpPr>
      <dsp:spPr>
        <a:xfrm>
          <a:off x="0" y="2778263"/>
          <a:ext cx="6263640" cy="128465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solidFill>
                <a:schemeClr val="tx1"/>
              </a:solidFill>
            </a:rPr>
            <a:t>Influences:</a:t>
          </a:r>
          <a:r>
            <a:rPr lang="en-US" sz="1800" i="1" kern="1200" dirty="0">
              <a:solidFill>
                <a:schemeClr val="tx1"/>
              </a:solidFill>
            </a:rPr>
            <a:t> </a:t>
          </a:r>
          <a:r>
            <a:rPr lang="en-US" sz="1800" i="1" kern="1200" dirty="0"/>
            <a:t>Farmers and growers, forest owners, environmental agencies, general public, Extension, graduate students, postdoctoral researchers </a:t>
          </a:r>
          <a:endParaRPr lang="en-US" sz="1800" kern="1200" dirty="0"/>
        </a:p>
      </dsp:txBody>
      <dsp:txXfrm>
        <a:off x="62712" y="2840975"/>
        <a:ext cx="6138216" cy="1159235"/>
      </dsp:txXfrm>
    </dsp:sp>
    <dsp:sp modelId="{62CCE9F8-E732-924D-96D9-A3093E6F0345}">
      <dsp:nvSpPr>
        <dsp:cNvPr id="0" name=""/>
        <dsp:cNvSpPr/>
      </dsp:nvSpPr>
      <dsp:spPr>
        <a:xfrm>
          <a:off x="0" y="4114763"/>
          <a:ext cx="6263640" cy="128465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a:p>
      </dsp:txBody>
      <dsp:txXfrm>
        <a:off x="62712" y="4177475"/>
        <a:ext cx="6138216" cy="1159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4EF32-F75B-A045-9229-C1F5098C26AC}">
      <dsp:nvSpPr>
        <dsp:cNvPr id="0" name=""/>
        <dsp:cNvSpPr/>
      </dsp:nvSpPr>
      <dsp:spPr>
        <a:xfrm>
          <a:off x="0" y="167790"/>
          <a:ext cx="6900512" cy="12331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Increase scope, diversity and relevance of our collective research portfolios</a:t>
          </a:r>
          <a:endParaRPr lang="en-US" sz="3100" kern="1200" dirty="0"/>
        </a:p>
      </dsp:txBody>
      <dsp:txXfrm>
        <a:off x="60199" y="227989"/>
        <a:ext cx="6780114" cy="1112781"/>
      </dsp:txXfrm>
    </dsp:sp>
    <dsp:sp modelId="{F0C029F5-B643-0148-8C15-7E709629A7D9}">
      <dsp:nvSpPr>
        <dsp:cNvPr id="0" name=""/>
        <dsp:cNvSpPr/>
      </dsp:nvSpPr>
      <dsp:spPr>
        <a:xfrm>
          <a:off x="0" y="1490250"/>
          <a:ext cx="6900512" cy="123317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Strengthen collaborative research that has regional relevance </a:t>
          </a:r>
          <a:endParaRPr lang="en-US" sz="3100" kern="1200" dirty="0"/>
        </a:p>
      </dsp:txBody>
      <dsp:txXfrm>
        <a:off x="60199" y="1550449"/>
        <a:ext cx="6780114" cy="1112781"/>
      </dsp:txXfrm>
    </dsp:sp>
    <dsp:sp modelId="{BB1A99B4-D0F7-3045-B211-D92AF4FB37B0}">
      <dsp:nvSpPr>
        <dsp:cNvPr id="0" name=""/>
        <dsp:cNvSpPr/>
      </dsp:nvSpPr>
      <dsp:spPr>
        <a:xfrm>
          <a:off x="0" y="2831041"/>
          <a:ext cx="6900512" cy="123317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Support and develop excellent human capital </a:t>
          </a:r>
          <a:endParaRPr lang="en-US" sz="3100" kern="1200" dirty="0"/>
        </a:p>
      </dsp:txBody>
      <dsp:txXfrm>
        <a:off x="60199" y="2891240"/>
        <a:ext cx="6780114" cy="1112781"/>
      </dsp:txXfrm>
    </dsp:sp>
    <dsp:sp modelId="{108206DE-7897-EB4C-909D-4957A410EFA3}">
      <dsp:nvSpPr>
        <dsp:cNvPr id="0" name=""/>
        <dsp:cNvSpPr/>
      </dsp:nvSpPr>
      <dsp:spPr>
        <a:xfrm>
          <a:off x="0" y="4135170"/>
          <a:ext cx="6900512" cy="12331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Showcase member successes, both internally and externally </a:t>
          </a:r>
          <a:endParaRPr lang="en-US" sz="3100" kern="1200" dirty="0"/>
        </a:p>
      </dsp:txBody>
      <dsp:txXfrm>
        <a:off x="60199" y="4195369"/>
        <a:ext cx="6780114" cy="11127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7B0D69-615A-B542-9409-F7CEB917C3E2}" type="datetimeFigureOut">
              <a:rPr lang="en-US" smtClean="0"/>
              <a:t>4/19/21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F7115-5341-0745-AB03-973A74A84D78}" type="slidenum">
              <a:rPr lang="en-US" smtClean="0"/>
              <a:t>‹#›</a:t>
            </a:fld>
            <a:endParaRPr lang="en-US"/>
          </a:p>
        </p:txBody>
      </p:sp>
    </p:spTree>
    <p:extLst>
      <p:ext uri="{BB962C8B-B14F-4D97-AF65-F5344CB8AC3E}">
        <p14:creationId xmlns:p14="http://schemas.microsoft.com/office/powerpoint/2010/main" val="2127836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Gary</a:t>
            </a:r>
          </a:p>
        </p:txBody>
      </p:sp>
      <p:sp>
        <p:nvSpPr>
          <p:cNvPr id="4" name="Slide Number Placeholder 3"/>
          <p:cNvSpPr>
            <a:spLocks noGrp="1"/>
          </p:cNvSpPr>
          <p:nvPr>
            <p:ph type="sldNum" sz="quarter" idx="5"/>
          </p:nvPr>
        </p:nvSpPr>
        <p:spPr/>
        <p:txBody>
          <a:bodyPr/>
          <a:lstStyle/>
          <a:p>
            <a:fld id="{61EF7115-5341-0745-AB03-973A74A84D78}" type="slidenum">
              <a:rPr lang="en-US" smtClean="0"/>
              <a:t>1</a:t>
            </a:fld>
            <a:endParaRPr lang="en-US"/>
          </a:p>
        </p:txBody>
      </p:sp>
    </p:spTree>
    <p:extLst>
      <p:ext uri="{BB962C8B-B14F-4D97-AF65-F5344CB8AC3E}">
        <p14:creationId xmlns:p14="http://schemas.microsoft.com/office/powerpoint/2010/main" val="2518678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5"/>
          </p:nvPr>
        </p:nvSpPr>
        <p:spPr/>
        <p:txBody>
          <a:bodyPr/>
          <a:lstStyle/>
          <a:p>
            <a:fld id="{61EF7115-5341-0745-AB03-973A74A84D78}" type="slidenum">
              <a:rPr lang="en-US" smtClean="0"/>
              <a:t>10</a:t>
            </a:fld>
            <a:endParaRPr lang="en-US"/>
          </a:p>
        </p:txBody>
      </p:sp>
    </p:spTree>
    <p:extLst>
      <p:ext uri="{BB962C8B-B14F-4D97-AF65-F5344CB8AC3E}">
        <p14:creationId xmlns:p14="http://schemas.microsoft.com/office/powerpoint/2010/main" val="3050550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11</a:t>
            </a:fld>
            <a:endParaRPr lang="en-US"/>
          </a:p>
        </p:txBody>
      </p:sp>
    </p:spTree>
    <p:extLst>
      <p:ext uri="{BB962C8B-B14F-4D97-AF65-F5344CB8AC3E}">
        <p14:creationId xmlns:p14="http://schemas.microsoft.com/office/powerpoint/2010/main" val="3727578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12</a:t>
            </a:fld>
            <a:endParaRPr lang="en-US"/>
          </a:p>
        </p:txBody>
      </p:sp>
    </p:spTree>
    <p:extLst>
      <p:ext uri="{BB962C8B-B14F-4D97-AF65-F5344CB8AC3E}">
        <p14:creationId xmlns:p14="http://schemas.microsoft.com/office/powerpoint/2010/main" val="1894956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13</a:t>
            </a:fld>
            <a:endParaRPr lang="en-US"/>
          </a:p>
        </p:txBody>
      </p:sp>
    </p:spTree>
    <p:extLst>
      <p:ext uri="{BB962C8B-B14F-4D97-AF65-F5344CB8AC3E}">
        <p14:creationId xmlns:p14="http://schemas.microsoft.com/office/powerpoint/2010/main" val="1717780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14</a:t>
            </a:fld>
            <a:endParaRPr lang="en-US"/>
          </a:p>
        </p:txBody>
      </p:sp>
    </p:spTree>
    <p:extLst>
      <p:ext uri="{BB962C8B-B14F-4D97-AF65-F5344CB8AC3E}">
        <p14:creationId xmlns:p14="http://schemas.microsoft.com/office/powerpoint/2010/main" val="3702099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15</a:t>
            </a:fld>
            <a:endParaRPr lang="en-US"/>
          </a:p>
        </p:txBody>
      </p:sp>
    </p:spTree>
    <p:extLst>
      <p:ext uri="{BB962C8B-B14F-4D97-AF65-F5344CB8AC3E}">
        <p14:creationId xmlns:p14="http://schemas.microsoft.com/office/powerpoint/2010/main" val="2559640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fld id="{61EF7115-5341-0745-AB03-973A74A84D78}" type="slidenum">
              <a:rPr lang="en-US" smtClean="0"/>
              <a:t>16</a:t>
            </a:fld>
            <a:endParaRPr lang="en-US"/>
          </a:p>
        </p:txBody>
      </p:sp>
    </p:spTree>
    <p:extLst>
      <p:ext uri="{BB962C8B-B14F-4D97-AF65-F5344CB8AC3E}">
        <p14:creationId xmlns:p14="http://schemas.microsoft.com/office/powerpoint/2010/main" val="1938433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61EF7115-5341-0745-AB03-973A74A84D78}" type="slidenum">
              <a:rPr lang="en-US" smtClean="0"/>
              <a:t>17</a:t>
            </a:fld>
            <a:endParaRPr lang="en-US"/>
          </a:p>
        </p:txBody>
      </p:sp>
    </p:spTree>
    <p:extLst>
      <p:ext uri="{BB962C8B-B14F-4D97-AF65-F5344CB8AC3E}">
        <p14:creationId xmlns:p14="http://schemas.microsoft.com/office/powerpoint/2010/main" val="4199183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61EF7115-5341-0745-AB03-973A74A84D78}" type="slidenum">
              <a:rPr lang="en-US" smtClean="0"/>
              <a:t>18</a:t>
            </a:fld>
            <a:endParaRPr lang="en-US"/>
          </a:p>
        </p:txBody>
      </p:sp>
    </p:spTree>
    <p:extLst>
      <p:ext uri="{BB962C8B-B14F-4D97-AF65-F5344CB8AC3E}">
        <p14:creationId xmlns:p14="http://schemas.microsoft.com/office/powerpoint/2010/main" val="732499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61EF7115-5341-0745-AB03-973A74A84D78}" type="slidenum">
              <a:rPr lang="en-US" smtClean="0"/>
              <a:t>19</a:t>
            </a:fld>
            <a:endParaRPr lang="en-US"/>
          </a:p>
        </p:txBody>
      </p:sp>
    </p:spTree>
    <p:extLst>
      <p:ext uri="{BB962C8B-B14F-4D97-AF65-F5344CB8AC3E}">
        <p14:creationId xmlns:p14="http://schemas.microsoft.com/office/powerpoint/2010/main" val="85378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Gary</a:t>
            </a:r>
          </a:p>
        </p:txBody>
      </p:sp>
      <p:sp>
        <p:nvSpPr>
          <p:cNvPr id="4" name="Slide Number Placeholder 3"/>
          <p:cNvSpPr>
            <a:spLocks noGrp="1"/>
          </p:cNvSpPr>
          <p:nvPr>
            <p:ph type="sldNum" sz="quarter" idx="5"/>
          </p:nvPr>
        </p:nvSpPr>
        <p:spPr/>
        <p:txBody>
          <a:bodyPr/>
          <a:lstStyle/>
          <a:p>
            <a:fld id="{61EF7115-5341-0745-AB03-973A74A84D78}" type="slidenum">
              <a:rPr lang="en-US" smtClean="0"/>
              <a:t>2</a:t>
            </a:fld>
            <a:endParaRPr lang="en-US"/>
          </a:p>
        </p:txBody>
      </p:sp>
    </p:spTree>
    <p:extLst>
      <p:ext uri="{BB962C8B-B14F-4D97-AF65-F5344CB8AC3E}">
        <p14:creationId xmlns:p14="http://schemas.microsoft.com/office/powerpoint/2010/main" val="79258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David</a:t>
            </a:r>
          </a:p>
        </p:txBody>
      </p:sp>
      <p:sp>
        <p:nvSpPr>
          <p:cNvPr id="4" name="Slide Number Placeholder 3"/>
          <p:cNvSpPr>
            <a:spLocks noGrp="1"/>
          </p:cNvSpPr>
          <p:nvPr>
            <p:ph type="sldNum" sz="quarter" idx="5"/>
          </p:nvPr>
        </p:nvSpPr>
        <p:spPr/>
        <p:txBody>
          <a:bodyPr/>
          <a:lstStyle/>
          <a:p>
            <a:fld id="{61EF7115-5341-0745-AB03-973A74A84D78}" type="slidenum">
              <a:rPr lang="en-US" smtClean="0"/>
              <a:t>20</a:t>
            </a:fld>
            <a:endParaRPr lang="en-US"/>
          </a:p>
        </p:txBody>
      </p:sp>
    </p:spTree>
    <p:extLst>
      <p:ext uri="{BB962C8B-B14F-4D97-AF65-F5344CB8AC3E}">
        <p14:creationId xmlns:p14="http://schemas.microsoft.com/office/powerpoint/2010/main" val="2385770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David</a:t>
            </a:r>
          </a:p>
        </p:txBody>
      </p:sp>
      <p:sp>
        <p:nvSpPr>
          <p:cNvPr id="4" name="Slide Number Placeholder 3"/>
          <p:cNvSpPr>
            <a:spLocks noGrp="1"/>
          </p:cNvSpPr>
          <p:nvPr>
            <p:ph type="sldNum" sz="quarter" idx="5"/>
          </p:nvPr>
        </p:nvSpPr>
        <p:spPr/>
        <p:txBody>
          <a:bodyPr/>
          <a:lstStyle/>
          <a:p>
            <a:fld id="{61EF7115-5341-0745-AB03-973A74A84D78}" type="slidenum">
              <a:rPr lang="en-US" smtClean="0"/>
              <a:t>21</a:t>
            </a:fld>
            <a:endParaRPr lang="en-US"/>
          </a:p>
        </p:txBody>
      </p:sp>
    </p:spTree>
    <p:extLst>
      <p:ext uri="{BB962C8B-B14F-4D97-AF65-F5344CB8AC3E}">
        <p14:creationId xmlns:p14="http://schemas.microsoft.com/office/powerpoint/2010/main" val="2203412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Gary</a:t>
            </a:r>
          </a:p>
        </p:txBody>
      </p:sp>
      <p:sp>
        <p:nvSpPr>
          <p:cNvPr id="4" name="Slide Number Placeholder 3"/>
          <p:cNvSpPr>
            <a:spLocks noGrp="1"/>
          </p:cNvSpPr>
          <p:nvPr>
            <p:ph type="sldNum" sz="quarter" idx="5"/>
          </p:nvPr>
        </p:nvSpPr>
        <p:spPr/>
        <p:txBody>
          <a:bodyPr/>
          <a:lstStyle/>
          <a:p>
            <a:fld id="{61EF7115-5341-0745-AB03-973A74A84D78}" type="slidenum">
              <a:rPr lang="en-US" smtClean="0"/>
              <a:t>22</a:t>
            </a:fld>
            <a:endParaRPr lang="en-US"/>
          </a:p>
        </p:txBody>
      </p:sp>
    </p:spTree>
    <p:extLst>
      <p:ext uri="{BB962C8B-B14F-4D97-AF65-F5344CB8AC3E}">
        <p14:creationId xmlns:p14="http://schemas.microsoft.com/office/powerpoint/2010/main" val="227035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a:t>
            </a:r>
          </a:p>
        </p:txBody>
      </p:sp>
      <p:sp>
        <p:nvSpPr>
          <p:cNvPr id="4" name="Slide Number Placeholder 3"/>
          <p:cNvSpPr>
            <a:spLocks noGrp="1"/>
          </p:cNvSpPr>
          <p:nvPr>
            <p:ph type="sldNum" sz="quarter" idx="5"/>
          </p:nvPr>
        </p:nvSpPr>
        <p:spPr/>
        <p:txBody>
          <a:bodyPr/>
          <a:lstStyle/>
          <a:p>
            <a:fld id="{61EF7115-5341-0745-AB03-973A74A84D78}" type="slidenum">
              <a:rPr lang="en-US" smtClean="0"/>
              <a:t>3</a:t>
            </a:fld>
            <a:endParaRPr lang="en-US"/>
          </a:p>
        </p:txBody>
      </p:sp>
    </p:spTree>
    <p:extLst>
      <p:ext uri="{BB962C8B-B14F-4D97-AF65-F5344CB8AC3E}">
        <p14:creationId xmlns:p14="http://schemas.microsoft.com/office/powerpoint/2010/main" val="449012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a:t>
            </a:r>
          </a:p>
        </p:txBody>
      </p:sp>
      <p:sp>
        <p:nvSpPr>
          <p:cNvPr id="4" name="Slide Number Placeholder 3"/>
          <p:cNvSpPr>
            <a:spLocks noGrp="1"/>
          </p:cNvSpPr>
          <p:nvPr>
            <p:ph type="sldNum" sz="quarter" idx="5"/>
          </p:nvPr>
        </p:nvSpPr>
        <p:spPr/>
        <p:txBody>
          <a:bodyPr/>
          <a:lstStyle/>
          <a:p>
            <a:fld id="{61EF7115-5341-0745-AB03-973A74A84D78}" type="slidenum">
              <a:rPr lang="en-US" smtClean="0"/>
              <a:t>4</a:t>
            </a:fld>
            <a:endParaRPr lang="en-US"/>
          </a:p>
        </p:txBody>
      </p:sp>
    </p:spTree>
    <p:extLst>
      <p:ext uri="{BB962C8B-B14F-4D97-AF65-F5344CB8AC3E}">
        <p14:creationId xmlns:p14="http://schemas.microsoft.com/office/powerpoint/2010/main" val="3032605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Bob</a:t>
            </a:r>
          </a:p>
        </p:txBody>
      </p:sp>
      <p:sp>
        <p:nvSpPr>
          <p:cNvPr id="4" name="Slide Number Placeholder 3"/>
          <p:cNvSpPr>
            <a:spLocks noGrp="1"/>
          </p:cNvSpPr>
          <p:nvPr>
            <p:ph type="sldNum" sz="quarter" idx="5"/>
          </p:nvPr>
        </p:nvSpPr>
        <p:spPr/>
        <p:txBody>
          <a:bodyPr/>
          <a:lstStyle/>
          <a:p>
            <a:fld id="{61EF7115-5341-0745-AB03-973A74A84D78}" type="slidenum">
              <a:rPr lang="en-US" smtClean="0"/>
              <a:t>5</a:t>
            </a:fld>
            <a:endParaRPr lang="en-US"/>
          </a:p>
        </p:txBody>
      </p:sp>
    </p:spTree>
    <p:extLst>
      <p:ext uri="{BB962C8B-B14F-4D97-AF65-F5344CB8AC3E}">
        <p14:creationId xmlns:p14="http://schemas.microsoft.com/office/powerpoint/2010/main" val="2459806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5"/>
          </p:nvPr>
        </p:nvSpPr>
        <p:spPr/>
        <p:txBody>
          <a:bodyPr/>
          <a:lstStyle/>
          <a:p>
            <a:fld id="{61EF7115-5341-0745-AB03-973A74A84D78}" type="slidenum">
              <a:rPr lang="en-US" smtClean="0"/>
              <a:t>6</a:t>
            </a:fld>
            <a:endParaRPr lang="en-US"/>
          </a:p>
        </p:txBody>
      </p:sp>
    </p:spTree>
    <p:extLst>
      <p:ext uri="{BB962C8B-B14F-4D97-AF65-F5344CB8AC3E}">
        <p14:creationId xmlns:p14="http://schemas.microsoft.com/office/powerpoint/2010/main" val="3500872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5"/>
          </p:nvPr>
        </p:nvSpPr>
        <p:spPr/>
        <p:txBody>
          <a:bodyPr/>
          <a:lstStyle/>
          <a:p>
            <a:fld id="{61EF7115-5341-0745-AB03-973A74A84D78}" type="slidenum">
              <a:rPr lang="en-US" smtClean="0"/>
              <a:t>7</a:t>
            </a:fld>
            <a:endParaRPr lang="en-US"/>
          </a:p>
        </p:txBody>
      </p:sp>
    </p:spTree>
    <p:extLst>
      <p:ext uri="{BB962C8B-B14F-4D97-AF65-F5344CB8AC3E}">
        <p14:creationId xmlns:p14="http://schemas.microsoft.com/office/powerpoint/2010/main" val="1014249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5"/>
          </p:nvPr>
        </p:nvSpPr>
        <p:spPr/>
        <p:txBody>
          <a:bodyPr/>
          <a:lstStyle/>
          <a:p>
            <a:fld id="{61EF7115-5341-0745-AB03-973A74A84D78}" type="slidenum">
              <a:rPr lang="en-US" smtClean="0"/>
              <a:t>8</a:t>
            </a:fld>
            <a:endParaRPr lang="en-US"/>
          </a:p>
        </p:txBody>
      </p:sp>
    </p:spTree>
    <p:extLst>
      <p:ext uri="{BB962C8B-B14F-4D97-AF65-F5344CB8AC3E}">
        <p14:creationId xmlns:p14="http://schemas.microsoft.com/office/powerpoint/2010/main" val="175353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5"/>
          </p:nvPr>
        </p:nvSpPr>
        <p:spPr/>
        <p:txBody>
          <a:bodyPr/>
          <a:lstStyle/>
          <a:p>
            <a:fld id="{61EF7115-5341-0745-AB03-973A74A84D78}" type="slidenum">
              <a:rPr lang="en-US" smtClean="0"/>
              <a:t>9</a:t>
            </a:fld>
            <a:endParaRPr lang="en-US"/>
          </a:p>
        </p:txBody>
      </p:sp>
    </p:spTree>
    <p:extLst>
      <p:ext uri="{BB962C8B-B14F-4D97-AF65-F5344CB8AC3E}">
        <p14:creationId xmlns:p14="http://schemas.microsoft.com/office/powerpoint/2010/main" val="4048815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70C3B-12E2-7341-850B-E63AAB933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0F9F4-56A5-4345-9073-C2CC8E85C9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EE78C2-5394-BB49-9EFC-7B033D18DA9F}"/>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5E69045A-EA0F-8D45-B5C2-E0B979BA8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B1F4C-563A-A545-A46F-711F68D3EE8B}"/>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166230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0B23A-FCC4-454D-91D6-C2232FEF1E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B10E27-1E85-0045-840E-12F9C4CF0E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5220D-7C79-F14D-9198-E75A9B15A45F}"/>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60308897-D5B0-CD4F-96B4-F21625625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68AC50-E9C2-2248-B2AF-F3B12F101288}"/>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31853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61CA2B-2058-6646-85F9-4D29A9A577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6ECDF9-DF44-BD49-9400-4CABF572A8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59F526-B1A6-1441-B3D5-227C0D36B0DC}"/>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A3B9EAE1-1AD7-0244-95D0-2810DA069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BE94D-1E7D-9441-A4B9-EF6A2DC52BDA}"/>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2107880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07A76-9916-0A4F-911F-E88C0E2FF2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91EEFF-FB5E-F148-A83B-45B791F9BB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9D1F4-6366-9A48-9883-194A58D7B5FF}"/>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D2D7A735-9ACB-5B49-8A83-7EA74EFEF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39A9FE-5ED5-5F4C-BF5B-00A498B198EA}"/>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32191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EDD46-BE20-FD46-8969-8EF971FFA3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019F9-B880-774B-97E3-0C026C668D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623BFE-5DD9-3047-91FE-D9DD8B6F00FF}"/>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01F0C58B-2820-8C4A-A798-DC16DAD806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E8AF2E-F30C-A744-A9C1-62EAEAD08F59}"/>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200299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917A-574A-704D-9600-55FB583550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08A2A-1B49-D34C-83C7-9537AFC7B1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C60672-F374-7148-8FA4-8ACF003A42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FA3D9B-65FA-134E-A37A-BE0768F4B340}"/>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6" name="Footer Placeholder 5">
            <a:extLst>
              <a:ext uri="{FF2B5EF4-FFF2-40B4-BE49-F238E27FC236}">
                <a16:creationId xmlns:a16="http://schemas.microsoft.com/office/drawing/2014/main" id="{F5D235B1-472F-7244-A51D-97F33AA1BF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253F23-EEC8-0D49-B5CA-A6FF497903E4}"/>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73897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2D80D-0C8E-6948-B8BD-D88F7C2F96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3C9916-16CF-6145-B4AC-3E25FF432D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DE802A-D663-D94B-8491-2CD4ED5F79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F164E9-1052-6544-9259-3E0EDF75A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F33465-97BF-7B4B-AB14-C1E78A48B1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553612-7214-4F4B-900C-E0852BB79F67}"/>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8" name="Footer Placeholder 7">
            <a:extLst>
              <a:ext uri="{FF2B5EF4-FFF2-40B4-BE49-F238E27FC236}">
                <a16:creationId xmlns:a16="http://schemas.microsoft.com/office/drawing/2014/main" id="{87868D89-0512-D84C-AA58-116298DA25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2AC350-A9DB-734A-B837-B5C2A2F74E5B}"/>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4292790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0195-817D-EE42-99BE-47C84F9AFB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1118B1-840C-9140-8B21-B35855B02598}"/>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4" name="Footer Placeholder 3">
            <a:extLst>
              <a:ext uri="{FF2B5EF4-FFF2-40B4-BE49-F238E27FC236}">
                <a16:creationId xmlns:a16="http://schemas.microsoft.com/office/drawing/2014/main" id="{F62C9299-44C4-9A41-A1BE-5B018793DD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945707-4937-EF45-B43D-6D27EE26BE2C}"/>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4281864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B07600-142E-4E47-9E61-ED5A682B2836}"/>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3" name="Footer Placeholder 2">
            <a:extLst>
              <a:ext uri="{FF2B5EF4-FFF2-40B4-BE49-F238E27FC236}">
                <a16:creationId xmlns:a16="http://schemas.microsoft.com/office/drawing/2014/main" id="{C8BFED79-AB42-BB4F-BB26-9DC4F31D58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B0AD33-32B6-0C4F-A713-A43FF7AC36DA}"/>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82145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89EEF-64CB-4947-AD77-A8575F6C0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B0ECB4-7CA9-9A4F-ABF3-7F87D2851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061714-5206-F945-8EF8-2A7109391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AFE605-47FD-004A-998C-E7D33ECB4AC8}"/>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6" name="Footer Placeholder 5">
            <a:extLst>
              <a:ext uri="{FF2B5EF4-FFF2-40B4-BE49-F238E27FC236}">
                <a16:creationId xmlns:a16="http://schemas.microsoft.com/office/drawing/2014/main" id="{577818CD-C32B-B040-9B3F-98A35F2663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6BDA55-203F-7147-B2F1-3C2217D10A09}"/>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240160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47C3-9CE4-E744-9A15-6F3E018BFB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0151F5-B316-ED40-A469-E415CC47D5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F9A5B5-8C29-8D47-B6AC-A1E5B9A1D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FDC69C-C990-BD45-91BF-852EB673C679}"/>
              </a:ext>
            </a:extLst>
          </p:cNvPr>
          <p:cNvSpPr>
            <a:spLocks noGrp="1"/>
          </p:cNvSpPr>
          <p:nvPr>
            <p:ph type="dt" sz="half" idx="10"/>
          </p:nvPr>
        </p:nvSpPr>
        <p:spPr/>
        <p:txBody>
          <a:bodyPr/>
          <a:lstStyle/>
          <a:p>
            <a:fld id="{B77822FE-42C7-2A4D-93FB-4A3F0952B2D9}" type="datetimeFigureOut">
              <a:rPr lang="en-US" smtClean="0"/>
              <a:t>4/19/21</a:t>
            </a:fld>
            <a:endParaRPr lang="en-US"/>
          </a:p>
        </p:txBody>
      </p:sp>
      <p:sp>
        <p:nvSpPr>
          <p:cNvPr id="6" name="Footer Placeholder 5">
            <a:extLst>
              <a:ext uri="{FF2B5EF4-FFF2-40B4-BE49-F238E27FC236}">
                <a16:creationId xmlns:a16="http://schemas.microsoft.com/office/drawing/2014/main" id="{9DEEAAEB-5DC5-3641-AE4E-808382DC9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7C187B-AA12-7242-A4ED-59C52C45C7F8}"/>
              </a:ext>
            </a:extLst>
          </p:cNvPr>
          <p:cNvSpPr>
            <a:spLocks noGrp="1"/>
          </p:cNvSpPr>
          <p:nvPr>
            <p:ph type="sldNum" sz="quarter" idx="12"/>
          </p:nvPr>
        </p:nvSpPr>
        <p:spPr/>
        <p:txBody>
          <a:bodyPr/>
          <a:lstStyle/>
          <a:p>
            <a:fld id="{5E2AF354-8BE7-134A-8B15-10F72F25CCA6}" type="slidenum">
              <a:rPr lang="en-US" smtClean="0"/>
              <a:t>‹#›</a:t>
            </a:fld>
            <a:endParaRPr lang="en-US"/>
          </a:p>
        </p:txBody>
      </p:sp>
    </p:spTree>
    <p:extLst>
      <p:ext uri="{BB962C8B-B14F-4D97-AF65-F5344CB8AC3E}">
        <p14:creationId xmlns:p14="http://schemas.microsoft.com/office/powerpoint/2010/main" val="19429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D97FA-F249-EA45-A6E1-B24367869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192A2F-B295-6B40-8833-1805959AB6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DED6B-D8B6-E347-8649-27A0D82130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822FE-42C7-2A4D-93FB-4A3F0952B2D9}" type="datetimeFigureOut">
              <a:rPr lang="en-US" smtClean="0"/>
              <a:t>4/19/21</a:t>
            </a:fld>
            <a:endParaRPr lang="en-US"/>
          </a:p>
        </p:txBody>
      </p:sp>
      <p:sp>
        <p:nvSpPr>
          <p:cNvPr id="5" name="Footer Placeholder 4">
            <a:extLst>
              <a:ext uri="{FF2B5EF4-FFF2-40B4-BE49-F238E27FC236}">
                <a16:creationId xmlns:a16="http://schemas.microsoft.com/office/drawing/2014/main" id="{453CD0D0-4DBF-114D-A0B4-1DF283CEA3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F92AD4-EFEC-4047-BE0B-7F9DC6AA27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AF354-8BE7-134A-8B15-10F72F25CCA6}" type="slidenum">
              <a:rPr lang="en-US" smtClean="0"/>
              <a:t>‹#›</a:t>
            </a:fld>
            <a:endParaRPr lang="en-US"/>
          </a:p>
        </p:txBody>
      </p:sp>
    </p:spTree>
    <p:extLst>
      <p:ext uri="{BB962C8B-B14F-4D97-AF65-F5344CB8AC3E}">
        <p14:creationId xmlns:p14="http://schemas.microsoft.com/office/powerpoint/2010/main" val="387707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11.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4.emf"/><Relationship Id="rId4" Type="http://schemas.openxmlformats.org/officeDocument/2006/relationships/diagramData" Target="../diagrams/data4.xml"/><Relationship Id="rId9" Type="http://schemas.openxmlformats.org/officeDocument/2006/relationships/package" Target="../embeddings/Microsoft_Word_Document2.doc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13.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diagramQuickStyle" Target="../diagrams/quickStyle5.xml"/><Relationship Id="rId5" Type="http://schemas.openxmlformats.org/officeDocument/2006/relationships/diagramLayout" Target="../diagrams/layout5.xml"/><Relationship Id="rId10" Type="http://schemas.openxmlformats.org/officeDocument/2006/relationships/image" Target="../media/image5.emf"/><Relationship Id="rId4" Type="http://schemas.openxmlformats.org/officeDocument/2006/relationships/diagramData" Target="../diagrams/data5.xml"/><Relationship Id="rId9" Type="http://schemas.openxmlformats.org/officeDocument/2006/relationships/package" Target="../embeddings/Microsoft_Word_Document3.docx"/></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15.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diagramQuickStyle" Target="../diagrams/quickStyle6.xml"/><Relationship Id="rId5" Type="http://schemas.openxmlformats.org/officeDocument/2006/relationships/diagramLayout" Target="../diagrams/layout6.xml"/><Relationship Id="rId10" Type="http://schemas.openxmlformats.org/officeDocument/2006/relationships/image" Target="../media/image6.emf"/><Relationship Id="rId4" Type="http://schemas.openxmlformats.org/officeDocument/2006/relationships/diagramData" Target="../diagrams/data6.xml"/><Relationship Id="rId9" Type="http://schemas.openxmlformats.org/officeDocument/2006/relationships/package" Target="../embeddings/Microsoft_Word_Document4.docx"/></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QuickStyle" Target="../diagrams/quickStyle2.xml"/><Relationship Id="rId5" Type="http://schemas.openxmlformats.org/officeDocument/2006/relationships/diagramLayout" Target="../diagrams/layout2.xml"/><Relationship Id="rId10" Type="http://schemas.openxmlformats.org/officeDocument/2006/relationships/image" Target="../media/image2.emf"/><Relationship Id="rId4" Type="http://schemas.openxmlformats.org/officeDocument/2006/relationships/diagramData" Target="../diagrams/data2.xml"/><Relationship Id="rId9"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9.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QuickStyle" Target="../diagrams/quickStyle3.xml"/><Relationship Id="rId5" Type="http://schemas.openxmlformats.org/officeDocument/2006/relationships/diagramLayout" Target="../diagrams/layout3.xml"/><Relationship Id="rId10" Type="http://schemas.openxmlformats.org/officeDocument/2006/relationships/image" Target="../media/image3.emf"/><Relationship Id="rId4" Type="http://schemas.openxmlformats.org/officeDocument/2006/relationships/diagramData" Target="../diagrams/data3.xml"/><Relationship Id="rId9" Type="http://schemas.openxmlformats.org/officeDocument/2006/relationships/package" Target="../embeddings/Microsoft_Word_Document1.doc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eometric shapes on a wooden background">
            <a:extLst>
              <a:ext uri="{FF2B5EF4-FFF2-40B4-BE49-F238E27FC236}">
                <a16:creationId xmlns:a16="http://schemas.microsoft.com/office/drawing/2014/main" id="{174DCF10-C6CC-4E62-966E-9FF9045D1B4C}"/>
              </a:ext>
            </a:extLst>
          </p:cNvPr>
          <p:cNvPicPr>
            <a:picLocks noChangeAspect="1"/>
          </p:cNvPicPr>
          <p:nvPr/>
        </p:nvPicPr>
        <p:blipFill rotWithShape="1">
          <a:blip r:embed="rId3"/>
          <a:srcRect t="23391" r="9091"/>
          <a:stretch/>
        </p:blipFill>
        <p:spPr>
          <a:xfrm>
            <a:off x="20" y="10"/>
            <a:ext cx="12191980" cy="6857990"/>
          </a:xfrm>
          <a:prstGeom prst="rect">
            <a:avLst/>
          </a:prstGeom>
        </p:spPr>
      </p:pic>
      <p:sp>
        <p:nvSpPr>
          <p:cNvPr id="18" name="Rectangle 17">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2B6180-B9B2-534F-9156-00286EF72FC2}"/>
              </a:ext>
            </a:extLst>
          </p:cNvPr>
          <p:cNvSpPr>
            <a:spLocks noGrp="1"/>
          </p:cNvSpPr>
          <p:nvPr>
            <p:ph type="ctrTitle"/>
          </p:nvPr>
        </p:nvSpPr>
        <p:spPr>
          <a:xfrm>
            <a:off x="404553" y="3091928"/>
            <a:ext cx="9078562" cy="2387600"/>
          </a:xfrm>
        </p:spPr>
        <p:txBody>
          <a:bodyPr>
            <a:normAutofit/>
          </a:bodyPr>
          <a:lstStyle/>
          <a:p>
            <a:pPr algn="l"/>
            <a:r>
              <a:rPr lang="en-US" sz="6600" b="1" dirty="0"/>
              <a:t>SAAESD Strategic Roadmap</a:t>
            </a:r>
          </a:p>
        </p:txBody>
      </p:sp>
      <p:sp>
        <p:nvSpPr>
          <p:cNvPr id="20" name="Rectangle: Rounded Corners 19">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62D7DCC-775C-A846-AB8F-7888B8B7ED81}"/>
              </a:ext>
            </a:extLst>
          </p:cNvPr>
          <p:cNvSpPr txBox="1"/>
          <p:nvPr/>
        </p:nvSpPr>
        <p:spPr>
          <a:xfrm>
            <a:off x="112734" y="5587565"/>
            <a:ext cx="9645041" cy="646331"/>
          </a:xfrm>
          <a:prstGeom prst="rect">
            <a:avLst/>
          </a:prstGeom>
          <a:noFill/>
        </p:spPr>
        <p:txBody>
          <a:bodyPr wrap="square" rtlCol="0">
            <a:spAutoFit/>
          </a:bodyPr>
          <a:lstStyle/>
          <a:p>
            <a:r>
              <a:rPr lang="en-US" b="1" dirty="0">
                <a:solidFill>
                  <a:srgbClr val="002060"/>
                </a:solidFill>
              </a:rPr>
              <a:t>John Davis</a:t>
            </a:r>
            <a:r>
              <a:rPr lang="en-US" dirty="0"/>
              <a:t>, University of Florida   </a:t>
            </a:r>
            <a:r>
              <a:rPr lang="en-US" b="1" dirty="0">
                <a:solidFill>
                  <a:srgbClr val="002060"/>
                </a:solidFill>
              </a:rPr>
              <a:t>Susan Duncan</a:t>
            </a:r>
            <a:r>
              <a:rPr lang="en-US" dirty="0"/>
              <a:t>, Virginia Tech  </a:t>
            </a:r>
            <a:r>
              <a:rPr lang="en-US" b="1" dirty="0">
                <a:solidFill>
                  <a:srgbClr val="002060"/>
                </a:solidFill>
              </a:rPr>
              <a:t>Michael Toews</a:t>
            </a:r>
            <a:r>
              <a:rPr lang="en-US" dirty="0"/>
              <a:t>, University of Georgia</a:t>
            </a:r>
          </a:p>
          <a:p>
            <a:r>
              <a:rPr lang="en-US" b="1" dirty="0">
                <a:solidFill>
                  <a:srgbClr val="002060"/>
                </a:solidFill>
              </a:rPr>
              <a:t>Bob Godfrey</a:t>
            </a:r>
            <a:r>
              <a:rPr lang="en-US" dirty="0"/>
              <a:t>, University of the Virgin Islands   </a:t>
            </a:r>
            <a:r>
              <a:rPr lang="en-US" b="1" dirty="0">
                <a:solidFill>
                  <a:srgbClr val="002060"/>
                </a:solidFill>
              </a:rPr>
              <a:t>David White</a:t>
            </a:r>
            <a:r>
              <a:rPr lang="en-US" dirty="0"/>
              <a:t>, University of Tennessee</a:t>
            </a:r>
          </a:p>
        </p:txBody>
      </p:sp>
    </p:spTree>
    <p:extLst>
      <p:ext uri="{BB962C8B-B14F-4D97-AF65-F5344CB8AC3E}">
        <p14:creationId xmlns:p14="http://schemas.microsoft.com/office/powerpoint/2010/main" val="70066381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B379F2-A04A-3547-AA4E-A415B49F2DF8}"/>
              </a:ext>
            </a:extLst>
          </p:cNvPr>
          <p:cNvSpPr>
            <a:spLocks noGrp="1"/>
          </p:cNvSpPr>
          <p:nvPr>
            <p:ph type="title"/>
          </p:nvPr>
        </p:nvSpPr>
        <p:spPr>
          <a:xfrm>
            <a:off x="841247" y="548640"/>
            <a:ext cx="3933871" cy="5431536"/>
          </a:xfrm>
        </p:spPr>
        <p:txBody>
          <a:bodyPr>
            <a:normAutofit/>
          </a:bodyPr>
          <a:lstStyle/>
          <a:p>
            <a:r>
              <a:rPr lang="en-US" sz="5400" b="1" dirty="0">
                <a:solidFill>
                  <a:srgbClr val="002060"/>
                </a:solidFill>
              </a:rPr>
              <a:t>Focus area 2: </a:t>
            </a:r>
            <a:r>
              <a:rPr lang="en-US" sz="5400" b="1" dirty="0">
                <a:solidFill>
                  <a:schemeClr val="accent1"/>
                </a:solidFill>
              </a:rPr>
              <a:t>Strategic Alliances</a:t>
            </a:r>
            <a:endParaRPr lang="en-US" sz="5400" dirty="0">
              <a:solidFill>
                <a:schemeClr val="accent1"/>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3017D7-E798-314E-A902-DB6D629C97CE}"/>
              </a:ext>
            </a:extLst>
          </p:cNvPr>
          <p:cNvSpPr>
            <a:spLocks noGrp="1"/>
          </p:cNvSpPr>
          <p:nvPr>
            <p:ph idx="1"/>
          </p:nvPr>
        </p:nvSpPr>
        <p:spPr>
          <a:xfrm>
            <a:off x="5126418" y="552090"/>
            <a:ext cx="6224335" cy="6305909"/>
          </a:xfrm>
        </p:spPr>
        <p:txBody>
          <a:bodyPr anchor="ctr">
            <a:normAutofit/>
          </a:bodyPr>
          <a:lstStyle/>
          <a:p>
            <a:pPr marL="0" indent="0">
              <a:buNone/>
            </a:pPr>
            <a:r>
              <a:rPr lang="en-US" sz="2400" b="1" i="1" dirty="0"/>
              <a:t>Strategies: </a:t>
            </a:r>
            <a:endParaRPr lang="en-US" sz="2400" b="1" dirty="0"/>
          </a:p>
          <a:p>
            <a:pPr marL="514350" lvl="0" indent="-514350">
              <a:buFont typeface="+mj-lt"/>
              <a:buAutoNum type="arabicPeriod"/>
            </a:pPr>
            <a:r>
              <a:rPr lang="en-US" sz="2000" dirty="0"/>
              <a:t>Coordinate and promote research </a:t>
            </a:r>
            <a:r>
              <a:rPr lang="en-US" sz="2000" dirty="0">
                <a:solidFill>
                  <a:srgbClr val="FF0000"/>
                </a:solidFill>
              </a:rPr>
              <a:t>initiatives that leverages unique or specialized resources </a:t>
            </a:r>
            <a:r>
              <a:rPr lang="en-US" sz="2000" dirty="0"/>
              <a:t>among SAAESD member institutions.</a:t>
            </a:r>
          </a:p>
          <a:p>
            <a:pPr marL="514350" lvl="0" indent="-514350">
              <a:buFont typeface="+mj-lt"/>
              <a:buAutoNum type="arabicPeriod"/>
            </a:pPr>
            <a:r>
              <a:rPr lang="en-US" sz="2000" dirty="0"/>
              <a:t>Utilize the strengths of all components of the land-grant mission by </a:t>
            </a:r>
            <a:r>
              <a:rPr lang="en-US" sz="2000" dirty="0">
                <a:solidFill>
                  <a:srgbClr val="FF0000"/>
                </a:solidFill>
              </a:rPr>
              <a:t>facilitating partnerships with regional land-grant university associations </a:t>
            </a:r>
            <a:r>
              <a:rPr lang="en-US" sz="2000" dirty="0"/>
              <a:t>to advance shared priorities, focusing on ASRED, S-APS, and SRDC. </a:t>
            </a:r>
          </a:p>
          <a:p>
            <a:pPr marL="514350" lvl="0" indent="-514350">
              <a:buFont typeface="+mj-lt"/>
              <a:buAutoNum type="arabicPeriod"/>
            </a:pPr>
            <a:r>
              <a:rPr lang="en-US" sz="2000" dirty="0"/>
              <a:t>Engage and seek out opportunities for collaborative research and graduate student programs with the </a:t>
            </a:r>
            <a:r>
              <a:rPr lang="en-US" sz="2000" dirty="0">
                <a:solidFill>
                  <a:srgbClr val="FF0000"/>
                </a:solidFill>
              </a:rPr>
              <a:t>1890 land-grant universities and ARD</a:t>
            </a:r>
            <a:r>
              <a:rPr lang="en-US" sz="2000" dirty="0"/>
              <a:t>.</a:t>
            </a:r>
          </a:p>
          <a:p>
            <a:pPr marL="514350" lvl="0" indent="-514350">
              <a:buFont typeface="+mj-lt"/>
              <a:buAutoNum type="arabicPeriod"/>
            </a:pPr>
            <a:r>
              <a:rPr lang="en-US" sz="2000" dirty="0"/>
              <a:t>Leverage the assets of our land-grant institutions and missions to engage, inform, and influence the dialog of </a:t>
            </a:r>
            <a:r>
              <a:rPr lang="en-US" sz="2000" dirty="0">
                <a:solidFill>
                  <a:srgbClr val="FF0000"/>
                </a:solidFill>
              </a:rPr>
              <a:t>regional, national, and global governmental agencies, including federal funding agencies</a:t>
            </a:r>
            <a:r>
              <a:rPr lang="en-US" sz="2000" dirty="0"/>
              <a:t>. </a:t>
            </a:r>
          </a:p>
          <a:p>
            <a:pPr marL="0" indent="0">
              <a:buNone/>
            </a:pPr>
            <a:endParaRPr lang="en-US" sz="1700" dirty="0"/>
          </a:p>
        </p:txBody>
      </p:sp>
    </p:spTree>
    <p:extLst>
      <p:ext uri="{BB962C8B-B14F-4D97-AF65-F5344CB8AC3E}">
        <p14:creationId xmlns:p14="http://schemas.microsoft.com/office/powerpoint/2010/main" val="1475976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53D58-434F-4D4E-881F-9DDE97C770DB}"/>
              </a:ext>
            </a:extLst>
          </p:cNvPr>
          <p:cNvSpPr>
            <a:spLocks noGrp="1"/>
          </p:cNvSpPr>
          <p:nvPr>
            <p:ph type="title"/>
          </p:nvPr>
        </p:nvSpPr>
        <p:spPr>
          <a:xfrm>
            <a:off x="524740" y="620392"/>
            <a:ext cx="4568467" cy="5504688"/>
          </a:xfrm>
        </p:spPr>
        <p:txBody>
          <a:bodyPr>
            <a:normAutofit/>
          </a:bodyPr>
          <a:lstStyle/>
          <a:p>
            <a:r>
              <a:rPr lang="en-US" sz="6000" b="1" dirty="0">
                <a:solidFill>
                  <a:srgbClr val="002060"/>
                </a:solidFill>
              </a:rPr>
              <a:t>Focus area 3:</a:t>
            </a:r>
            <a:r>
              <a:rPr lang="en-US" sz="6000" b="1" dirty="0">
                <a:solidFill>
                  <a:schemeClr val="accent5"/>
                </a:solidFill>
              </a:rPr>
              <a:t> Enhancing Reputation</a:t>
            </a:r>
            <a:endParaRPr lang="en-US" sz="6000" dirty="0">
              <a:solidFill>
                <a:schemeClr val="accent5"/>
              </a:solidFill>
            </a:endParaRPr>
          </a:p>
        </p:txBody>
      </p:sp>
      <p:graphicFrame>
        <p:nvGraphicFramePr>
          <p:cNvPr id="5" name="Content Placeholder 2">
            <a:extLst>
              <a:ext uri="{FF2B5EF4-FFF2-40B4-BE49-F238E27FC236}">
                <a16:creationId xmlns:a16="http://schemas.microsoft.com/office/drawing/2014/main" id="{10C8976D-FC08-48BA-A9BA-3E489233198C}"/>
              </a:ext>
            </a:extLst>
          </p:cNvPr>
          <p:cNvGraphicFramePr>
            <a:graphicFrameLocks noGrp="1"/>
          </p:cNvGraphicFramePr>
          <p:nvPr>
            <p:ph idx="1"/>
            <p:extLst>
              <p:ext uri="{D42A27DB-BD31-4B8C-83A1-F6EECF244321}">
                <p14:modId xmlns:p14="http://schemas.microsoft.com/office/powerpoint/2010/main" val="565076297"/>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Object 2">
            <a:extLst>
              <a:ext uri="{FF2B5EF4-FFF2-40B4-BE49-F238E27FC236}">
                <a16:creationId xmlns:a16="http://schemas.microsoft.com/office/drawing/2014/main" id="{6946B113-6714-0C43-B7BA-E2836FF62030}"/>
              </a:ext>
            </a:extLst>
          </p:cNvPr>
          <p:cNvGraphicFramePr>
            <a:graphicFrameLocks noChangeAspect="1"/>
          </p:cNvGraphicFramePr>
          <p:nvPr>
            <p:extLst>
              <p:ext uri="{D42A27DB-BD31-4B8C-83A1-F6EECF244321}">
                <p14:modId xmlns:p14="http://schemas.microsoft.com/office/powerpoint/2010/main" val="1549523121"/>
              </p:ext>
            </p:extLst>
          </p:nvPr>
        </p:nvGraphicFramePr>
        <p:xfrm>
          <a:off x="5505224" y="4834618"/>
          <a:ext cx="5943600" cy="1168400"/>
        </p:xfrm>
        <a:graphic>
          <a:graphicData uri="http://schemas.openxmlformats.org/presentationml/2006/ole">
            <mc:AlternateContent xmlns:mc="http://schemas.openxmlformats.org/markup-compatibility/2006">
              <mc:Choice xmlns:v="urn:schemas-microsoft-com:vml" Requires="v">
                <p:oleObj spid="_x0000_s5140" name="Document" r:id="rId9" imgW="5943600" imgH="1168400" progId="Word.Document.12">
                  <p:embed/>
                </p:oleObj>
              </mc:Choice>
              <mc:Fallback>
                <p:oleObj name="Document" r:id="rId9" imgW="5943600" imgH="1168400" progId="Word.Document.12">
                  <p:embed/>
                  <p:pic>
                    <p:nvPicPr>
                      <p:cNvPr id="0" name=""/>
                      <p:cNvPicPr/>
                      <p:nvPr/>
                    </p:nvPicPr>
                    <p:blipFill>
                      <a:blip r:embed="rId10"/>
                      <a:stretch>
                        <a:fillRect/>
                      </a:stretch>
                    </p:blipFill>
                    <p:spPr>
                      <a:xfrm>
                        <a:off x="5505224" y="4834618"/>
                        <a:ext cx="5943600" cy="1168400"/>
                      </a:xfrm>
                      <a:prstGeom prst="rect">
                        <a:avLst/>
                      </a:prstGeom>
                    </p:spPr>
                  </p:pic>
                </p:oleObj>
              </mc:Fallback>
            </mc:AlternateContent>
          </a:graphicData>
        </a:graphic>
      </p:graphicFrame>
    </p:spTree>
    <p:extLst>
      <p:ext uri="{BB962C8B-B14F-4D97-AF65-F5344CB8AC3E}">
        <p14:creationId xmlns:p14="http://schemas.microsoft.com/office/powerpoint/2010/main" val="100490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B53D58-434F-4D4E-881F-9DDE97C770DB}"/>
              </a:ext>
            </a:extLst>
          </p:cNvPr>
          <p:cNvSpPr>
            <a:spLocks noGrp="1"/>
          </p:cNvSpPr>
          <p:nvPr>
            <p:ph type="title"/>
          </p:nvPr>
        </p:nvSpPr>
        <p:spPr>
          <a:xfrm>
            <a:off x="841248" y="548640"/>
            <a:ext cx="3915582" cy="5431536"/>
          </a:xfrm>
        </p:spPr>
        <p:txBody>
          <a:bodyPr>
            <a:normAutofit/>
          </a:bodyPr>
          <a:lstStyle/>
          <a:p>
            <a:r>
              <a:rPr lang="en-US" sz="5400" b="1" dirty="0">
                <a:solidFill>
                  <a:srgbClr val="002060"/>
                </a:solidFill>
              </a:rPr>
              <a:t>Focus area 3: </a:t>
            </a:r>
            <a:r>
              <a:rPr lang="en-US" sz="5400" b="1" dirty="0">
                <a:solidFill>
                  <a:schemeClr val="accent1"/>
                </a:solidFill>
              </a:rPr>
              <a:t>Enhancing Reputation</a:t>
            </a:r>
            <a:endParaRPr lang="en-US" sz="5400" dirty="0">
              <a:solidFill>
                <a:schemeClr val="accent1"/>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B8BE3F-E4BC-3446-B506-9D664B263D40}"/>
              </a:ext>
            </a:extLst>
          </p:cNvPr>
          <p:cNvSpPr>
            <a:spLocks noGrp="1"/>
          </p:cNvSpPr>
          <p:nvPr>
            <p:ph idx="1"/>
          </p:nvPr>
        </p:nvSpPr>
        <p:spPr>
          <a:xfrm>
            <a:off x="5126418" y="552090"/>
            <a:ext cx="6224335" cy="6305909"/>
          </a:xfrm>
        </p:spPr>
        <p:txBody>
          <a:bodyPr anchor="ctr">
            <a:normAutofit/>
          </a:bodyPr>
          <a:lstStyle/>
          <a:p>
            <a:pPr marL="0" indent="0">
              <a:buNone/>
            </a:pPr>
            <a:r>
              <a:rPr lang="en-US" sz="2400" b="1" i="1" dirty="0"/>
              <a:t>Strategies: </a:t>
            </a:r>
            <a:endParaRPr lang="en-US" sz="2400" b="1" dirty="0"/>
          </a:p>
          <a:p>
            <a:pPr marL="514350" lvl="0" indent="-514350">
              <a:buFont typeface="+mj-lt"/>
              <a:buAutoNum type="arabicPeriod"/>
            </a:pPr>
            <a:r>
              <a:rPr lang="en-US" sz="2200" dirty="0">
                <a:solidFill>
                  <a:srgbClr val="FF0000"/>
                </a:solidFill>
              </a:rPr>
              <a:t>Increase stature of faculty in the region</a:t>
            </a:r>
            <a:r>
              <a:rPr lang="en-US" sz="2200" dirty="0"/>
              <a:t> as reflected by the number of faculty who are recognized by societal honorifics. </a:t>
            </a:r>
          </a:p>
          <a:p>
            <a:pPr marL="514350" lvl="0" indent="-514350">
              <a:buFont typeface="+mj-lt"/>
              <a:buAutoNum type="arabicPeriod"/>
            </a:pPr>
            <a:r>
              <a:rPr lang="en-US" sz="2200" dirty="0"/>
              <a:t>Integrate institutional research strengths across the regional to increase competitiveness for </a:t>
            </a:r>
            <a:r>
              <a:rPr lang="en-US" sz="2200" dirty="0">
                <a:solidFill>
                  <a:srgbClr val="FF0000"/>
                </a:solidFill>
              </a:rPr>
              <a:t>research centers of excellence. </a:t>
            </a:r>
          </a:p>
          <a:p>
            <a:pPr marL="514350" lvl="0" indent="-514350">
              <a:buFont typeface="+mj-lt"/>
              <a:buAutoNum type="arabicPeriod"/>
            </a:pPr>
            <a:r>
              <a:rPr lang="en-US" sz="2200" dirty="0"/>
              <a:t>Encourage active participation in ESCOP and APLU leadership and activities as a mechanism for directors to better understand and </a:t>
            </a:r>
            <a:r>
              <a:rPr lang="en-US" sz="2200" dirty="0">
                <a:solidFill>
                  <a:srgbClr val="FF0000"/>
                </a:solidFill>
              </a:rPr>
              <a:t>influence the national research agenda.</a:t>
            </a:r>
          </a:p>
          <a:p>
            <a:pPr marL="514350" lvl="0" indent="-514350">
              <a:buFont typeface="+mj-lt"/>
              <a:buAutoNum type="arabicPeriod"/>
            </a:pPr>
            <a:r>
              <a:rPr lang="en-US" sz="2200" dirty="0"/>
              <a:t>Build a </a:t>
            </a:r>
            <a:r>
              <a:rPr lang="en-US" sz="2200" dirty="0">
                <a:solidFill>
                  <a:srgbClr val="FF0000"/>
                </a:solidFill>
              </a:rPr>
              <a:t>culture of award nomination </a:t>
            </a:r>
            <a:r>
              <a:rPr lang="en-US" sz="2200" dirty="0"/>
              <a:t>from the SAES and share successful strategies.</a:t>
            </a:r>
          </a:p>
          <a:p>
            <a:pPr marL="0" indent="0">
              <a:buNone/>
            </a:pPr>
            <a:endParaRPr lang="en-US" sz="2200" dirty="0"/>
          </a:p>
        </p:txBody>
      </p:sp>
    </p:spTree>
    <p:extLst>
      <p:ext uri="{BB962C8B-B14F-4D97-AF65-F5344CB8AC3E}">
        <p14:creationId xmlns:p14="http://schemas.microsoft.com/office/powerpoint/2010/main" val="3502542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2C830-6499-834E-BC07-066E256A9A26}"/>
              </a:ext>
            </a:extLst>
          </p:cNvPr>
          <p:cNvSpPr>
            <a:spLocks noGrp="1"/>
          </p:cNvSpPr>
          <p:nvPr>
            <p:ph type="title"/>
          </p:nvPr>
        </p:nvSpPr>
        <p:spPr>
          <a:xfrm>
            <a:off x="524741" y="620392"/>
            <a:ext cx="4254088" cy="5504688"/>
          </a:xfrm>
        </p:spPr>
        <p:txBody>
          <a:bodyPr>
            <a:normAutofit/>
          </a:bodyPr>
          <a:lstStyle/>
          <a:p>
            <a:r>
              <a:rPr lang="en-US" sz="6000" b="1" dirty="0">
                <a:solidFill>
                  <a:srgbClr val="002060"/>
                </a:solidFill>
              </a:rPr>
              <a:t>Focus area 4: </a:t>
            </a:r>
            <a:r>
              <a:rPr lang="en-US" sz="6000" b="1" dirty="0">
                <a:solidFill>
                  <a:schemeClr val="accent5"/>
                </a:solidFill>
              </a:rPr>
              <a:t>Effective Advocacy</a:t>
            </a:r>
          </a:p>
        </p:txBody>
      </p:sp>
      <p:graphicFrame>
        <p:nvGraphicFramePr>
          <p:cNvPr id="5" name="Content Placeholder 2">
            <a:extLst>
              <a:ext uri="{FF2B5EF4-FFF2-40B4-BE49-F238E27FC236}">
                <a16:creationId xmlns:a16="http://schemas.microsoft.com/office/drawing/2014/main" id="{C0E73AA4-3DE4-4554-9084-99B8BA972DB5}"/>
              </a:ext>
            </a:extLst>
          </p:cNvPr>
          <p:cNvGraphicFramePr>
            <a:graphicFrameLocks noGrp="1"/>
          </p:cNvGraphicFramePr>
          <p:nvPr>
            <p:ph idx="1"/>
            <p:extLst>
              <p:ext uri="{D42A27DB-BD31-4B8C-83A1-F6EECF244321}">
                <p14:modId xmlns:p14="http://schemas.microsoft.com/office/powerpoint/2010/main" val="1072639277"/>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Object 2">
            <a:extLst>
              <a:ext uri="{FF2B5EF4-FFF2-40B4-BE49-F238E27FC236}">
                <a16:creationId xmlns:a16="http://schemas.microsoft.com/office/drawing/2014/main" id="{DD7EC3A0-175D-5544-B395-1C96571469D3}"/>
              </a:ext>
            </a:extLst>
          </p:cNvPr>
          <p:cNvGraphicFramePr>
            <a:graphicFrameLocks noChangeAspect="1"/>
          </p:cNvGraphicFramePr>
          <p:nvPr>
            <p:extLst>
              <p:ext uri="{D42A27DB-BD31-4B8C-83A1-F6EECF244321}">
                <p14:modId xmlns:p14="http://schemas.microsoft.com/office/powerpoint/2010/main" val="1260653346"/>
              </p:ext>
            </p:extLst>
          </p:nvPr>
        </p:nvGraphicFramePr>
        <p:xfrm>
          <a:off x="5511800" y="4869090"/>
          <a:ext cx="5943600" cy="1460500"/>
        </p:xfrm>
        <a:graphic>
          <a:graphicData uri="http://schemas.openxmlformats.org/presentationml/2006/ole">
            <mc:AlternateContent xmlns:mc="http://schemas.openxmlformats.org/markup-compatibility/2006">
              <mc:Choice xmlns:v="urn:schemas-microsoft-com:vml" Requires="v">
                <p:oleObj spid="_x0000_s6164" name="Document" r:id="rId9" imgW="5943600" imgH="1460500" progId="Word.Document.12">
                  <p:embed/>
                </p:oleObj>
              </mc:Choice>
              <mc:Fallback>
                <p:oleObj name="Document" r:id="rId9" imgW="5943600" imgH="1460500" progId="Word.Document.12">
                  <p:embed/>
                  <p:pic>
                    <p:nvPicPr>
                      <p:cNvPr id="0" name=""/>
                      <p:cNvPicPr/>
                      <p:nvPr/>
                    </p:nvPicPr>
                    <p:blipFill>
                      <a:blip r:embed="rId10"/>
                      <a:stretch>
                        <a:fillRect/>
                      </a:stretch>
                    </p:blipFill>
                    <p:spPr>
                      <a:xfrm>
                        <a:off x="5511800" y="4869090"/>
                        <a:ext cx="5943600" cy="1460500"/>
                      </a:xfrm>
                      <a:prstGeom prst="rect">
                        <a:avLst/>
                      </a:prstGeom>
                    </p:spPr>
                  </p:pic>
                </p:oleObj>
              </mc:Fallback>
            </mc:AlternateContent>
          </a:graphicData>
        </a:graphic>
      </p:graphicFrame>
    </p:spTree>
    <p:extLst>
      <p:ext uri="{BB962C8B-B14F-4D97-AF65-F5344CB8AC3E}">
        <p14:creationId xmlns:p14="http://schemas.microsoft.com/office/powerpoint/2010/main" val="193726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C2C830-6499-834E-BC07-066E256A9A26}"/>
              </a:ext>
            </a:extLst>
          </p:cNvPr>
          <p:cNvSpPr>
            <a:spLocks noGrp="1"/>
          </p:cNvSpPr>
          <p:nvPr>
            <p:ph type="title"/>
          </p:nvPr>
        </p:nvSpPr>
        <p:spPr>
          <a:xfrm>
            <a:off x="841248" y="548640"/>
            <a:ext cx="3879006" cy="5431536"/>
          </a:xfrm>
        </p:spPr>
        <p:txBody>
          <a:bodyPr>
            <a:normAutofit/>
          </a:bodyPr>
          <a:lstStyle/>
          <a:p>
            <a:r>
              <a:rPr lang="en-US" sz="5400" b="1" dirty="0">
                <a:solidFill>
                  <a:srgbClr val="002060"/>
                </a:solidFill>
              </a:rPr>
              <a:t>Focus area 4: </a:t>
            </a:r>
            <a:r>
              <a:rPr lang="en-US" sz="5400" b="1" dirty="0">
                <a:solidFill>
                  <a:schemeClr val="accent1"/>
                </a:solidFill>
              </a:rPr>
              <a:t>Effective Advocacy</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3D3D26-D9C6-3341-BBD5-C1AE30592E79}"/>
              </a:ext>
            </a:extLst>
          </p:cNvPr>
          <p:cNvSpPr>
            <a:spLocks noGrp="1"/>
          </p:cNvSpPr>
          <p:nvPr>
            <p:ph idx="1"/>
          </p:nvPr>
        </p:nvSpPr>
        <p:spPr>
          <a:xfrm>
            <a:off x="5126418" y="552091"/>
            <a:ext cx="6224335" cy="5431536"/>
          </a:xfrm>
        </p:spPr>
        <p:txBody>
          <a:bodyPr anchor="ctr">
            <a:normAutofit/>
          </a:bodyPr>
          <a:lstStyle/>
          <a:p>
            <a:pPr marL="0" indent="0">
              <a:buNone/>
            </a:pPr>
            <a:r>
              <a:rPr lang="en-US" sz="2400" b="1" i="1" dirty="0"/>
              <a:t>Strategies: </a:t>
            </a:r>
            <a:endParaRPr lang="en-US" sz="2400" b="1" dirty="0"/>
          </a:p>
          <a:p>
            <a:pPr marL="457200" lvl="0" indent="-457200">
              <a:spcAft>
                <a:spcPts val="1200"/>
              </a:spcAft>
              <a:buClr>
                <a:schemeClr val="tx1"/>
              </a:buClr>
              <a:buFont typeface="+mj-lt"/>
              <a:buAutoNum type="arabicPeriod"/>
            </a:pPr>
            <a:r>
              <a:rPr lang="en-US" sz="2200" dirty="0">
                <a:solidFill>
                  <a:srgbClr val="FF0000"/>
                </a:solidFill>
              </a:rPr>
              <a:t>Advocate for research support </a:t>
            </a:r>
            <a:r>
              <a:rPr lang="en-US" sz="2200" dirty="0"/>
              <a:t>on behalf of member SAES primarily through active participation in the APLU BAA and engaging other regional associations.</a:t>
            </a:r>
          </a:p>
          <a:p>
            <a:pPr marL="514350" lvl="0" indent="-514350">
              <a:buFont typeface="+mj-lt"/>
              <a:buAutoNum type="arabicPeriod"/>
            </a:pPr>
            <a:r>
              <a:rPr lang="en-US" sz="2200" dirty="0"/>
              <a:t>Develop a </a:t>
            </a:r>
            <a:r>
              <a:rPr lang="en-US" sz="2200" dirty="0">
                <a:solidFill>
                  <a:srgbClr val="FF0000"/>
                </a:solidFill>
              </a:rPr>
              <a:t>regional communications strategy bridging local and national efforts </a:t>
            </a:r>
            <a:r>
              <a:rPr lang="en-US" sz="2200" dirty="0"/>
              <a:t>to effectively convey the impact and value of our research programs within regional and national contexts.</a:t>
            </a:r>
          </a:p>
        </p:txBody>
      </p:sp>
    </p:spTree>
    <p:extLst>
      <p:ext uri="{BB962C8B-B14F-4D97-AF65-F5344CB8AC3E}">
        <p14:creationId xmlns:p14="http://schemas.microsoft.com/office/powerpoint/2010/main" val="1028617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DF126-E73A-8C46-8066-8868D20AA400}"/>
              </a:ext>
            </a:extLst>
          </p:cNvPr>
          <p:cNvSpPr>
            <a:spLocks noGrp="1"/>
          </p:cNvSpPr>
          <p:nvPr>
            <p:ph type="title"/>
          </p:nvPr>
        </p:nvSpPr>
        <p:spPr>
          <a:xfrm>
            <a:off x="524741" y="620392"/>
            <a:ext cx="4384716" cy="5504688"/>
          </a:xfrm>
        </p:spPr>
        <p:txBody>
          <a:bodyPr>
            <a:normAutofit/>
          </a:bodyPr>
          <a:lstStyle/>
          <a:p>
            <a:r>
              <a:rPr lang="en-US" sz="6000" b="1" dirty="0">
                <a:solidFill>
                  <a:srgbClr val="002060"/>
                </a:solidFill>
              </a:rPr>
              <a:t>Focus area 5: </a:t>
            </a:r>
            <a:r>
              <a:rPr lang="en-US" sz="6000" b="1" dirty="0">
                <a:solidFill>
                  <a:schemeClr val="accent5"/>
                </a:solidFill>
              </a:rPr>
              <a:t>Creating Impact</a:t>
            </a:r>
            <a:endParaRPr lang="en-US" sz="6000" dirty="0">
              <a:solidFill>
                <a:schemeClr val="accent5"/>
              </a:solidFill>
            </a:endParaRPr>
          </a:p>
        </p:txBody>
      </p:sp>
      <p:graphicFrame>
        <p:nvGraphicFramePr>
          <p:cNvPr id="11" name="Content Placeholder 2">
            <a:extLst>
              <a:ext uri="{FF2B5EF4-FFF2-40B4-BE49-F238E27FC236}">
                <a16:creationId xmlns:a16="http://schemas.microsoft.com/office/drawing/2014/main" id="{1CC023C2-5094-43AC-8F20-E3F6E372C704}"/>
              </a:ext>
            </a:extLst>
          </p:cNvPr>
          <p:cNvGraphicFramePr>
            <a:graphicFrameLocks noGrp="1"/>
          </p:cNvGraphicFramePr>
          <p:nvPr>
            <p:ph idx="1"/>
            <p:extLst>
              <p:ext uri="{D42A27DB-BD31-4B8C-83A1-F6EECF244321}">
                <p14:modId xmlns:p14="http://schemas.microsoft.com/office/powerpoint/2010/main" val="210756570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Object 2">
            <a:extLst>
              <a:ext uri="{FF2B5EF4-FFF2-40B4-BE49-F238E27FC236}">
                <a16:creationId xmlns:a16="http://schemas.microsoft.com/office/drawing/2014/main" id="{24340644-499E-3E48-A07F-9C1AEE00244D}"/>
              </a:ext>
            </a:extLst>
          </p:cNvPr>
          <p:cNvGraphicFramePr>
            <a:graphicFrameLocks noChangeAspect="1"/>
          </p:cNvGraphicFramePr>
          <p:nvPr>
            <p:extLst>
              <p:ext uri="{D42A27DB-BD31-4B8C-83A1-F6EECF244321}">
                <p14:modId xmlns:p14="http://schemas.microsoft.com/office/powerpoint/2010/main" val="769597832"/>
              </p:ext>
            </p:extLst>
          </p:nvPr>
        </p:nvGraphicFramePr>
        <p:xfrm>
          <a:off x="5510439" y="4840968"/>
          <a:ext cx="5943600" cy="1168400"/>
        </p:xfrm>
        <a:graphic>
          <a:graphicData uri="http://schemas.openxmlformats.org/presentationml/2006/ole">
            <mc:AlternateContent xmlns:mc="http://schemas.openxmlformats.org/markup-compatibility/2006">
              <mc:Choice xmlns:v="urn:schemas-microsoft-com:vml" Requires="v">
                <p:oleObj spid="_x0000_s7188" name="Document" r:id="rId9" imgW="5943600" imgH="1168400" progId="Word.Document.12">
                  <p:embed/>
                </p:oleObj>
              </mc:Choice>
              <mc:Fallback>
                <p:oleObj name="Document" r:id="rId9" imgW="5943600" imgH="1168400" progId="Word.Document.12">
                  <p:embed/>
                  <p:pic>
                    <p:nvPicPr>
                      <p:cNvPr id="0" name=""/>
                      <p:cNvPicPr/>
                      <p:nvPr/>
                    </p:nvPicPr>
                    <p:blipFill>
                      <a:blip r:embed="rId10"/>
                      <a:stretch>
                        <a:fillRect/>
                      </a:stretch>
                    </p:blipFill>
                    <p:spPr>
                      <a:xfrm>
                        <a:off x="5510439" y="4840968"/>
                        <a:ext cx="5943600" cy="1168400"/>
                      </a:xfrm>
                      <a:prstGeom prst="rect">
                        <a:avLst/>
                      </a:prstGeom>
                    </p:spPr>
                  </p:pic>
                </p:oleObj>
              </mc:Fallback>
            </mc:AlternateContent>
          </a:graphicData>
        </a:graphic>
      </p:graphicFrame>
    </p:spTree>
    <p:extLst>
      <p:ext uri="{BB962C8B-B14F-4D97-AF65-F5344CB8AC3E}">
        <p14:creationId xmlns:p14="http://schemas.microsoft.com/office/powerpoint/2010/main" val="300824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14CB7C-FFF2-FD42-A8FD-D30C89F05EA3}"/>
              </a:ext>
            </a:extLst>
          </p:cNvPr>
          <p:cNvSpPr>
            <a:spLocks noGrp="1"/>
          </p:cNvSpPr>
          <p:nvPr>
            <p:ph type="title"/>
          </p:nvPr>
        </p:nvSpPr>
        <p:spPr>
          <a:xfrm>
            <a:off x="841248" y="548640"/>
            <a:ext cx="3832206" cy="5431536"/>
          </a:xfrm>
        </p:spPr>
        <p:txBody>
          <a:bodyPr>
            <a:normAutofit/>
          </a:bodyPr>
          <a:lstStyle/>
          <a:p>
            <a:r>
              <a:rPr lang="en-US" sz="5400" b="1" dirty="0">
                <a:solidFill>
                  <a:srgbClr val="002060"/>
                </a:solidFill>
              </a:rPr>
              <a:t>Focus area 5: </a:t>
            </a:r>
            <a:r>
              <a:rPr lang="en-US" sz="5400" b="1" dirty="0">
                <a:solidFill>
                  <a:schemeClr val="accent1"/>
                </a:solidFill>
              </a:rPr>
              <a:t>Creating Impact</a:t>
            </a:r>
            <a:endParaRPr lang="en-US" sz="5400" dirty="0">
              <a:solidFill>
                <a:schemeClr val="accent1"/>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162680D-3E4C-4442-8DE0-151193AE91BA}"/>
              </a:ext>
            </a:extLst>
          </p:cNvPr>
          <p:cNvSpPr>
            <a:spLocks noGrp="1"/>
          </p:cNvSpPr>
          <p:nvPr>
            <p:ph idx="1"/>
          </p:nvPr>
        </p:nvSpPr>
        <p:spPr>
          <a:xfrm>
            <a:off x="5126418" y="300625"/>
            <a:ext cx="6224335" cy="6438378"/>
          </a:xfrm>
        </p:spPr>
        <p:txBody>
          <a:bodyPr anchor="ctr">
            <a:normAutofit/>
          </a:bodyPr>
          <a:lstStyle/>
          <a:p>
            <a:pPr marL="0" indent="0">
              <a:buNone/>
            </a:pPr>
            <a:r>
              <a:rPr lang="en-US" sz="2400" b="1" i="1" dirty="0"/>
              <a:t>Strategies: </a:t>
            </a:r>
            <a:endParaRPr lang="en-US" sz="2400" b="1" dirty="0"/>
          </a:p>
          <a:p>
            <a:pPr marL="514350" lvl="0" indent="-514350">
              <a:spcAft>
                <a:spcPts val="1200"/>
              </a:spcAft>
              <a:buFont typeface="+mj-lt"/>
              <a:buAutoNum type="arabicPeriod"/>
            </a:pPr>
            <a:r>
              <a:rPr lang="en-US" sz="2200" dirty="0"/>
              <a:t>Promote high-quality</a:t>
            </a:r>
            <a:r>
              <a:rPr lang="en-US" sz="2200" dirty="0">
                <a:solidFill>
                  <a:srgbClr val="FF0000"/>
                </a:solidFill>
              </a:rPr>
              <a:t> research that is relevant to end-users </a:t>
            </a:r>
            <a:r>
              <a:rPr lang="en-US" sz="2200" dirty="0"/>
              <a:t>to enrich and sustain the forestry, natural resources, agriculture and food systems, and communities of the Southern Region. </a:t>
            </a:r>
          </a:p>
          <a:p>
            <a:pPr marL="514350" lvl="0" indent="-514350">
              <a:spcAft>
                <a:spcPts val="1200"/>
              </a:spcAft>
              <a:buFont typeface="+mj-lt"/>
              <a:buAutoNum type="arabicPeriod"/>
            </a:pPr>
            <a:r>
              <a:rPr lang="en-US" sz="2200" dirty="0"/>
              <a:t>Identify priorities and mobilize research projects that </a:t>
            </a:r>
            <a:r>
              <a:rPr lang="en-US" sz="2200" dirty="0">
                <a:solidFill>
                  <a:srgbClr val="FF0000"/>
                </a:solidFill>
              </a:rPr>
              <a:t>address immediate and long-term growth opportunities </a:t>
            </a:r>
            <a:r>
              <a:rPr lang="en-US" sz="2200" dirty="0"/>
              <a:t>in the Southern region</a:t>
            </a:r>
          </a:p>
          <a:p>
            <a:pPr marL="514350" lvl="0" indent="-514350">
              <a:spcAft>
                <a:spcPts val="1200"/>
              </a:spcAft>
              <a:buFont typeface="+mj-lt"/>
              <a:buAutoNum type="arabicPeriod"/>
            </a:pPr>
            <a:r>
              <a:rPr lang="en-US" sz="2200" dirty="0"/>
              <a:t>Increase size and </a:t>
            </a:r>
            <a:r>
              <a:rPr lang="en-US" sz="2200" dirty="0">
                <a:solidFill>
                  <a:srgbClr val="FF0000"/>
                </a:solidFill>
              </a:rPr>
              <a:t>diversity</a:t>
            </a:r>
            <a:r>
              <a:rPr lang="en-US" sz="2200" dirty="0"/>
              <a:t> (i.e., including and beyond USDA) of our respective research </a:t>
            </a:r>
            <a:r>
              <a:rPr lang="en-US" sz="2200" dirty="0">
                <a:solidFill>
                  <a:srgbClr val="FF0000"/>
                </a:solidFill>
              </a:rPr>
              <a:t>funding portfolios</a:t>
            </a:r>
            <a:r>
              <a:rPr lang="en-US" sz="2200" dirty="0"/>
              <a:t>.</a:t>
            </a:r>
          </a:p>
          <a:p>
            <a:pPr marL="514350" lvl="0" indent="-514350">
              <a:spcAft>
                <a:spcPts val="1200"/>
              </a:spcAft>
              <a:buClr>
                <a:schemeClr val="tx1"/>
              </a:buClr>
              <a:buFont typeface="+mj-lt"/>
              <a:buAutoNum type="arabicPeriod"/>
            </a:pPr>
            <a:r>
              <a:rPr lang="en-US" sz="2200" dirty="0">
                <a:solidFill>
                  <a:srgbClr val="FF0000"/>
                </a:solidFill>
              </a:rPr>
              <a:t>Develop leadership necessary to drive research opportunities </a:t>
            </a:r>
            <a:r>
              <a:rPr lang="en-US" sz="2200" dirty="0"/>
              <a:t>that are of particular importance to the Southern region, focusing on economic growth, sustainability, and community enrichment.</a:t>
            </a:r>
          </a:p>
          <a:p>
            <a:pPr marL="0" indent="0">
              <a:buNone/>
            </a:pPr>
            <a:endParaRPr lang="en-US" sz="2000" dirty="0"/>
          </a:p>
        </p:txBody>
      </p:sp>
    </p:spTree>
    <p:extLst>
      <p:ext uri="{BB962C8B-B14F-4D97-AF65-F5344CB8AC3E}">
        <p14:creationId xmlns:p14="http://schemas.microsoft.com/office/powerpoint/2010/main" val="2022115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5F1850-15C3-C84B-83C3-C24A7A3AE8ED}"/>
              </a:ext>
            </a:extLst>
          </p:cNvPr>
          <p:cNvSpPr>
            <a:spLocks noGrp="1"/>
          </p:cNvSpPr>
          <p:nvPr>
            <p:ph type="title"/>
          </p:nvPr>
        </p:nvSpPr>
        <p:spPr>
          <a:xfrm>
            <a:off x="635000" y="640823"/>
            <a:ext cx="3548598" cy="5583148"/>
          </a:xfrm>
        </p:spPr>
        <p:txBody>
          <a:bodyPr anchor="ctr">
            <a:normAutofit/>
          </a:bodyPr>
          <a:lstStyle/>
          <a:p>
            <a:r>
              <a:rPr lang="en-US" sz="5400" b="1" dirty="0"/>
              <a:t>Four Overarching Goals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0C7A855-3611-4111-B5FB-AF9065DBFE78}"/>
              </a:ext>
            </a:extLst>
          </p:cNvPr>
          <p:cNvGraphicFramePr>
            <a:graphicFrameLocks noGrp="1"/>
          </p:cNvGraphicFramePr>
          <p:nvPr>
            <p:ph idx="1"/>
            <p:extLst>
              <p:ext uri="{D42A27DB-BD31-4B8C-83A1-F6EECF244321}">
                <p14:modId xmlns:p14="http://schemas.microsoft.com/office/powerpoint/2010/main" val="413721329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0340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28E9-8A23-BF4E-9963-E52425E2C56C}"/>
              </a:ext>
            </a:extLst>
          </p:cNvPr>
          <p:cNvSpPr>
            <a:spLocks noGrp="1"/>
          </p:cNvSpPr>
          <p:nvPr>
            <p:ph type="title"/>
          </p:nvPr>
        </p:nvSpPr>
        <p:spPr>
          <a:xfrm>
            <a:off x="838200" y="365125"/>
            <a:ext cx="10515600" cy="1325563"/>
          </a:xfrm>
        </p:spPr>
        <p:txBody>
          <a:bodyPr>
            <a:normAutofit/>
          </a:bodyPr>
          <a:lstStyle/>
          <a:p>
            <a:pPr marL="1714500" indent="-1714500"/>
            <a:r>
              <a:rPr lang="en-US" sz="4000" b="1" i="1" dirty="0"/>
              <a:t>Goal 1 - Increase scope, diversity and relevance of our collective research portfolios</a:t>
            </a:r>
            <a:endParaRPr lang="en-US" sz="4000" i="1"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426838-AFE6-FF4F-A98C-5EBF9BAC65E0}"/>
              </a:ext>
            </a:extLst>
          </p:cNvPr>
          <p:cNvSpPr>
            <a:spLocks noGrp="1"/>
          </p:cNvSpPr>
          <p:nvPr>
            <p:ph idx="1"/>
          </p:nvPr>
        </p:nvSpPr>
        <p:spPr>
          <a:xfrm>
            <a:off x="838200" y="2240915"/>
            <a:ext cx="10515600" cy="4251960"/>
          </a:xfrm>
        </p:spPr>
        <p:txBody>
          <a:bodyPr>
            <a:normAutofit lnSpcReduction="10000"/>
          </a:bodyPr>
          <a:lstStyle/>
          <a:p>
            <a:pPr marL="238125" indent="0">
              <a:lnSpc>
                <a:spcPct val="100000"/>
              </a:lnSpc>
              <a:spcAft>
                <a:spcPts val="1800"/>
              </a:spcAft>
              <a:buNone/>
            </a:pPr>
            <a:r>
              <a:rPr lang="en-US" dirty="0"/>
              <a:t>Strengthen our current relationship with USDA-NIFA by continuing to address high priority research aligned with their goals, and forge new relationships with other funding agencies. </a:t>
            </a:r>
          </a:p>
          <a:p>
            <a:pPr marL="238125" indent="0">
              <a:lnSpc>
                <a:spcPct val="100000"/>
              </a:lnSpc>
              <a:spcAft>
                <a:spcPts val="1800"/>
              </a:spcAft>
              <a:buNone/>
            </a:pPr>
            <a:r>
              <a:rPr lang="en-US" dirty="0"/>
              <a:t>This requires a commitment to collaboration, identifying high-priority research areas where, as a region, we can build on specialized strengths of individual SAES to make impact. </a:t>
            </a:r>
          </a:p>
          <a:p>
            <a:pPr marL="0" indent="0" algn="ctr">
              <a:buNone/>
            </a:pPr>
            <a:r>
              <a:rPr lang="en-US" i="1" dirty="0">
                <a:solidFill>
                  <a:srgbClr val="002060"/>
                </a:solidFill>
              </a:rPr>
              <a:t>To what extent is this goal relevant for SAAESD?</a:t>
            </a:r>
          </a:p>
          <a:p>
            <a:pPr marL="0" indent="0" algn="ctr">
              <a:buNone/>
            </a:pPr>
            <a:r>
              <a:rPr lang="en-US" i="1" dirty="0">
                <a:solidFill>
                  <a:srgbClr val="FF0000"/>
                </a:solidFill>
              </a:rPr>
              <a:t>91% greater 	9% neutral		----------</a:t>
            </a:r>
            <a:endParaRPr lang="en-US" dirty="0">
              <a:solidFill>
                <a:srgbClr val="FF0000"/>
              </a:solidFill>
            </a:endParaRPr>
          </a:p>
          <a:p>
            <a:endParaRPr lang="en-US" sz="2200" dirty="0"/>
          </a:p>
        </p:txBody>
      </p:sp>
    </p:spTree>
    <p:extLst>
      <p:ext uri="{BB962C8B-B14F-4D97-AF65-F5344CB8AC3E}">
        <p14:creationId xmlns:p14="http://schemas.microsoft.com/office/powerpoint/2010/main" val="3129294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28E9-8A23-BF4E-9963-E52425E2C56C}"/>
              </a:ext>
            </a:extLst>
          </p:cNvPr>
          <p:cNvSpPr>
            <a:spLocks noGrp="1"/>
          </p:cNvSpPr>
          <p:nvPr>
            <p:ph type="title"/>
          </p:nvPr>
        </p:nvSpPr>
        <p:spPr>
          <a:xfrm>
            <a:off x="838200" y="365125"/>
            <a:ext cx="10515600" cy="1325563"/>
          </a:xfrm>
        </p:spPr>
        <p:txBody>
          <a:bodyPr>
            <a:normAutofit/>
          </a:bodyPr>
          <a:lstStyle/>
          <a:p>
            <a:pPr marL="1714500" indent="-1714500"/>
            <a:r>
              <a:rPr lang="en-US" sz="4000" b="1" i="1" dirty="0"/>
              <a:t>Goal 2 - Strengthen collaborative research that has regional relevance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426838-AFE6-FF4F-A98C-5EBF9BAC65E0}"/>
              </a:ext>
            </a:extLst>
          </p:cNvPr>
          <p:cNvSpPr>
            <a:spLocks noGrp="1"/>
          </p:cNvSpPr>
          <p:nvPr>
            <p:ph idx="1"/>
          </p:nvPr>
        </p:nvSpPr>
        <p:spPr>
          <a:xfrm>
            <a:off x="838200" y="1807549"/>
            <a:ext cx="10515600" cy="4928616"/>
          </a:xfrm>
        </p:spPr>
        <p:txBody>
          <a:bodyPr>
            <a:normAutofit/>
          </a:bodyPr>
          <a:lstStyle/>
          <a:p>
            <a:pPr marL="238125" indent="0">
              <a:lnSpc>
                <a:spcPct val="100000"/>
              </a:lnSpc>
              <a:spcAft>
                <a:spcPts val="1800"/>
              </a:spcAft>
              <a:buNone/>
            </a:pPr>
            <a:r>
              <a:rPr lang="en-US" sz="2400" dirty="0"/>
              <a:t>Broaden the scope of activities we support to elevate and extend beyond Multistate Research projects, promoting science-based decision support to address the complex, multifaceted challenges facing agriculture and life sciences. </a:t>
            </a:r>
          </a:p>
          <a:p>
            <a:pPr marL="238125" indent="0">
              <a:lnSpc>
                <a:spcPct val="100000"/>
              </a:lnSpc>
              <a:spcAft>
                <a:spcPts val="1800"/>
              </a:spcAft>
              <a:buNone/>
            </a:pPr>
            <a:r>
              <a:rPr lang="en-US" sz="2400" dirty="0"/>
              <a:t>Building on areas of synergy among SAESs and incentivizing collaborations will make us more competitive for research funding and stimulate the formation of regional centers of excellence. </a:t>
            </a:r>
          </a:p>
          <a:p>
            <a:pPr marL="238125" indent="0">
              <a:lnSpc>
                <a:spcPct val="100000"/>
              </a:lnSpc>
              <a:spcAft>
                <a:spcPts val="1800"/>
              </a:spcAft>
              <a:buNone/>
            </a:pPr>
            <a:r>
              <a:rPr lang="en-US" sz="2400" dirty="0"/>
              <a:t>Likewise, strategic investments in Multistate Research projects can provide incentives to engage in competitive grant programs. </a:t>
            </a:r>
          </a:p>
          <a:p>
            <a:pPr marL="0" indent="0" algn="ctr">
              <a:buNone/>
            </a:pPr>
            <a:r>
              <a:rPr lang="en-US" sz="2400" i="1" dirty="0">
                <a:solidFill>
                  <a:srgbClr val="002060"/>
                </a:solidFill>
              </a:rPr>
              <a:t>To what extent is this goal relevant for SAAESD?</a:t>
            </a:r>
          </a:p>
          <a:p>
            <a:pPr marL="0" indent="0" algn="ctr">
              <a:buNone/>
            </a:pPr>
            <a:r>
              <a:rPr lang="en-US" sz="2400" i="1" dirty="0">
                <a:solidFill>
                  <a:srgbClr val="FF0000"/>
                </a:solidFill>
              </a:rPr>
              <a:t>100% greater		----------		-----------</a:t>
            </a:r>
            <a:endParaRPr lang="en-US" sz="2400" dirty="0">
              <a:solidFill>
                <a:srgbClr val="FF0000"/>
              </a:solidFill>
            </a:endParaRPr>
          </a:p>
          <a:p>
            <a:endParaRPr lang="en-US" sz="2200" dirty="0"/>
          </a:p>
        </p:txBody>
      </p:sp>
    </p:spTree>
    <p:extLst>
      <p:ext uri="{BB962C8B-B14F-4D97-AF65-F5344CB8AC3E}">
        <p14:creationId xmlns:p14="http://schemas.microsoft.com/office/powerpoint/2010/main" val="167680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E043C6-F1C9-3744-A998-491BA71D64A9}"/>
              </a:ext>
            </a:extLst>
          </p:cNvPr>
          <p:cNvSpPr>
            <a:spLocks noGrp="1"/>
          </p:cNvSpPr>
          <p:nvPr>
            <p:ph type="title"/>
          </p:nvPr>
        </p:nvSpPr>
        <p:spPr>
          <a:xfrm>
            <a:off x="838200" y="365125"/>
            <a:ext cx="10515600" cy="1325563"/>
          </a:xfrm>
        </p:spPr>
        <p:txBody>
          <a:bodyPr>
            <a:normAutofit/>
          </a:bodyPr>
          <a:lstStyle/>
          <a:p>
            <a:pPr algn="ctr"/>
            <a:r>
              <a:rPr lang="en-US" b="1" dirty="0"/>
              <a:t>SAAESD Programs and Services</a:t>
            </a:r>
            <a:r>
              <a:rPr lang="en-US" sz="5400" dirty="0"/>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B8348-5F16-FA46-8BD5-6D03F71B50F1}"/>
              </a:ext>
            </a:extLst>
          </p:cNvPr>
          <p:cNvSpPr>
            <a:spLocks noGrp="1"/>
          </p:cNvSpPr>
          <p:nvPr>
            <p:ph idx="1"/>
          </p:nvPr>
        </p:nvSpPr>
        <p:spPr>
          <a:xfrm>
            <a:off x="838200" y="1929384"/>
            <a:ext cx="10515600" cy="4910328"/>
          </a:xfrm>
        </p:spPr>
        <p:txBody>
          <a:bodyPr>
            <a:noAutofit/>
          </a:bodyPr>
          <a:lstStyle/>
          <a:p>
            <a:pPr lvl="0">
              <a:spcAft>
                <a:spcPts val="1200"/>
              </a:spcAft>
              <a:buClr>
                <a:srgbClr val="FF0000"/>
              </a:buClr>
            </a:pPr>
            <a:r>
              <a:rPr lang="en-US" sz="2400" dirty="0"/>
              <a:t>Serve as an active and effective advocate for the Southern regional research system at the regional, national and international levels</a:t>
            </a:r>
          </a:p>
          <a:p>
            <a:pPr lvl="0">
              <a:spcAft>
                <a:spcPts val="1200"/>
              </a:spcAft>
              <a:buClr>
                <a:srgbClr val="FF0000"/>
              </a:buClr>
            </a:pPr>
            <a:r>
              <a:rPr lang="en-US" sz="2400" dirty="0"/>
              <a:t>Provide a forum to identify high priority research opportunities across member institutions</a:t>
            </a:r>
          </a:p>
          <a:p>
            <a:pPr lvl="0">
              <a:spcAft>
                <a:spcPts val="1200"/>
              </a:spcAft>
              <a:buClr>
                <a:srgbClr val="FF0000"/>
              </a:buClr>
            </a:pPr>
            <a:r>
              <a:rPr lang="en-US" sz="2400" dirty="0"/>
              <a:t>Facilitate the development of and coordinate relevant multistate research activities that address the needs of the Southern Region</a:t>
            </a:r>
            <a:r>
              <a:rPr lang="en-US" sz="2400" u="sng" dirty="0"/>
              <a:t> </a:t>
            </a:r>
            <a:endParaRPr lang="en-US" sz="2400" dirty="0"/>
          </a:p>
          <a:p>
            <a:pPr lvl="0">
              <a:spcAft>
                <a:spcPts val="1200"/>
              </a:spcAft>
              <a:buClr>
                <a:srgbClr val="FF0000"/>
              </a:buClr>
            </a:pPr>
            <a:r>
              <a:rPr lang="en-US" sz="2400" dirty="0"/>
              <a:t>Establish and maintain strong linkages to Extension and related academic, governmental, industrial and private entities</a:t>
            </a:r>
          </a:p>
          <a:p>
            <a:pPr lvl="0">
              <a:spcAft>
                <a:spcPts val="1200"/>
              </a:spcAft>
              <a:buClr>
                <a:srgbClr val="FF0000"/>
              </a:buClr>
            </a:pPr>
            <a:r>
              <a:rPr lang="en-US" sz="2400" dirty="0"/>
              <a:t>Serve as an internal and external information hub for research activities across the Southern Region</a:t>
            </a:r>
          </a:p>
        </p:txBody>
      </p:sp>
    </p:spTree>
    <p:extLst>
      <p:ext uri="{BB962C8B-B14F-4D97-AF65-F5344CB8AC3E}">
        <p14:creationId xmlns:p14="http://schemas.microsoft.com/office/powerpoint/2010/main" val="1769854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28E9-8A23-BF4E-9963-E52425E2C56C}"/>
              </a:ext>
            </a:extLst>
          </p:cNvPr>
          <p:cNvSpPr>
            <a:spLocks noGrp="1"/>
          </p:cNvSpPr>
          <p:nvPr>
            <p:ph type="title"/>
          </p:nvPr>
        </p:nvSpPr>
        <p:spPr>
          <a:xfrm>
            <a:off x="838200" y="365125"/>
            <a:ext cx="10515600" cy="1325563"/>
          </a:xfrm>
        </p:spPr>
        <p:txBody>
          <a:bodyPr>
            <a:normAutofit/>
          </a:bodyPr>
          <a:lstStyle/>
          <a:p>
            <a:pPr marL="1714500" indent="-1704975"/>
            <a:r>
              <a:rPr lang="en-US" sz="4000" b="1" i="1" dirty="0"/>
              <a:t>Goal 3 - Support and develop excellent human capital </a:t>
            </a:r>
            <a:endParaRPr lang="en-US" sz="5400" i="1"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426838-AFE6-FF4F-A98C-5EBF9BAC65E0}"/>
              </a:ext>
            </a:extLst>
          </p:cNvPr>
          <p:cNvSpPr>
            <a:spLocks noGrp="1"/>
          </p:cNvSpPr>
          <p:nvPr>
            <p:ph idx="1"/>
          </p:nvPr>
        </p:nvSpPr>
        <p:spPr>
          <a:xfrm>
            <a:off x="836676" y="1972925"/>
            <a:ext cx="10515600" cy="4754445"/>
          </a:xfrm>
        </p:spPr>
        <p:txBody>
          <a:bodyPr>
            <a:normAutofit fontScale="92500" lnSpcReduction="10000"/>
          </a:bodyPr>
          <a:lstStyle/>
          <a:p>
            <a:pPr marL="238125" indent="0">
              <a:lnSpc>
                <a:spcPct val="100000"/>
              </a:lnSpc>
              <a:spcAft>
                <a:spcPts val="1800"/>
              </a:spcAft>
              <a:buNone/>
            </a:pPr>
            <a:r>
              <a:rPr lang="en-US" dirty="0"/>
              <a:t>Create opportunities to enhance the recognition and visibility of our faculty at the regional and national levels. </a:t>
            </a:r>
          </a:p>
          <a:p>
            <a:pPr marL="238125" indent="0">
              <a:lnSpc>
                <a:spcPct val="100000"/>
              </a:lnSpc>
              <a:spcAft>
                <a:spcPts val="1800"/>
              </a:spcAft>
              <a:buNone/>
            </a:pPr>
            <a:r>
              <a:rPr lang="en-US" dirty="0"/>
              <a:t>Encourage a diverse and inclusive workforce and support regional initiatives for professional development and regional leadership training of directors and faculty at all career stages. </a:t>
            </a:r>
          </a:p>
          <a:p>
            <a:pPr marL="238125" indent="0">
              <a:lnSpc>
                <a:spcPct val="100000"/>
              </a:lnSpc>
              <a:spcAft>
                <a:spcPts val="1800"/>
              </a:spcAft>
              <a:buNone/>
            </a:pPr>
            <a:r>
              <a:rPr lang="en-US" dirty="0"/>
              <a:t>Engage graduate students and postdoctoral researchers by providing regional opportunities to broaden their professional experiences.</a:t>
            </a:r>
          </a:p>
          <a:p>
            <a:pPr marL="0" indent="0" algn="ctr">
              <a:buNone/>
            </a:pPr>
            <a:r>
              <a:rPr lang="en-US" i="1" dirty="0">
                <a:solidFill>
                  <a:srgbClr val="002060"/>
                </a:solidFill>
              </a:rPr>
              <a:t>To what extent is this goal relevant for SAAESD?</a:t>
            </a:r>
          </a:p>
          <a:p>
            <a:pPr marL="0" indent="0" algn="ctr">
              <a:buNone/>
            </a:pPr>
            <a:r>
              <a:rPr lang="en-US" i="1" dirty="0">
                <a:solidFill>
                  <a:srgbClr val="FF0000"/>
                </a:solidFill>
              </a:rPr>
              <a:t>80% greater		20% neutral		----------</a:t>
            </a:r>
            <a:endParaRPr lang="en-US" dirty="0">
              <a:solidFill>
                <a:srgbClr val="FF0000"/>
              </a:solidFill>
            </a:endParaRPr>
          </a:p>
          <a:p>
            <a:pPr marL="238125" indent="0">
              <a:lnSpc>
                <a:spcPct val="100000"/>
              </a:lnSpc>
              <a:spcAft>
                <a:spcPts val="1800"/>
              </a:spcAft>
              <a:buNone/>
            </a:pPr>
            <a:endParaRPr lang="en-US" dirty="0"/>
          </a:p>
        </p:txBody>
      </p:sp>
    </p:spTree>
    <p:extLst>
      <p:ext uri="{BB962C8B-B14F-4D97-AF65-F5344CB8AC3E}">
        <p14:creationId xmlns:p14="http://schemas.microsoft.com/office/powerpoint/2010/main" val="3642636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28E9-8A23-BF4E-9963-E52425E2C56C}"/>
              </a:ext>
            </a:extLst>
          </p:cNvPr>
          <p:cNvSpPr>
            <a:spLocks noGrp="1"/>
          </p:cNvSpPr>
          <p:nvPr>
            <p:ph type="title"/>
          </p:nvPr>
        </p:nvSpPr>
        <p:spPr>
          <a:xfrm>
            <a:off x="838200" y="365125"/>
            <a:ext cx="10515600" cy="1325563"/>
          </a:xfrm>
        </p:spPr>
        <p:txBody>
          <a:bodyPr>
            <a:normAutofit/>
          </a:bodyPr>
          <a:lstStyle/>
          <a:p>
            <a:pPr marL="1550988" indent="-1550988"/>
            <a:r>
              <a:rPr lang="en-US" sz="4000" b="1" i="1" dirty="0"/>
              <a:t>Goal 4 - Showcase member successes, both internally and externally </a:t>
            </a:r>
            <a:endParaRPr lang="en-US" sz="4000" i="1"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426838-AFE6-FF4F-A98C-5EBF9BAC65E0}"/>
              </a:ext>
            </a:extLst>
          </p:cNvPr>
          <p:cNvSpPr>
            <a:spLocks noGrp="1"/>
          </p:cNvSpPr>
          <p:nvPr>
            <p:ph idx="1"/>
          </p:nvPr>
        </p:nvSpPr>
        <p:spPr>
          <a:xfrm>
            <a:off x="838200" y="1845780"/>
            <a:ext cx="10515600" cy="5012219"/>
          </a:xfrm>
        </p:spPr>
        <p:txBody>
          <a:bodyPr>
            <a:normAutofit lnSpcReduction="10000"/>
          </a:bodyPr>
          <a:lstStyle/>
          <a:p>
            <a:pPr marL="238125" indent="0">
              <a:lnSpc>
                <a:spcPct val="100000"/>
              </a:lnSpc>
              <a:spcAft>
                <a:spcPts val="1800"/>
              </a:spcAft>
              <a:buNone/>
            </a:pPr>
            <a:r>
              <a:rPr lang="en-US" dirty="0"/>
              <a:t>Increase the clarity, consistency, and scale of messaging coming from our research programs by speaking with a coordinated voice on regional issues that complements, reinforces and elevates messages from our respective universities. </a:t>
            </a:r>
          </a:p>
          <a:p>
            <a:pPr marL="238125" indent="0">
              <a:lnSpc>
                <a:spcPct val="100000"/>
              </a:lnSpc>
              <a:spcAft>
                <a:spcPts val="1800"/>
              </a:spcAft>
              <a:buNone/>
            </a:pPr>
            <a:r>
              <a:rPr lang="en-US" dirty="0"/>
              <a:t>The scope of our individual communications can be broadened by engaging communicators from our member institutions to effectively network and provide substantive and regular information to generate impactful products</a:t>
            </a:r>
            <a:r>
              <a:rPr lang="en-US" sz="2200" dirty="0"/>
              <a:t>.</a:t>
            </a:r>
          </a:p>
          <a:p>
            <a:pPr marL="0" indent="0" algn="ctr">
              <a:buNone/>
            </a:pPr>
            <a:r>
              <a:rPr lang="en-US" i="1" dirty="0">
                <a:solidFill>
                  <a:srgbClr val="002060"/>
                </a:solidFill>
              </a:rPr>
              <a:t>To what extent is this goal relevant for SAAESD?</a:t>
            </a:r>
          </a:p>
          <a:p>
            <a:pPr marL="1828800" lvl="4" indent="0">
              <a:buNone/>
            </a:pPr>
            <a:r>
              <a:rPr lang="en-US" sz="2800" i="1" dirty="0">
                <a:solidFill>
                  <a:srgbClr val="FF0000"/>
                </a:solidFill>
              </a:rPr>
              <a:t>73% greater		27% neutral		----------</a:t>
            </a:r>
            <a:endParaRPr lang="en-US" sz="2800" dirty="0">
              <a:solidFill>
                <a:srgbClr val="FF0000"/>
              </a:solidFill>
            </a:endParaRPr>
          </a:p>
          <a:p>
            <a:pPr marL="0" indent="0">
              <a:buNone/>
            </a:pPr>
            <a:endParaRPr lang="en-US" sz="2200" dirty="0"/>
          </a:p>
        </p:txBody>
      </p:sp>
    </p:spTree>
    <p:extLst>
      <p:ext uri="{BB962C8B-B14F-4D97-AF65-F5344CB8AC3E}">
        <p14:creationId xmlns:p14="http://schemas.microsoft.com/office/powerpoint/2010/main" val="554567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9E2-CB22-E04A-A53D-60308E473DFB}"/>
              </a:ext>
            </a:extLst>
          </p:cNvPr>
          <p:cNvSpPr>
            <a:spLocks noGrp="1"/>
          </p:cNvSpPr>
          <p:nvPr>
            <p:ph type="title"/>
          </p:nvPr>
        </p:nvSpPr>
        <p:spPr>
          <a:xfrm>
            <a:off x="4965430" y="629268"/>
            <a:ext cx="6586491" cy="1286160"/>
          </a:xfrm>
        </p:spPr>
        <p:txBody>
          <a:bodyPr anchor="b">
            <a:normAutofit fontScale="90000"/>
          </a:bodyPr>
          <a:lstStyle/>
          <a:p>
            <a:r>
              <a:rPr lang="en-US" sz="2800" b="1" i="1" dirty="0"/>
              <a:t> </a:t>
            </a:r>
            <a:br>
              <a:rPr lang="en-US" sz="2800" b="1" dirty="0"/>
            </a:br>
            <a:r>
              <a:rPr lang="en-US" b="1" dirty="0"/>
              <a:t>Annual Action Plans </a:t>
            </a:r>
            <a:br>
              <a:rPr lang="en-US" sz="2800" dirty="0"/>
            </a:br>
            <a:endParaRPr lang="en-US" sz="2800" dirty="0"/>
          </a:p>
        </p:txBody>
      </p:sp>
      <p:sp>
        <p:nvSpPr>
          <p:cNvPr id="3" name="Content Placeholder 2">
            <a:extLst>
              <a:ext uri="{FF2B5EF4-FFF2-40B4-BE49-F238E27FC236}">
                <a16:creationId xmlns:a16="http://schemas.microsoft.com/office/drawing/2014/main" id="{9DE9FE57-9688-5D4E-B1D4-245A32EB8D50}"/>
              </a:ext>
            </a:extLst>
          </p:cNvPr>
          <p:cNvSpPr>
            <a:spLocks noGrp="1"/>
          </p:cNvSpPr>
          <p:nvPr>
            <p:ph idx="1"/>
          </p:nvPr>
        </p:nvSpPr>
        <p:spPr>
          <a:xfrm>
            <a:off x="4965431" y="2438400"/>
            <a:ext cx="6586489" cy="4419600"/>
          </a:xfrm>
        </p:spPr>
        <p:txBody>
          <a:bodyPr>
            <a:normAutofit fontScale="92500" lnSpcReduction="10000"/>
          </a:bodyPr>
          <a:lstStyle/>
          <a:p>
            <a:pPr marL="0" indent="0">
              <a:spcAft>
                <a:spcPts val="1200"/>
              </a:spcAft>
              <a:buNone/>
            </a:pPr>
            <a:r>
              <a:rPr lang="en-US" sz="2400" dirty="0">
                <a:solidFill>
                  <a:srgbClr val="FF0000"/>
                </a:solidFill>
              </a:rPr>
              <a:t>A Strategic Roadmap Implementation Team </a:t>
            </a:r>
            <a:r>
              <a:rPr lang="en-US" sz="2400" dirty="0"/>
              <a:t>will develop annual action plans to:</a:t>
            </a:r>
          </a:p>
          <a:p>
            <a:pPr marL="466725" lvl="0">
              <a:spcAft>
                <a:spcPts val="1200"/>
              </a:spcAft>
            </a:pPr>
            <a:r>
              <a:rPr lang="en-US" sz="2400" dirty="0"/>
              <a:t>Identify and prioritize specific needs based on input from Southern Advisory Committees, key stakeholders, and members</a:t>
            </a:r>
          </a:p>
          <a:p>
            <a:pPr marL="466725" lvl="0">
              <a:spcAft>
                <a:spcPts val="1200"/>
              </a:spcAft>
            </a:pPr>
            <a:r>
              <a:rPr lang="en-US" sz="2400" dirty="0"/>
              <a:t>Identify, update, and prioritize emerging opportunities within the five focus areas</a:t>
            </a:r>
          </a:p>
          <a:p>
            <a:pPr marL="466725" lvl="0">
              <a:spcAft>
                <a:spcPts val="1200"/>
              </a:spcAft>
            </a:pPr>
            <a:r>
              <a:rPr lang="en-US" sz="2400" dirty="0"/>
              <a:t>Evaluate accomplishments and develop annual action plans to support the goals</a:t>
            </a:r>
          </a:p>
          <a:p>
            <a:pPr marL="466725">
              <a:spcAft>
                <a:spcPts val="1200"/>
              </a:spcAft>
            </a:pPr>
            <a:r>
              <a:rPr lang="en-US" sz="2400" dirty="0"/>
              <a:t>Monitor progress, evaluate results, and share recommendations with SAAESD members </a:t>
            </a:r>
          </a:p>
        </p:txBody>
      </p:sp>
      <p:pic>
        <p:nvPicPr>
          <p:cNvPr id="5" name="Picture 4" descr="Arrows pointing towards light">
            <a:extLst>
              <a:ext uri="{FF2B5EF4-FFF2-40B4-BE49-F238E27FC236}">
                <a16:creationId xmlns:a16="http://schemas.microsoft.com/office/drawing/2014/main" id="{D90C734C-FB1D-4586-934E-6C1C04E08601}"/>
              </a:ext>
            </a:extLst>
          </p:cNvPr>
          <p:cNvPicPr>
            <a:picLocks noChangeAspect="1"/>
          </p:cNvPicPr>
          <p:nvPr/>
        </p:nvPicPr>
        <p:blipFill rotWithShape="1">
          <a:blip r:embed="rId3"/>
          <a:srcRect l="7577" r="47304"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EF8A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11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26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D84AC94C-F732-B944-A469-8D7DFF6A9623}"/>
              </a:ext>
            </a:extLst>
          </p:cNvPr>
          <p:cNvSpPr/>
          <p:nvPr/>
        </p:nvSpPr>
        <p:spPr>
          <a:xfrm>
            <a:off x="4996544" y="4234543"/>
            <a:ext cx="6654654" cy="186145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55700F-F411-CC43-AC30-FEB091554B15}"/>
              </a:ext>
            </a:extLst>
          </p:cNvPr>
          <p:cNvSpPr>
            <a:spLocks noGrp="1"/>
          </p:cNvSpPr>
          <p:nvPr>
            <p:ph type="title"/>
          </p:nvPr>
        </p:nvSpPr>
        <p:spPr>
          <a:xfrm>
            <a:off x="841248" y="548640"/>
            <a:ext cx="3600860" cy="5431536"/>
          </a:xfrm>
        </p:spPr>
        <p:txBody>
          <a:bodyPr>
            <a:normAutofit/>
          </a:bodyPr>
          <a:lstStyle/>
          <a:p>
            <a:r>
              <a:rPr lang="en-US" sz="5400" b="1" dirty="0"/>
              <a:t>SAAESD Strategic Roadmap</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a:extLst>
              <a:ext uri="{FF2B5EF4-FFF2-40B4-BE49-F238E27FC236}">
                <a16:creationId xmlns:a16="http://schemas.microsoft.com/office/drawing/2014/main" id="{4F1E593E-1DC5-2C4B-AFE5-836F1299253D}"/>
              </a:ext>
            </a:extLst>
          </p:cNvPr>
          <p:cNvSpPr/>
          <p:nvPr/>
        </p:nvSpPr>
        <p:spPr>
          <a:xfrm>
            <a:off x="4996543" y="1208314"/>
            <a:ext cx="6654655" cy="222068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58D490-F8CD-5648-B248-1AC4F3E73444}"/>
              </a:ext>
            </a:extLst>
          </p:cNvPr>
          <p:cNvSpPr>
            <a:spLocks noGrp="1"/>
          </p:cNvSpPr>
          <p:nvPr>
            <p:ph idx="1"/>
          </p:nvPr>
        </p:nvSpPr>
        <p:spPr>
          <a:xfrm>
            <a:off x="4793408" y="552091"/>
            <a:ext cx="6857790" cy="6186912"/>
          </a:xfrm>
        </p:spPr>
        <p:txBody>
          <a:bodyPr anchor="ctr">
            <a:normAutofit/>
          </a:bodyPr>
          <a:lstStyle/>
          <a:p>
            <a:pPr marL="0" indent="0" algn="ctr">
              <a:buNone/>
            </a:pPr>
            <a:r>
              <a:rPr lang="en-US" b="1" i="1" dirty="0"/>
              <a:t>Mission</a:t>
            </a:r>
            <a:endParaRPr lang="en-US" dirty="0"/>
          </a:p>
          <a:p>
            <a:pPr marL="238125" indent="0">
              <a:buNone/>
            </a:pPr>
            <a:r>
              <a:rPr lang="en-US" sz="2400" dirty="0">
                <a:solidFill>
                  <a:srgbClr val="002060"/>
                </a:solidFill>
              </a:rPr>
              <a:t>The SAAESD amplifies the collective strengths of our academic institutions to expand the vision and enhance their research capacity to collaboratively provide innovative approaches to regional, national, and global challenges in the food, agricultural, environmental, and life sciences.</a:t>
            </a:r>
          </a:p>
          <a:p>
            <a:pPr marL="0" indent="0">
              <a:buNone/>
            </a:pPr>
            <a:r>
              <a:rPr lang="en-US" sz="2200" dirty="0"/>
              <a:t> </a:t>
            </a:r>
          </a:p>
          <a:p>
            <a:pPr marL="0" indent="0" algn="ctr">
              <a:buNone/>
            </a:pPr>
            <a:r>
              <a:rPr lang="en-US" b="1" i="1" dirty="0"/>
              <a:t>Vision</a:t>
            </a:r>
            <a:endParaRPr lang="en-US" dirty="0"/>
          </a:p>
          <a:p>
            <a:pPr marL="238125" indent="0">
              <a:buNone/>
            </a:pPr>
            <a:r>
              <a:rPr lang="en-US" sz="2400" dirty="0">
                <a:solidFill>
                  <a:srgbClr val="002060"/>
                </a:solidFill>
              </a:rPr>
              <a:t>Transform agricultural, food, natural resources, and human systems throughout the Southern region for a healthier and more sustainable world through consensus and collaborative discovery, translation, application, and adoption.</a:t>
            </a:r>
          </a:p>
          <a:p>
            <a:pPr marL="0" indent="0">
              <a:buNone/>
            </a:pPr>
            <a:endParaRPr lang="en-US" sz="2200" dirty="0"/>
          </a:p>
        </p:txBody>
      </p:sp>
    </p:spTree>
    <p:extLst>
      <p:ext uri="{BB962C8B-B14F-4D97-AF65-F5344CB8AC3E}">
        <p14:creationId xmlns:p14="http://schemas.microsoft.com/office/powerpoint/2010/main" val="120224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949BE0F-22DE-CB48-91CD-298621A2708D}"/>
              </a:ext>
            </a:extLst>
          </p:cNvPr>
          <p:cNvSpPr>
            <a:spLocks noGrp="1"/>
          </p:cNvSpPr>
          <p:nvPr>
            <p:ph type="title"/>
          </p:nvPr>
        </p:nvSpPr>
        <p:spPr>
          <a:xfrm>
            <a:off x="838200" y="401221"/>
            <a:ext cx="10515600" cy="1348065"/>
          </a:xfrm>
        </p:spPr>
        <p:txBody>
          <a:bodyPr>
            <a:normAutofit/>
          </a:bodyPr>
          <a:lstStyle/>
          <a:p>
            <a:r>
              <a:rPr lang="en-US" sz="5400" b="1">
                <a:solidFill>
                  <a:srgbClr val="FFFFFF"/>
                </a:solidFill>
              </a:rPr>
              <a:t>Stakeholders</a:t>
            </a:r>
          </a:p>
        </p:txBody>
      </p:sp>
      <p:sp>
        <p:nvSpPr>
          <p:cNvPr id="3" name="Content Placeholder 2">
            <a:extLst>
              <a:ext uri="{FF2B5EF4-FFF2-40B4-BE49-F238E27FC236}">
                <a16:creationId xmlns:a16="http://schemas.microsoft.com/office/drawing/2014/main" id="{BD18C793-CE4D-D24A-A526-75ECB673421B}"/>
              </a:ext>
            </a:extLst>
          </p:cNvPr>
          <p:cNvSpPr>
            <a:spLocks noGrp="1"/>
          </p:cNvSpPr>
          <p:nvPr>
            <p:ph idx="1"/>
          </p:nvPr>
        </p:nvSpPr>
        <p:spPr>
          <a:xfrm>
            <a:off x="601249" y="2455100"/>
            <a:ext cx="11110587" cy="4402899"/>
          </a:xfrm>
        </p:spPr>
        <p:txBody>
          <a:bodyPr>
            <a:normAutofit/>
          </a:bodyPr>
          <a:lstStyle/>
          <a:p>
            <a:pPr marL="0" indent="0">
              <a:buNone/>
            </a:pPr>
            <a:r>
              <a:rPr lang="en-US" dirty="0"/>
              <a:t>SAAESD supports open and broad communication to all stakeholders, including the general public, on the value of research and serves as a trusted source of science-based information.</a:t>
            </a:r>
          </a:p>
          <a:p>
            <a:pPr marL="0" indent="0">
              <a:buNone/>
            </a:pPr>
            <a:endParaRPr lang="en-US" sz="2400" dirty="0"/>
          </a:p>
          <a:p>
            <a:pPr marL="0" indent="0">
              <a:buNone/>
            </a:pPr>
            <a:r>
              <a:rPr lang="en-US" sz="2400" b="1" i="1" dirty="0"/>
              <a:t> Stakeholder Needs:</a:t>
            </a:r>
            <a:endParaRPr lang="en-US" sz="2400" dirty="0"/>
          </a:p>
          <a:p>
            <a:pPr lvl="0"/>
            <a:r>
              <a:rPr lang="en-US" sz="2200" dirty="0"/>
              <a:t>Active and effective advocacy for the Southern regional research system</a:t>
            </a:r>
          </a:p>
          <a:p>
            <a:pPr lvl="0"/>
            <a:r>
              <a:rPr lang="en-US" sz="2200" dirty="0"/>
              <a:t>High priority regional research in food, agriculture, and natural resources </a:t>
            </a:r>
          </a:p>
          <a:p>
            <a:pPr lvl="0"/>
            <a:r>
              <a:rPr lang="en-US" sz="2200" dirty="0"/>
              <a:t>Effective coordination with Extension, academics, government, industry and private entities</a:t>
            </a:r>
          </a:p>
          <a:p>
            <a:pPr lvl="0"/>
            <a:r>
              <a:rPr lang="en-US" sz="2200" dirty="0"/>
              <a:t>Forum for information exchange, training, and communication</a:t>
            </a:r>
          </a:p>
        </p:txBody>
      </p:sp>
    </p:spTree>
    <p:extLst>
      <p:ext uri="{BB962C8B-B14F-4D97-AF65-F5344CB8AC3E}">
        <p14:creationId xmlns:p14="http://schemas.microsoft.com/office/powerpoint/2010/main" val="148264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949BE0F-22DE-CB48-91CD-298621A2708D}"/>
              </a:ext>
            </a:extLst>
          </p:cNvPr>
          <p:cNvSpPr>
            <a:spLocks noGrp="1"/>
          </p:cNvSpPr>
          <p:nvPr>
            <p:ph type="title"/>
          </p:nvPr>
        </p:nvSpPr>
        <p:spPr>
          <a:xfrm>
            <a:off x="838200" y="314133"/>
            <a:ext cx="10515600" cy="1348065"/>
          </a:xfrm>
        </p:spPr>
        <p:txBody>
          <a:bodyPr>
            <a:normAutofit/>
          </a:bodyPr>
          <a:lstStyle/>
          <a:p>
            <a:r>
              <a:rPr lang="en-US" sz="5400" b="1">
                <a:solidFill>
                  <a:srgbClr val="FFFFFF"/>
                </a:solidFill>
              </a:rPr>
              <a:t>Stakeholders</a:t>
            </a:r>
          </a:p>
        </p:txBody>
      </p:sp>
      <p:graphicFrame>
        <p:nvGraphicFramePr>
          <p:cNvPr id="3" name="Table 2"/>
          <p:cNvGraphicFramePr>
            <a:graphicFrameLocks noGrp="1"/>
          </p:cNvGraphicFramePr>
          <p:nvPr>
            <p:extLst>
              <p:ext uri="{D42A27DB-BD31-4B8C-83A1-F6EECF244321}">
                <p14:modId xmlns:p14="http://schemas.microsoft.com/office/powerpoint/2010/main" val="3358205337"/>
              </p:ext>
            </p:extLst>
          </p:nvPr>
        </p:nvGraphicFramePr>
        <p:xfrm>
          <a:off x="1847088" y="1271108"/>
          <a:ext cx="7973568" cy="5436136"/>
        </p:xfrm>
        <a:graphic>
          <a:graphicData uri="http://schemas.openxmlformats.org/drawingml/2006/table">
            <a:tbl>
              <a:tblPr>
                <a:tableStyleId>{5C22544A-7EE6-4342-B048-85BDC9FD1C3A}</a:tableStyleId>
              </a:tblPr>
              <a:tblGrid>
                <a:gridCol w="2657856">
                  <a:extLst>
                    <a:ext uri="{9D8B030D-6E8A-4147-A177-3AD203B41FA5}">
                      <a16:colId xmlns:a16="http://schemas.microsoft.com/office/drawing/2014/main" val="3432223423"/>
                    </a:ext>
                  </a:extLst>
                </a:gridCol>
                <a:gridCol w="1328928">
                  <a:extLst>
                    <a:ext uri="{9D8B030D-6E8A-4147-A177-3AD203B41FA5}">
                      <a16:colId xmlns:a16="http://schemas.microsoft.com/office/drawing/2014/main" val="3308201836"/>
                    </a:ext>
                  </a:extLst>
                </a:gridCol>
                <a:gridCol w="1328928">
                  <a:extLst>
                    <a:ext uri="{9D8B030D-6E8A-4147-A177-3AD203B41FA5}">
                      <a16:colId xmlns:a16="http://schemas.microsoft.com/office/drawing/2014/main" val="212031458"/>
                    </a:ext>
                  </a:extLst>
                </a:gridCol>
                <a:gridCol w="1328928">
                  <a:extLst>
                    <a:ext uri="{9D8B030D-6E8A-4147-A177-3AD203B41FA5}">
                      <a16:colId xmlns:a16="http://schemas.microsoft.com/office/drawing/2014/main" val="2398993943"/>
                    </a:ext>
                  </a:extLst>
                </a:gridCol>
                <a:gridCol w="1328928">
                  <a:extLst>
                    <a:ext uri="{9D8B030D-6E8A-4147-A177-3AD203B41FA5}">
                      <a16:colId xmlns:a16="http://schemas.microsoft.com/office/drawing/2014/main" val="398914439"/>
                    </a:ext>
                  </a:extLst>
                </a:gridCol>
              </a:tblGrid>
              <a:tr h="721261">
                <a:tc gridSpan="5">
                  <a:txBody>
                    <a:bodyPr/>
                    <a:lstStyle/>
                    <a:p>
                      <a:pPr algn="l" fontAlgn="b"/>
                      <a:r>
                        <a:rPr lang="en-US" sz="1800" b="1" u="none" strike="noStrike" dirty="0">
                          <a:solidFill>
                            <a:schemeClr val="bg1"/>
                          </a:solidFill>
                          <a:effectLst/>
                          <a:latin typeface="Arial" panose="020B0604020202020204" pitchFamily="34" charset="0"/>
                          <a:cs typeface="Arial" panose="020B0604020202020204" pitchFamily="34" charset="0"/>
                        </a:rPr>
                        <a:t>To what extent do you consider the following groups of stakeholders to be impacted by SAAESD activities?</a:t>
                      </a:r>
                      <a:endParaRPr lang="en-US"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12214204"/>
                  </a:ext>
                </a:extLst>
              </a:tr>
              <a:tr h="300526">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131966"/>
                  </a:ext>
                </a:extLst>
              </a:tr>
              <a:tr h="300526">
                <a:tc>
                  <a:txBody>
                    <a:bodyPr/>
                    <a:lstStyle/>
                    <a:p>
                      <a:pPr algn="l"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Arial" panose="020B0604020202020204" pitchFamily="34" charset="0"/>
                          <a:cs typeface="Arial" panose="020B0604020202020204" pitchFamily="34" charset="0"/>
                        </a:rPr>
                        <a:t>Greater</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Arial" panose="020B0604020202020204" pitchFamily="34" charset="0"/>
                          <a:cs typeface="Arial" panose="020B0604020202020204" pitchFamily="34" charset="0"/>
                        </a:rPr>
                        <a:t>Neutral</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effectLst/>
                          <a:latin typeface="Arial" panose="020B0604020202020204" pitchFamily="34" charset="0"/>
                          <a:cs typeface="Arial" panose="020B0604020202020204" pitchFamily="34" charset="0"/>
                        </a:rPr>
                        <a:t>Lesser</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0805465"/>
                  </a:ext>
                </a:extLst>
              </a:tr>
              <a:tr h="300526">
                <a:tc>
                  <a:txBody>
                    <a:bodyPr/>
                    <a:lstStyle/>
                    <a:p>
                      <a:pPr algn="l" fontAlgn="b"/>
                      <a:r>
                        <a:rPr lang="en-US" sz="1800" u="none" strike="noStrike" dirty="0">
                          <a:effectLst/>
                          <a:latin typeface="Arial" panose="020B0604020202020204" pitchFamily="34" charset="0"/>
                          <a:cs typeface="Arial" panose="020B0604020202020204" pitchFamily="34" charset="0"/>
                        </a:rPr>
                        <a:t>AES Directors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81%</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13%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6%</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2799173"/>
                  </a:ext>
                </a:extLst>
              </a:tr>
              <a:tr h="300526">
                <a:tc>
                  <a:txBody>
                    <a:bodyPr/>
                    <a:lstStyle/>
                    <a:p>
                      <a:pPr algn="l" fontAlgn="b"/>
                      <a:r>
                        <a:rPr lang="en-US" sz="1800" u="none" strike="noStrike" dirty="0">
                          <a:effectLst/>
                          <a:latin typeface="Arial" panose="020B0604020202020204" pitchFamily="34" charset="0"/>
                          <a:cs typeface="Arial" panose="020B0604020202020204" pitchFamily="34" charset="0"/>
                        </a:rPr>
                        <a:t>ESS/ESCOP</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63%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25%</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13%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42087355"/>
                  </a:ext>
                </a:extLst>
              </a:tr>
              <a:tr h="300526">
                <a:tc>
                  <a:txBody>
                    <a:bodyPr/>
                    <a:lstStyle/>
                    <a:p>
                      <a:pPr algn="l" fontAlgn="b"/>
                      <a:r>
                        <a:rPr lang="en-US" sz="1800" u="none" strike="noStrike" dirty="0">
                          <a:effectLst/>
                          <a:latin typeface="Arial" panose="020B0604020202020204" pitchFamily="34" charset="0"/>
                          <a:cs typeface="Arial" panose="020B0604020202020204" pitchFamily="34" charset="0"/>
                        </a:rPr>
                        <a:t>Producers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53%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13%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33%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09640530"/>
                  </a:ext>
                </a:extLst>
              </a:tr>
              <a:tr h="300526">
                <a:tc>
                  <a:txBody>
                    <a:bodyPr/>
                    <a:lstStyle/>
                    <a:p>
                      <a:pPr algn="l" fontAlgn="b"/>
                      <a:r>
                        <a:rPr lang="en-US" sz="1800" u="none" strike="noStrike" dirty="0">
                          <a:effectLst/>
                          <a:latin typeface="Arial" panose="020B0604020202020204" pitchFamily="34" charset="0"/>
                          <a:cs typeface="Arial" panose="020B0604020202020204" pitchFamily="34" charset="0"/>
                        </a:rPr>
                        <a:t>AES Faculty</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53%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40%</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7%</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65766273"/>
                  </a:ext>
                </a:extLst>
              </a:tr>
              <a:tr h="300526">
                <a:tc>
                  <a:txBody>
                    <a:bodyPr/>
                    <a:lstStyle/>
                    <a:p>
                      <a:pPr algn="l" fontAlgn="b"/>
                      <a:r>
                        <a:rPr lang="en-US" sz="1800" u="none" strike="noStrike" dirty="0">
                          <a:effectLst/>
                          <a:latin typeface="Arial" panose="020B0604020202020204" pitchFamily="34" charset="0"/>
                          <a:cs typeface="Arial" panose="020B0604020202020204" pitchFamily="34" charset="0"/>
                        </a:rPr>
                        <a:t>Extension</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50%</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38%</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ctr" fontAlgn="b"/>
                      <a:r>
                        <a:rPr lang="en-US" sz="1800" b="1" u="none" strike="noStrike" dirty="0">
                          <a:effectLst/>
                          <a:latin typeface="Arial" panose="020B0604020202020204" pitchFamily="34" charset="0"/>
                          <a:cs typeface="Arial" panose="020B0604020202020204" pitchFamily="34" charset="0"/>
                        </a:rPr>
                        <a:t>13%</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FFFF"/>
                    </a:solid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23305729"/>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APLU</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13%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09332887"/>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Funding agencies</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13%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55498949"/>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Commodity Groups</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40%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27%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33%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168025"/>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1890 Research</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38%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19%</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11433"/>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State Gov</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27%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27%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23632953"/>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Students/PD</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27%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27%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9078430"/>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General Public</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25%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33%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42%</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21536892"/>
                  </a:ext>
                </a:extLst>
              </a:tr>
              <a:tr h="300526">
                <a:tc>
                  <a:txBody>
                    <a:bodyPr/>
                    <a:lstStyle/>
                    <a:p>
                      <a:pPr algn="l" fontAlgn="b"/>
                      <a:r>
                        <a:rPr lang="en-US" sz="1800" u="none" strike="noStrike">
                          <a:effectLst/>
                          <a:latin typeface="Arial" panose="020B0604020202020204" pitchFamily="34" charset="0"/>
                          <a:cs typeface="Arial" panose="020B0604020202020204" pitchFamily="34" charset="0"/>
                        </a:rPr>
                        <a:t>Academics</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20%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a:effectLst/>
                          <a:latin typeface="Arial" panose="020B0604020202020204" pitchFamily="34" charset="0"/>
                          <a:cs typeface="Arial" panose="020B0604020202020204" pitchFamily="34" charset="0"/>
                        </a:rPr>
                        <a:t>47%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0" u="none" strike="noStrike" dirty="0">
                          <a:effectLst/>
                          <a:latin typeface="Arial" panose="020B0604020202020204" pitchFamily="34" charset="0"/>
                          <a:cs typeface="Arial" panose="020B0604020202020204" pitchFamily="34" charset="0"/>
                        </a:rPr>
                        <a:t>33%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50480385"/>
                  </a:ext>
                </a:extLst>
              </a:tr>
            </a:tbl>
          </a:graphicData>
        </a:graphic>
      </p:graphicFrame>
    </p:spTree>
    <p:extLst>
      <p:ext uri="{BB962C8B-B14F-4D97-AF65-F5344CB8AC3E}">
        <p14:creationId xmlns:p14="http://schemas.microsoft.com/office/powerpoint/2010/main" val="1004749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5F1850-15C3-C84B-83C3-C24A7A3AE8ED}"/>
              </a:ext>
            </a:extLst>
          </p:cNvPr>
          <p:cNvSpPr>
            <a:spLocks noGrp="1"/>
          </p:cNvSpPr>
          <p:nvPr>
            <p:ph type="title"/>
          </p:nvPr>
        </p:nvSpPr>
        <p:spPr>
          <a:xfrm>
            <a:off x="635000" y="640823"/>
            <a:ext cx="3418659" cy="5583148"/>
          </a:xfrm>
        </p:spPr>
        <p:txBody>
          <a:bodyPr anchor="ctr">
            <a:normAutofit/>
          </a:bodyPr>
          <a:lstStyle/>
          <a:p>
            <a:pPr>
              <a:lnSpc>
                <a:spcPct val="100000"/>
              </a:lnSpc>
            </a:pPr>
            <a:br>
              <a:rPr lang="en-US" sz="5400" b="1" dirty="0"/>
            </a:br>
            <a:r>
              <a:rPr lang="en-US" sz="5400" b="1" dirty="0"/>
              <a:t>Five Focus Areas</a:t>
            </a:r>
            <a:br>
              <a:rPr lang="en-US" sz="5400" b="1" dirty="0"/>
            </a:br>
            <a:br>
              <a:rPr lang="en-US" sz="5400" b="1" dirty="0"/>
            </a:br>
            <a:r>
              <a:rPr lang="en-US" sz="2400" b="1" u="sng" dirty="0">
                <a:solidFill>
                  <a:srgbClr val="FF0000"/>
                </a:solidFill>
              </a:rPr>
              <a:t>Focus Areas</a:t>
            </a:r>
            <a:r>
              <a:rPr lang="en-US" sz="2400" dirty="0"/>
              <a:t>…lead to</a:t>
            </a:r>
            <a:br>
              <a:rPr lang="en-US" sz="2400" dirty="0"/>
            </a:br>
            <a:r>
              <a:rPr lang="en-US" sz="2400" b="1" u="sng" dirty="0">
                <a:solidFill>
                  <a:srgbClr val="FF0000"/>
                </a:solidFill>
              </a:rPr>
              <a:t>Desired Results</a:t>
            </a:r>
            <a:r>
              <a:rPr lang="en-US" sz="2400" dirty="0"/>
              <a:t>…to attain</a:t>
            </a:r>
            <a:r>
              <a:rPr lang="en-US" sz="2400" b="1" dirty="0"/>
              <a:t> </a:t>
            </a:r>
            <a:r>
              <a:rPr lang="en-US" sz="2400" b="1" u="sng" dirty="0">
                <a:solidFill>
                  <a:srgbClr val="FF0000"/>
                </a:solidFill>
              </a:rPr>
              <a:t>Goals</a:t>
            </a:r>
            <a:r>
              <a:rPr lang="en-US" sz="2400" dirty="0"/>
              <a:t>…toward the</a:t>
            </a:r>
            <a:br>
              <a:rPr lang="en-US" sz="2400" dirty="0"/>
            </a:br>
            <a:r>
              <a:rPr lang="en-US" sz="2400" b="1" u="sng" dirty="0">
                <a:solidFill>
                  <a:srgbClr val="FF0000"/>
                </a:solidFill>
              </a:rPr>
              <a:t>Vision</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0C7A855-3611-4111-B5FB-AF9065DBFE78}"/>
              </a:ext>
            </a:extLst>
          </p:cNvPr>
          <p:cNvGraphicFramePr>
            <a:graphicFrameLocks noGrp="1"/>
          </p:cNvGraphicFramePr>
          <p:nvPr>
            <p:ph idx="1"/>
            <p:extLst>
              <p:ext uri="{D42A27DB-BD31-4B8C-83A1-F6EECF244321}">
                <p14:modId xmlns:p14="http://schemas.microsoft.com/office/powerpoint/2010/main" val="126494982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112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75DB3-87CF-4246-BB44-B5647DCFC010}"/>
              </a:ext>
            </a:extLst>
          </p:cNvPr>
          <p:cNvSpPr>
            <a:spLocks noGrp="1"/>
          </p:cNvSpPr>
          <p:nvPr>
            <p:ph type="title"/>
          </p:nvPr>
        </p:nvSpPr>
        <p:spPr>
          <a:xfrm>
            <a:off x="542449" y="1238790"/>
            <a:ext cx="3996711" cy="3300548"/>
          </a:xfrm>
          <a:noFill/>
        </p:spPr>
        <p:txBody>
          <a:bodyPr vert="horz" lIns="91440" tIns="45720" rIns="91440" bIns="45720" rtlCol="0" anchor="b">
            <a:noAutofit/>
          </a:bodyPr>
          <a:lstStyle/>
          <a:p>
            <a:r>
              <a:rPr lang="en-US" sz="5400" b="1" dirty="0">
                <a:solidFill>
                  <a:srgbClr val="002060"/>
                </a:solidFill>
              </a:rPr>
              <a:t>Focus area 1: </a:t>
            </a:r>
            <a:r>
              <a:rPr lang="en-US" sz="5400" b="1" dirty="0">
                <a:solidFill>
                  <a:schemeClr val="accent1"/>
                </a:solidFill>
              </a:rPr>
              <a:t>Collaborative Discovery</a:t>
            </a:r>
            <a:endParaRPr lang="en-US" sz="5400" dirty="0">
              <a:solidFill>
                <a:schemeClr val="accent1"/>
              </a:solidFill>
            </a:endParaRPr>
          </a:p>
        </p:txBody>
      </p:sp>
      <p:graphicFrame>
        <p:nvGraphicFramePr>
          <p:cNvPr id="5" name="Content Placeholder 2">
            <a:extLst>
              <a:ext uri="{FF2B5EF4-FFF2-40B4-BE49-F238E27FC236}">
                <a16:creationId xmlns:a16="http://schemas.microsoft.com/office/drawing/2014/main" id="{14435D6C-B056-4454-A981-B7FD21D1B3C4}"/>
              </a:ext>
            </a:extLst>
          </p:cNvPr>
          <p:cNvGraphicFramePr>
            <a:graphicFrameLocks noGrp="1"/>
          </p:cNvGraphicFramePr>
          <p:nvPr>
            <p:ph idx="1"/>
            <p:extLst>
              <p:ext uri="{D42A27DB-BD31-4B8C-83A1-F6EECF244321}">
                <p14:modId xmlns:p14="http://schemas.microsoft.com/office/powerpoint/2010/main" val="128024502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Object 2">
            <a:extLst>
              <a:ext uri="{FF2B5EF4-FFF2-40B4-BE49-F238E27FC236}">
                <a16:creationId xmlns:a16="http://schemas.microsoft.com/office/drawing/2014/main" id="{3CF8BA40-87DA-1D49-852E-975FC4A3AC8B}"/>
              </a:ext>
            </a:extLst>
          </p:cNvPr>
          <p:cNvGraphicFramePr>
            <a:graphicFrameLocks noChangeAspect="1"/>
          </p:cNvGraphicFramePr>
          <p:nvPr>
            <p:extLst>
              <p:ext uri="{D42A27DB-BD31-4B8C-83A1-F6EECF244321}">
                <p14:modId xmlns:p14="http://schemas.microsoft.com/office/powerpoint/2010/main" val="2191125738"/>
              </p:ext>
            </p:extLst>
          </p:nvPr>
        </p:nvGraphicFramePr>
        <p:xfrm>
          <a:off x="5147051" y="4810125"/>
          <a:ext cx="6510337" cy="1279525"/>
        </p:xfrm>
        <a:graphic>
          <a:graphicData uri="http://schemas.openxmlformats.org/presentationml/2006/ole">
            <mc:AlternateContent xmlns:mc="http://schemas.openxmlformats.org/markup-compatibility/2006">
              <mc:Choice xmlns:v="urn:schemas-microsoft-com:vml" Requires="v">
                <p:oleObj spid="_x0000_s3094" name="Document" r:id="rId9" imgW="5943600" imgH="1168400" progId="Word.Document.12">
                  <p:embed/>
                </p:oleObj>
              </mc:Choice>
              <mc:Fallback>
                <p:oleObj name="Document" r:id="rId9" imgW="5943600" imgH="1168400" progId="Word.Document.12">
                  <p:embed/>
                  <p:pic>
                    <p:nvPicPr>
                      <p:cNvPr id="0" name=""/>
                      <p:cNvPicPr/>
                      <p:nvPr/>
                    </p:nvPicPr>
                    <p:blipFill>
                      <a:blip r:embed="rId10"/>
                      <a:stretch>
                        <a:fillRect/>
                      </a:stretch>
                    </p:blipFill>
                    <p:spPr>
                      <a:xfrm>
                        <a:off x="5147051" y="4810125"/>
                        <a:ext cx="6510337" cy="1279525"/>
                      </a:xfrm>
                      <a:prstGeom prst="rect">
                        <a:avLst/>
                      </a:prstGeom>
                    </p:spPr>
                  </p:pic>
                </p:oleObj>
              </mc:Fallback>
            </mc:AlternateContent>
          </a:graphicData>
        </a:graphic>
      </p:graphicFrame>
    </p:spTree>
    <p:extLst>
      <p:ext uri="{BB962C8B-B14F-4D97-AF65-F5344CB8AC3E}">
        <p14:creationId xmlns:p14="http://schemas.microsoft.com/office/powerpoint/2010/main" val="197488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75DB3-87CF-4246-BB44-B5647DCFC010}"/>
              </a:ext>
            </a:extLst>
          </p:cNvPr>
          <p:cNvSpPr>
            <a:spLocks noGrp="1"/>
          </p:cNvSpPr>
          <p:nvPr>
            <p:ph type="title"/>
          </p:nvPr>
        </p:nvSpPr>
        <p:spPr>
          <a:xfrm>
            <a:off x="841248" y="548640"/>
            <a:ext cx="3600860" cy="5431536"/>
          </a:xfrm>
        </p:spPr>
        <p:txBody>
          <a:bodyPr>
            <a:normAutofit/>
          </a:bodyPr>
          <a:lstStyle/>
          <a:p>
            <a:r>
              <a:rPr lang="en-US" sz="5000" b="1" dirty="0">
                <a:solidFill>
                  <a:srgbClr val="002060"/>
                </a:solidFill>
              </a:rPr>
              <a:t>Focus area 1: </a:t>
            </a:r>
            <a:r>
              <a:rPr lang="en-US" sz="5000" b="1" dirty="0">
                <a:solidFill>
                  <a:schemeClr val="accent1"/>
                </a:solidFill>
              </a:rPr>
              <a:t>Collaborative Discovery</a:t>
            </a:r>
            <a:endParaRPr lang="en-US" sz="5000" dirty="0">
              <a:solidFill>
                <a:schemeClr val="accent1"/>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9D2D87-3A2D-7945-8F5B-07D69DAF737F}"/>
              </a:ext>
            </a:extLst>
          </p:cNvPr>
          <p:cNvSpPr>
            <a:spLocks noGrp="1"/>
          </p:cNvSpPr>
          <p:nvPr>
            <p:ph idx="1"/>
          </p:nvPr>
        </p:nvSpPr>
        <p:spPr>
          <a:xfrm>
            <a:off x="5126418" y="552090"/>
            <a:ext cx="6224335" cy="6305909"/>
          </a:xfrm>
        </p:spPr>
        <p:txBody>
          <a:bodyPr anchor="ctr">
            <a:normAutofit/>
          </a:bodyPr>
          <a:lstStyle/>
          <a:p>
            <a:pPr marL="0" indent="0">
              <a:buNone/>
            </a:pPr>
            <a:r>
              <a:rPr lang="en-US" sz="2400" b="1" i="1" dirty="0"/>
              <a:t>Strategies: </a:t>
            </a:r>
            <a:endParaRPr lang="en-US" sz="2400" b="1" dirty="0"/>
          </a:p>
          <a:p>
            <a:pPr marL="514350" lvl="0" indent="-514350">
              <a:spcAft>
                <a:spcPts val="600"/>
              </a:spcAft>
              <a:buClr>
                <a:schemeClr val="tx1"/>
              </a:buClr>
              <a:buFont typeface="+mj-lt"/>
              <a:buAutoNum type="arabicPeriod"/>
            </a:pPr>
            <a:r>
              <a:rPr lang="en-US" sz="2000" dirty="0">
                <a:solidFill>
                  <a:srgbClr val="FF0000"/>
                </a:solidFill>
              </a:rPr>
              <a:t>Establish regional research priorities</a:t>
            </a:r>
            <a:r>
              <a:rPr lang="en-US" sz="2000" dirty="0"/>
              <a:t>, promoting the development of complementary research platforms and topics to facilitate collaborative research in areas of regional importance.</a:t>
            </a:r>
          </a:p>
          <a:p>
            <a:pPr marL="514350" lvl="0" indent="-514350">
              <a:spcAft>
                <a:spcPts val="600"/>
              </a:spcAft>
              <a:buFont typeface="+mj-lt"/>
              <a:buAutoNum type="arabicPeriod"/>
            </a:pPr>
            <a:r>
              <a:rPr lang="en-US" sz="2000" dirty="0"/>
              <a:t>Leverage the</a:t>
            </a:r>
            <a:r>
              <a:rPr lang="en-US" sz="2000" dirty="0">
                <a:solidFill>
                  <a:srgbClr val="FF0000"/>
                </a:solidFill>
              </a:rPr>
              <a:t> </a:t>
            </a:r>
            <a:r>
              <a:rPr lang="en-US" sz="2000" dirty="0"/>
              <a:t>strengths of </a:t>
            </a:r>
            <a:r>
              <a:rPr lang="en-US" sz="2000" dirty="0">
                <a:solidFill>
                  <a:srgbClr val="FF0000"/>
                </a:solidFill>
              </a:rPr>
              <a:t>specialized faculty and facilities </a:t>
            </a:r>
            <a:r>
              <a:rPr lang="en-US" sz="2000" dirty="0"/>
              <a:t>from multiple Southern land-grant institutions to address complex problems that are beyond the capacity of a single SAES. </a:t>
            </a:r>
          </a:p>
          <a:p>
            <a:pPr marL="514350" lvl="0" indent="-514350">
              <a:spcAft>
                <a:spcPts val="600"/>
              </a:spcAft>
              <a:buFont typeface="+mj-lt"/>
              <a:buAutoNum type="arabicPeriod"/>
            </a:pPr>
            <a:r>
              <a:rPr lang="en-US" sz="2000" dirty="0"/>
              <a:t>Continually assess the </a:t>
            </a:r>
            <a:r>
              <a:rPr lang="en-US" sz="2000" dirty="0">
                <a:solidFill>
                  <a:srgbClr val="FF0000"/>
                </a:solidFill>
              </a:rPr>
              <a:t>Southern Multistate Research projects portfolio </a:t>
            </a:r>
            <a:r>
              <a:rPr lang="en-US" sz="2000" dirty="0"/>
              <a:t>to minimize redundancies and identify gaps as opportunities to create new projects. </a:t>
            </a:r>
          </a:p>
          <a:p>
            <a:pPr marL="514350" lvl="0" indent="-514350">
              <a:spcAft>
                <a:spcPts val="600"/>
              </a:spcAft>
              <a:buClr>
                <a:schemeClr val="tx1"/>
              </a:buClr>
              <a:buFont typeface="+mj-lt"/>
              <a:buAutoNum type="arabicPeriod"/>
            </a:pPr>
            <a:r>
              <a:rPr lang="en-US" sz="2000" dirty="0">
                <a:solidFill>
                  <a:srgbClr val="FF0000"/>
                </a:solidFill>
              </a:rPr>
              <a:t>Address emerging issues </a:t>
            </a:r>
            <a:r>
              <a:rPr lang="en-US" sz="2000" dirty="0"/>
              <a:t>in the context of the Southern regional priorities through proactive leadership.</a:t>
            </a:r>
          </a:p>
          <a:p>
            <a:pPr marL="514350" indent="-514350">
              <a:spcAft>
                <a:spcPts val="600"/>
              </a:spcAft>
              <a:buFont typeface="+mj-lt"/>
              <a:buAutoNum type="arabicPeriod"/>
            </a:pPr>
            <a:r>
              <a:rPr lang="en-US" sz="2000" dirty="0"/>
              <a:t>Promote </a:t>
            </a:r>
            <a:r>
              <a:rPr lang="en-US" sz="2000" dirty="0">
                <a:solidFill>
                  <a:srgbClr val="FF0000"/>
                </a:solidFill>
              </a:rPr>
              <a:t>convergent, systems-level approaches </a:t>
            </a:r>
            <a:r>
              <a:rPr lang="en-US" sz="2000" dirty="0"/>
              <a:t>to broaden the scope of our science.</a:t>
            </a:r>
          </a:p>
        </p:txBody>
      </p:sp>
    </p:spTree>
    <p:extLst>
      <p:ext uri="{BB962C8B-B14F-4D97-AF65-F5344CB8AC3E}">
        <p14:creationId xmlns:p14="http://schemas.microsoft.com/office/powerpoint/2010/main" val="148787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79F2-A04A-3547-AA4E-A415B49F2DF8}"/>
              </a:ext>
            </a:extLst>
          </p:cNvPr>
          <p:cNvSpPr>
            <a:spLocks noGrp="1"/>
          </p:cNvSpPr>
          <p:nvPr>
            <p:ph type="title"/>
          </p:nvPr>
        </p:nvSpPr>
        <p:spPr>
          <a:xfrm>
            <a:off x="524740" y="620392"/>
            <a:ext cx="4372937" cy="5504688"/>
          </a:xfrm>
        </p:spPr>
        <p:txBody>
          <a:bodyPr>
            <a:normAutofit/>
          </a:bodyPr>
          <a:lstStyle/>
          <a:p>
            <a:r>
              <a:rPr lang="en-US" sz="6000" b="1" dirty="0">
                <a:solidFill>
                  <a:srgbClr val="002060"/>
                </a:solidFill>
              </a:rPr>
              <a:t>Focus area 2: </a:t>
            </a:r>
            <a:r>
              <a:rPr lang="en-US" sz="6000" b="1" dirty="0">
                <a:solidFill>
                  <a:schemeClr val="accent5"/>
                </a:solidFill>
              </a:rPr>
              <a:t>Strategic Alliances</a:t>
            </a:r>
            <a:endParaRPr lang="en-US" sz="6000" dirty="0">
              <a:solidFill>
                <a:schemeClr val="accent5"/>
              </a:solidFill>
            </a:endParaRPr>
          </a:p>
        </p:txBody>
      </p:sp>
      <p:graphicFrame>
        <p:nvGraphicFramePr>
          <p:cNvPr id="11" name="Content Placeholder 2">
            <a:extLst>
              <a:ext uri="{FF2B5EF4-FFF2-40B4-BE49-F238E27FC236}">
                <a16:creationId xmlns:a16="http://schemas.microsoft.com/office/drawing/2014/main" id="{2865A6B9-06D4-4A31-AA8D-6DFB1614AC2F}"/>
              </a:ext>
            </a:extLst>
          </p:cNvPr>
          <p:cNvGraphicFramePr>
            <a:graphicFrameLocks noGrp="1"/>
          </p:cNvGraphicFramePr>
          <p:nvPr>
            <p:ph idx="1"/>
            <p:extLst>
              <p:ext uri="{D42A27DB-BD31-4B8C-83A1-F6EECF244321}">
                <p14:modId xmlns:p14="http://schemas.microsoft.com/office/powerpoint/2010/main" val="344230227"/>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 name="Object 2">
            <a:extLst>
              <a:ext uri="{FF2B5EF4-FFF2-40B4-BE49-F238E27FC236}">
                <a16:creationId xmlns:a16="http://schemas.microsoft.com/office/drawing/2014/main" id="{21F00339-D495-1E41-A98F-F9985114524A}"/>
              </a:ext>
            </a:extLst>
          </p:cNvPr>
          <p:cNvGraphicFramePr>
            <a:graphicFrameLocks noChangeAspect="1"/>
          </p:cNvGraphicFramePr>
          <p:nvPr>
            <p:extLst>
              <p:ext uri="{D42A27DB-BD31-4B8C-83A1-F6EECF244321}">
                <p14:modId xmlns:p14="http://schemas.microsoft.com/office/powerpoint/2010/main" val="435125971"/>
              </p:ext>
            </p:extLst>
          </p:nvPr>
        </p:nvGraphicFramePr>
        <p:xfrm>
          <a:off x="5494338" y="4851854"/>
          <a:ext cx="5943600" cy="1168400"/>
        </p:xfrm>
        <a:graphic>
          <a:graphicData uri="http://schemas.openxmlformats.org/presentationml/2006/ole">
            <mc:AlternateContent xmlns:mc="http://schemas.openxmlformats.org/markup-compatibility/2006">
              <mc:Choice xmlns:v="urn:schemas-microsoft-com:vml" Requires="v">
                <p:oleObj spid="_x0000_s4116" name="Document" r:id="rId9" imgW="5943600" imgH="1168400" progId="Word.Document.12">
                  <p:embed/>
                </p:oleObj>
              </mc:Choice>
              <mc:Fallback>
                <p:oleObj name="Document" r:id="rId9" imgW="5943600" imgH="1168400" progId="Word.Document.12">
                  <p:embed/>
                  <p:pic>
                    <p:nvPicPr>
                      <p:cNvPr id="0" name=""/>
                      <p:cNvPicPr/>
                      <p:nvPr/>
                    </p:nvPicPr>
                    <p:blipFill>
                      <a:blip r:embed="rId10"/>
                      <a:stretch>
                        <a:fillRect/>
                      </a:stretch>
                    </p:blipFill>
                    <p:spPr>
                      <a:xfrm>
                        <a:off x="5494338" y="4851854"/>
                        <a:ext cx="5943600" cy="1168400"/>
                      </a:xfrm>
                      <a:prstGeom prst="rect">
                        <a:avLst/>
                      </a:prstGeom>
                    </p:spPr>
                  </p:pic>
                </p:oleObj>
              </mc:Fallback>
            </mc:AlternateContent>
          </a:graphicData>
        </a:graphic>
      </p:graphicFrame>
    </p:spTree>
    <p:extLst>
      <p:ext uri="{BB962C8B-B14F-4D97-AF65-F5344CB8AC3E}">
        <p14:creationId xmlns:p14="http://schemas.microsoft.com/office/powerpoint/2010/main" val="1117226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1869</Words>
  <Application>Microsoft Macintosh PowerPoint</Application>
  <PresentationFormat>Widescreen</PresentationFormat>
  <Paragraphs>212</Paragraphs>
  <Slides>23</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Calibri Light</vt:lpstr>
      <vt:lpstr>Office Theme</vt:lpstr>
      <vt:lpstr>Document</vt:lpstr>
      <vt:lpstr>SAAESD Strategic Roadmap</vt:lpstr>
      <vt:lpstr>SAAESD Programs and Services </vt:lpstr>
      <vt:lpstr>SAAESD Strategic Roadmap</vt:lpstr>
      <vt:lpstr>Stakeholders</vt:lpstr>
      <vt:lpstr>Stakeholders</vt:lpstr>
      <vt:lpstr> Five Focus Areas  Focus Areas…lead to Desired Results…to attain Goals…toward the Vision</vt:lpstr>
      <vt:lpstr>Focus area 1: Collaborative Discovery</vt:lpstr>
      <vt:lpstr>Focus area 1: Collaborative Discovery</vt:lpstr>
      <vt:lpstr>Focus area 2: Strategic Alliances</vt:lpstr>
      <vt:lpstr>Focus area 2: Strategic Alliances</vt:lpstr>
      <vt:lpstr>Focus area 3: Enhancing Reputation</vt:lpstr>
      <vt:lpstr>Focus area 3: Enhancing Reputation</vt:lpstr>
      <vt:lpstr>Focus area 4: Effective Advocacy</vt:lpstr>
      <vt:lpstr>Focus area 4: Effective Advocacy</vt:lpstr>
      <vt:lpstr>Focus area 5: Creating Impact</vt:lpstr>
      <vt:lpstr>Focus area 5: Creating Impact</vt:lpstr>
      <vt:lpstr>Four Overarching Goals</vt:lpstr>
      <vt:lpstr>Goal 1 - Increase scope, diversity and relevance of our collective research portfolios</vt:lpstr>
      <vt:lpstr>Goal 2 - Strengthen collaborative research that has regional relevance </vt:lpstr>
      <vt:lpstr>Goal 3 - Support and develop excellent human capital </vt:lpstr>
      <vt:lpstr>Goal 4 - Showcase member successes, both internally and externally </vt:lpstr>
      <vt:lpstr>  Annual Action Plans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SAAESD Strategic Plan</dc:title>
  <dc:creator>Gary Allen Thompson</dc:creator>
  <cp:lastModifiedBy>Gary Allen Thompson</cp:lastModifiedBy>
  <cp:revision>57</cp:revision>
  <dcterms:created xsi:type="dcterms:W3CDTF">2021-02-05T19:57:13Z</dcterms:created>
  <dcterms:modified xsi:type="dcterms:W3CDTF">2021-04-19T18:41:39Z</dcterms:modified>
</cp:coreProperties>
</file>