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411" r:id="rId2"/>
    <p:sldId id="412" r:id="rId3"/>
    <p:sldId id="413" r:id="rId4"/>
    <p:sldId id="407" r:id="rId5"/>
    <p:sldId id="396" r:id="rId6"/>
    <p:sldId id="415" r:id="rId7"/>
    <p:sldId id="416" r:id="rId8"/>
    <p:sldId id="417" r:id="rId9"/>
    <p:sldId id="418" r:id="rId10"/>
    <p:sldId id="267" r:id="rId11"/>
    <p:sldId id="419" r:id="rId12"/>
    <p:sldId id="420" r:id="rId13"/>
    <p:sldId id="274" r:id="rId14"/>
    <p:sldId id="278" r:id="rId15"/>
    <p:sldId id="408" r:id="rId16"/>
    <p:sldId id="263"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8588"/>
    <a:srgbClr val="005D7C"/>
    <a:srgbClr val="5F4E7A"/>
    <a:srgbClr val="99868C"/>
    <a:srgbClr val="D2B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1" autoAdjust="0"/>
    <p:restoredTop sz="86392" autoAdjust="0"/>
  </p:normalViewPr>
  <p:slideViewPr>
    <p:cSldViewPr snapToGrid="0">
      <p:cViewPr varScale="1">
        <p:scale>
          <a:sx n="45" d="100"/>
          <a:sy n="45" d="100"/>
        </p:scale>
        <p:origin x="226" y="34"/>
      </p:cViewPr>
      <p:guideLst/>
    </p:cSldViewPr>
  </p:slideViewPr>
  <p:outlineViewPr>
    <p:cViewPr>
      <p:scale>
        <a:sx n="33" d="100"/>
        <a:sy n="33" d="100"/>
      </p:scale>
      <p:origin x="0" y="-1299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816" y="-42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D3DD14-21DF-489C-A316-063B728D6C67}" type="datetimeFigureOut">
              <a:rPr lang="en-US" smtClean="0"/>
              <a:t>4/19/2021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E2F968-0A8A-4BBE-9C1E-B321EF073029}" type="slidenum">
              <a:rPr lang="en-US" smtClean="0"/>
              <a:t>‹#›</a:t>
            </a:fld>
            <a:endParaRPr lang="en-US"/>
          </a:p>
        </p:txBody>
      </p:sp>
    </p:spTree>
    <p:extLst>
      <p:ext uri="{BB962C8B-B14F-4D97-AF65-F5344CB8AC3E}">
        <p14:creationId xmlns:p14="http://schemas.microsoft.com/office/powerpoint/2010/main" val="293067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era-47.extension.org/covid-19-resourc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2F968-0A8A-4BBE-9C1E-B321EF073029}" type="slidenum">
              <a:rPr lang="en-US" smtClean="0"/>
              <a:t>1</a:t>
            </a:fld>
            <a:endParaRPr lang="en-US"/>
          </a:p>
        </p:txBody>
      </p:sp>
    </p:spTree>
    <p:extLst>
      <p:ext uri="{BB962C8B-B14F-4D97-AF65-F5344CB8AC3E}">
        <p14:creationId xmlns:p14="http://schemas.microsoft.com/office/powerpoint/2010/main" val="3501794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06" indent="-349406">
              <a:buFont typeface="Wingdings" panose="05000000000000000000" pitchFamily="2" charset="2"/>
              <a:buChar char="§"/>
            </a:pPr>
            <a:r>
              <a:rPr lang="en-US" sz="2000" dirty="0"/>
              <a:t>Walmart – CREATE BRIDGES:  Retail and Tourism in Rural America</a:t>
            </a:r>
          </a:p>
          <a:p>
            <a:pPr marL="815293" lvl="1" indent="-349406">
              <a:buFont typeface="Wingdings" panose="05000000000000000000" pitchFamily="2" charset="2"/>
              <a:buChar char="§"/>
            </a:pPr>
            <a:r>
              <a:rPr lang="en-US" sz="2000" dirty="0"/>
              <a:t>Added 3 States – North Carolina, Illinois, New Mexico</a:t>
            </a:r>
          </a:p>
          <a:p>
            <a:pPr marL="815293" lvl="1" indent="-349406">
              <a:buFont typeface="Wingdings" panose="05000000000000000000" pitchFamily="2" charset="2"/>
              <a:buChar char="§"/>
            </a:pPr>
            <a:r>
              <a:rPr lang="en-US" sz="2000" dirty="0"/>
              <a:t>Implemented strategies to combat COVID challenges – AR, KY, OK</a:t>
            </a:r>
          </a:p>
          <a:p>
            <a:pPr marL="349406" indent="-349406">
              <a:buFont typeface="Wingdings" panose="05000000000000000000" pitchFamily="2" charset="2"/>
              <a:buChar char="§"/>
            </a:pPr>
            <a:endParaRPr lang="en-US" altLang="en-US" sz="2000" dirty="0"/>
          </a:p>
          <a:p>
            <a:pPr marL="349406" indent="-349406">
              <a:buFont typeface="Wingdings" panose="05000000000000000000" pitchFamily="2" charset="2"/>
              <a:buChar char="§"/>
            </a:pPr>
            <a:r>
              <a:rPr lang="en-US" altLang="en-US" sz="2000" dirty="0"/>
              <a:t>USDA Office of Partnership and Public Engagement</a:t>
            </a:r>
          </a:p>
          <a:p>
            <a:pPr marL="815293" lvl="1" indent="-349406">
              <a:buFont typeface="Wingdings" panose="05000000000000000000" pitchFamily="2" charset="2"/>
              <a:buChar char="§"/>
            </a:pPr>
            <a:r>
              <a:rPr lang="en-US" altLang="en-US" sz="2000" dirty="0"/>
              <a:t>Piloted five online Train-the-Trainer Workshops on Veterans, Housing, Youth Workforce Development, Socially Disadvantaged Farmers and Ranchers, Grant Writing</a:t>
            </a:r>
          </a:p>
          <a:p>
            <a:pPr marL="815293" lvl="1" indent="-349406">
              <a:buFont typeface="Wingdings" panose="05000000000000000000" pitchFamily="2" charset="2"/>
              <a:buChar char="§"/>
            </a:pPr>
            <a:r>
              <a:rPr lang="en-US" altLang="en-US" sz="2000" dirty="0"/>
              <a:t>Hosted state focused summits on COVID-19 resources in partnership with LGUs (AR, OK, TX, VA, </a:t>
            </a:r>
            <a:r>
              <a:rPr lang="en-US" altLang="en-US" sz="2000" dirty="0">
                <a:solidFill>
                  <a:schemeClr val="accent6">
                    <a:lumMod val="50000"/>
                  </a:schemeClr>
                </a:solidFill>
              </a:rPr>
              <a:t>NM, LA [fall 2020]</a:t>
            </a:r>
            <a:r>
              <a:rPr lang="en-US" altLang="en-US" sz="2000" dirty="0"/>
              <a:t>)</a:t>
            </a:r>
            <a:endParaRPr lang="en-US" altLang="en-US" sz="2000" dirty="0">
              <a:solidFill>
                <a:schemeClr val="accent6">
                  <a:lumMod val="50000"/>
                </a:schemeClr>
              </a:solidFill>
            </a:endParaRPr>
          </a:p>
          <a:p>
            <a:pPr marL="349406" indent="-349406">
              <a:buFont typeface="Wingdings" panose="05000000000000000000" pitchFamily="2" charset="2"/>
              <a:buChar char="§"/>
            </a:pPr>
            <a:endParaRPr lang="en-US" altLang="en-US" sz="2000" dirty="0"/>
          </a:p>
          <a:p>
            <a:pPr marL="349406" indent="-349406">
              <a:buFont typeface="Wingdings" panose="05000000000000000000" pitchFamily="2" charset="2"/>
              <a:buChar char="§"/>
            </a:pPr>
            <a:r>
              <a:rPr lang="en-US" altLang="en-US" sz="2000" dirty="0"/>
              <a:t>Southern Region Program Leadership Network (PLN)</a:t>
            </a:r>
          </a:p>
          <a:p>
            <a:pPr marL="815293" lvl="1" indent="-349406">
              <a:buFont typeface="Wingdings" panose="05000000000000000000" pitchFamily="2" charset="2"/>
              <a:buChar char="§"/>
            </a:pPr>
            <a:r>
              <a:rPr lang="en-US" altLang="en-US" sz="2000" dirty="0"/>
              <a:t>Facilitate of the Program Leadership Committee work</a:t>
            </a:r>
          </a:p>
          <a:p>
            <a:pPr marL="815293" lvl="1" indent="-349406">
              <a:buFont typeface="Wingdings" panose="05000000000000000000" pitchFamily="2" charset="2"/>
              <a:buChar char="§"/>
            </a:pPr>
            <a:r>
              <a:rPr lang="en-US" altLang="en-US" sz="2000" dirty="0"/>
              <a:t>Maintain PLN website and listservs</a:t>
            </a:r>
          </a:p>
          <a:p>
            <a:pPr marL="815293" lvl="1" indent="-349406">
              <a:buFont typeface="Wingdings" panose="05000000000000000000" pitchFamily="2" charset="2"/>
              <a:buChar char="§"/>
            </a:pPr>
            <a:r>
              <a:rPr lang="en-US" altLang="en-US" sz="2000" dirty="0"/>
              <a:t>Coordinate Southern Region Community Resource Development Indicators</a:t>
            </a:r>
          </a:p>
          <a:p>
            <a:endParaRPr lang="en-US" dirty="0"/>
          </a:p>
        </p:txBody>
      </p:sp>
      <p:sp>
        <p:nvSpPr>
          <p:cNvPr id="4" name="Slide Number Placeholder 3"/>
          <p:cNvSpPr>
            <a:spLocks noGrp="1"/>
          </p:cNvSpPr>
          <p:nvPr>
            <p:ph type="sldNum" sz="quarter" idx="5"/>
          </p:nvPr>
        </p:nvSpPr>
        <p:spPr/>
        <p:txBody>
          <a:bodyPr/>
          <a:lstStyle/>
          <a:p>
            <a:fld id="{22E2F968-0A8A-4BBE-9C1E-B321EF073029}" type="slidenum">
              <a:rPr lang="en-US" smtClean="0"/>
              <a:t>10</a:t>
            </a:fld>
            <a:endParaRPr lang="en-US"/>
          </a:p>
        </p:txBody>
      </p:sp>
    </p:spTree>
    <p:extLst>
      <p:ext uri="{BB962C8B-B14F-4D97-AF65-F5344CB8AC3E}">
        <p14:creationId xmlns:p14="http://schemas.microsoft.com/office/powerpoint/2010/main" val="2744973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CREATE BRIDGES: </a:t>
            </a:r>
            <a:r>
              <a:rPr lang="en-US" b="1" dirty="0"/>
              <a:t>C</a:t>
            </a:r>
            <a:r>
              <a:rPr lang="en-US" dirty="0"/>
              <a:t>elebrating </a:t>
            </a:r>
            <a:r>
              <a:rPr lang="en-US" b="1" dirty="0" err="1"/>
              <a:t>RE</a:t>
            </a:r>
            <a:r>
              <a:rPr lang="en-US" dirty="0" err="1"/>
              <a:t>tail</a:t>
            </a:r>
            <a:r>
              <a:rPr lang="en-US" dirty="0"/>
              <a:t>, </a:t>
            </a:r>
            <a:r>
              <a:rPr lang="en-US" b="1" dirty="0"/>
              <a:t>A</a:t>
            </a:r>
            <a:r>
              <a:rPr lang="en-US" dirty="0"/>
              <a:t>ccommodations, </a:t>
            </a:r>
            <a:r>
              <a:rPr lang="en-US" b="1" dirty="0"/>
              <a:t>T</a:t>
            </a:r>
            <a:r>
              <a:rPr lang="en-US" dirty="0"/>
              <a:t>ourism and </a:t>
            </a:r>
            <a:r>
              <a:rPr lang="en-US" b="1" dirty="0"/>
              <a:t>E</a:t>
            </a:r>
            <a:r>
              <a:rPr lang="en-US" dirty="0"/>
              <a:t>ntertainment by </a:t>
            </a:r>
            <a:r>
              <a:rPr lang="en-US" b="1" dirty="0"/>
              <a:t>B</a:t>
            </a:r>
            <a:r>
              <a:rPr lang="en-US" dirty="0"/>
              <a:t>uilding </a:t>
            </a:r>
            <a:r>
              <a:rPr lang="en-US" b="1" dirty="0"/>
              <a:t>R</a:t>
            </a:r>
            <a:r>
              <a:rPr lang="en-US" dirty="0"/>
              <a:t>ural </a:t>
            </a:r>
            <a:r>
              <a:rPr lang="en-US" b="1" dirty="0"/>
              <a:t>I</a:t>
            </a:r>
            <a:r>
              <a:rPr lang="en-US" dirty="0"/>
              <a:t>nnovations and </a:t>
            </a:r>
            <a:r>
              <a:rPr lang="en-US" b="1" dirty="0"/>
              <a:t>D</a:t>
            </a:r>
            <a:r>
              <a:rPr lang="en-US" dirty="0"/>
              <a:t>eveloping </a:t>
            </a:r>
            <a:r>
              <a:rPr lang="en-US" b="1" dirty="0"/>
              <a:t>G</a:t>
            </a:r>
            <a:r>
              <a:rPr lang="en-US" dirty="0"/>
              <a:t>rowth </a:t>
            </a:r>
            <a:r>
              <a:rPr lang="en-US" b="1" dirty="0"/>
              <a:t>E</a:t>
            </a:r>
            <a:r>
              <a:rPr lang="en-US" dirty="0"/>
              <a:t>conomies</a:t>
            </a:r>
          </a:p>
          <a:p>
            <a:pPr defTabSz="949478">
              <a:defRPr/>
            </a:pPr>
            <a:r>
              <a:rPr lang="en-US" dirty="0"/>
              <a:t>Project funded by Walmart</a:t>
            </a:r>
          </a:p>
          <a:p>
            <a:pPr defTabSz="949478">
              <a:defRPr/>
            </a:pPr>
            <a:endParaRPr lang="en-US" dirty="0"/>
          </a:p>
          <a:p>
            <a:pPr defTabSz="949478">
              <a:defRPr/>
            </a:pPr>
            <a:r>
              <a:rPr lang="en-US" dirty="0"/>
              <a:t>Purpose: Strengthen retail, accommodations, tourism, and entertainment industries in rural regions by raising awareness of the impact these businesses have on the local economy, determining challenges and assets impacting those businesses, and developing and implementing strategies to strengthen those sectors. </a:t>
            </a:r>
          </a:p>
          <a:p>
            <a:endParaRPr lang="en-US" dirty="0"/>
          </a:p>
          <a:p>
            <a:r>
              <a:rPr lang="en-US" dirty="0"/>
              <a:t>Business Retention &amp; Expansion numbers are surveys completed thus far. Surveys are ongoing in Kentucky and Oklahoma may continue in one region. </a:t>
            </a:r>
          </a:p>
          <a:p>
            <a:endParaRPr lang="en-US" dirty="0"/>
          </a:p>
          <a:p>
            <a:r>
              <a:rPr lang="en-US" dirty="0"/>
              <a:t>Current regions are in Year 3 of a three-year grant.</a:t>
            </a:r>
          </a:p>
          <a:p>
            <a:r>
              <a:rPr lang="en-US" dirty="0"/>
              <a:t>In 2020 CREATE BRIDGES will expand to 3 additional states, with one region in each state. Work will continue in original states.</a:t>
            </a:r>
          </a:p>
        </p:txBody>
      </p:sp>
      <p:sp>
        <p:nvSpPr>
          <p:cNvPr id="4" name="Slide Number Placeholder 3"/>
          <p:cNvSpPr>
            <a:spLocks noGrp="1"/>
          </p:cNvSpPr>
          <p:nvPr>
            <p:ph type="sldNum" sz="quarter" idx="5"/>
          </p:nvPr>
        </p:nvSpPr>
        <p:spPr/>
        <p:txBody>
          <a:bodyPr/>
          <a:lstStyle/>
          <a:p>
            <a:fld id="{EDCD1C81-AF6F-42ED-BD21-0DE7CA5D00DB}" type="slidenum">
              <a:rPr lang="en-US" smtClean="0"/>
              <a:t>11</a:t>
            </a:fld>
            <a:endParaRPr lang="en-US"/>
          </a:p>
        </p:txBody>
      </p:sp>
    </p:spTree>
    <p:extLst>
      <p:ext uri="{BB962C8B-B14F-4D97-AF65-F5344CB8AC3E}">
        <p14:creationId xmlns:p14="http://schemas.microsoft.com/office/powerpoint/2010/main" val="135886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2F968-0A8A-4BBE-9C1E-B321EF073029}" type="slidenum">
              <a:rPr lang="en-US" smtClean="0"/>
              <a:t>12</a:t>
            </a:fld>
            <a:endParaRPr lang="en-US"/>
          </a:p>
        </p:txBody>
      </p:sp>
    </p:spTree>
    <p:extLst>
      <p:ext uri="{BB962C8B-B14F-4D97-AF65-F5344CB8AC3E}">
        <p14:creationId xmlns:p14="http://schemas.microsoft.com/office/powerpoint/2010/main" val="1837780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a:p>
            <a:pPr defTabSz="967518">
              <a:defRPr/>
            </a:pPr>
            <a:r>
              <a:rPr lang="en-US" dirty="0"/>
              <a:t>Deleted: “Develop template for information and education”  - not sure what you meant by this.  This might have been a comment, but I don’t think we’re ready to say this would happen until we complete the survey to find out what is needed.</a:t>
            </a:r>
          </a:p>
          <a:p>
            <a:pPr defTabSz="967518">
              <a:defRPr/>
            </a:pPr>
            <a:endParaRPr lang="en-US" dirty="0"/>
          </a:p>
          <a:p>
            <a:pPr defTabSz="967518">
              <a:defRPr/>
            </a:pPr>
            <a:r>
              <a:rPr lang="en-US" dirty="0"/>
              <a:t>Moved to speaker notes as the slide was too full:</a:t>
            </a:r>
          </a:p>
          <a:p>
            <a:pPr marL="362819" indent="-362819">
              <a:buFont typeface="Wingdings" panose="05000000000000000000" pitchFamily="2" charset="2"/>
              <a:buChar char="§"/>
            </a:pPr>
            <a:r>
              <a:rPr lang="en-US" altLang="en-US" sz="3500" dirty="0"/>
              <a:t>Questions</a:t>
            </a:r>
          </a:p>
          <a:p>
            <a:pPr marL="846578" lvl="1" indent="-362819">
              <a:buFont typeface="Wingdings" panose="05000000000000000000" pitchFamily="2" charset="2"/>
              <a:buChar char="§"/>
            </a:pPr>
            <a:r>
              <a:rPr lang="en-US" altLang="en-US" sz="3100" dirty="0"/>
              <a:t>Extent of issue?</a:t>
            </a:r>
          </a:p>
          <a:p>
            <a:pPr marL="846578" lvl="1" indent="-362819">
              <a:buFont typeface="Wingdings" panose="05000000000000000000" pitchFamily="2" charset="2"/>
              <a:buChar char="§"/>
            </a:pPr>
            <a:r>
              <a:rPr lang="en-US" altLang="en-US" sz="2600" dirty="0"/>
              <a:t>Economic, social, and personal impacts?</a:t>
            </a:r>
          </a:p>
          <a:p>
            <a:pPr marL="846578" lvl="1" indent="-362819">
              <a:buFont typeface="Wingdings" panose="05000000000000000000" pitchFamily="2" charset="2"/>
              <a:buChar char="§"/>
            </a:pPr>
            <a:r>
              <a:rPr lang="en-US" altLang="en-US" sz="2600" dirty="0"/>
              <a:t>State and Federal legislation impact/</a:t>
            </a:r>
          </a:p>
          <a:p>
            <a:pPr defTabSz="967518">
              <a:defRPr/>
            </a:pPr>
            <a:r>
              <a:rPr lang="en-US" dirty="0"/>
              <a:t> </a:t>
            </a:r>
          </a:p>
        </p:txBody>
      </p:sp>
      <p:sp>
        <p:nvSpPr>
          <p:cNvPr id="4" name="Slide Number Placeholder 3"/>
          <p:cNvSpPr>
            <a:spLocks noGrp="1"/>
          </p:cNvSpPr>
          <p:nvPr>
            <p:ph type="sldNum" sz="quarter" idx="10"/>
          </p:nvPr>
        </p:nvSpPr>
        <p:spPr/>
        <p:txBody>
          <a:bodyPr/>
          <a:lstStyle/>
          <a:p>
            <a:fld id="{005F7DAE-E49A-4BA8-8C95-BE382F4BF821}" type="slidenum">
              <a:rPr lang="en-US" smtClean="0"/>
              <a:t>13</a:t>
            </a:fld>
            <a:endParaRPr lang="en-US"/>
          </a:p>
        </p:txBody>
      </p:sp>
    </p:spTree>
    <p:extLst>
      <p:ext uri="{BB962C8B-B14F-4D97-AF65-F5344CB8AC3E}">
        <p14:creationId xmlns:p14="http://schemas.microsoft.com/office/powerpoint/2010/main" val="282946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2F968-0A8A-4BBE-9C1E-B321EF073029}" type="slidenum">
              <a:rPr lang="en-US" smtClean="0"/>
              <a:t>14</a:t>
            </a:fld>
            <a:endParaRPr lang="en-US"/>
          </a:p>
        </p:txBody>
      </p:sp>
    </p:spTree>
    <p:extLst>
      <p:ext uri="{BB962C8B-B14F-4D97-AF65-F5344CB8AC3E}">
        <p14:creationId xmlns:p14="http://schemas.microsoft.com/office/powerpoint/2010/main" val="3840478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2F968-0A8A-4BBE-9C1E-B321EF073029}" type="slidenum">
              <a:rPr lang="en-US" smtClean="0"/>
              <a:t>15</a:t>
            </a:fld>
            <a:endParaRPr lang="en-US"/>
          </a:p>
        </p:txBody>
      </p:sp>
    </p:spTree>
    <p:extLst>
      <p:ext uri="{BB962C8B-B14F-4D97-AF65-F5344CB8AC3E}">
        <p14:creationId xmlns:p14="http://schemas.microsoft.com/office/powerpoint/2010/main" val="146877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2F968-0A8A-4BBE-9C1E-B321EF073029}" type="slidenum">
              <a:rPr lang="en-US" smtClean="0"/>
              <a:t>16</a:t>
            </a:fld>
            <a:endParaRPr lang="en-US"/>
          </a:p>
        </p:txBody>
      </p:sp>
    </p:spTree>
    <p:extLst>
      <p:ext uri="{BB962C8B-B14F-4D97-AF65-F5344CB8AC3E}">
        <p14:creationId xmlns:p14="http://schemas.microsoft.com/office/powerpoint/2010/main" val="65691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2F968-0A8A-4BBE-9C1E-B321EF073029}" type="slidenum">
              <a:rPr lang="en-US" smtClean="0"/>
              <a:t>2</a:t>
            </a:fld>
            <a:endParaRPr lang="en-US"/>
          </a:p>
        </p:txBody>
      </p:sp>
    </p:spTree>
    <p:extLst>
      <p:ext uri="{BB962C8B-B14F-4D97-AF65-F5344CB8AC3E}">
        <p14:creationId xmlns:p14="http://schemas.microsoft.com/office/powerpoint/2010/main" val="3834743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Broadband access:</a:t>
            </a:r>
          </a:p>
          <a:p>
            <a:pPr marL="174708" indent="-174708">
              <a:buFont typeface="Arial" panose="020B0604020202020204" pitchFamily="34" charset="0"/>
              <a:buChar char="•"/>
            </a:pPr>
            <a:r>
              <a:rPr lang="en-US" dirty="0"/>
              <a:t>Hosted a webinar with NDEET to describe various broadband access options and opportunities (April)</a:t>
            </a:r>
          </a:p>
          <a:p>
            <a:pPr marL="174708" indent="-174708">
              <a:buFont typeface="Arial" panose="020B0604020202020204" pitchFamily="34" charset="0"/>
              <a:buChar char="•"/>
            </a:pPr>
            <a:r>
              <a:rPr lang="en-US" dirty="0"/>
              <a:t>Supported 4H Tech Changemaker efforts to advance digital skills</a:t>
            </a:r>
          </a:p>
          <a:p>
            <a:pPr marL="174708" indent="-174708">
              <a:buFont typeface="Arial" panose="020B0604020202020204" pitchFamily="34" charset="0"/>
              <a:buChar char="•"/>
            </a:pPr>
            <a:endParaRPr lang="en-US" dirty="0"/>
          </a:p>
          <a:p>
            <a:r>
              <a:rPr lang="en-US" dirty="0"/>
              <a:t>Resiliency Resources:</a:t>
            </a:r>
          </a:p>
          <a:p>
            <a:pPr marL="174708" indent="-174708">
              <a:buFont typeface="Arial" panose="020B0604020202020204" pitchFamily="34" charset="0"/>
              <a:buChar char="•"/>
            </a:pPr>
            <a:r>
              <a:rPr lang="en-US" dirty="0"/>
              <a:t>Hosted six online state summits with OPPE to communicate relevant resource opportunities</a:t>
            </a:r>
          </a:p>
          <a:p>
            <a:pPr marL="174708" indent="-174708" defTabSz="931774">
              <a:buFont typeface="Arial" panose="020B0604020202020204" pitchFamily="34" charset="0"/>
              <a:buChar char="•"/>
              <a:defRPr/>
            </a:pPr>
            <a:r>
              <a:rPr lang="en-US" dirty="0"/>
              <a:t>Partnered with the SERA 47 Local Foods System team to develop a Food Systems Repository related to COVID-19:  </a:t>
            </a:r>
            <a:r>
              <a:rPr lang="en-US" u="sng" dirty="0">
                <a:hlinkClick r:id="rId3"/>
              </a:rPr>
              <a:t>https://sera-47.extension.org/covid-19-resources/</a:t>
            </a:r>
            <a:endParaRPr lang="en-US" dirty="0"/>
          </a:p>
          <a:p>
            <a:endParaRPr lang="en-US" dirty="0"/>
          </a:p>
          <a:p>
            <a:r>
              <a:rPr lang="en-US" dirty="0"/>
              <a:t>Online Skill Building:</a:t>
            </a:r>
          </a:p>
          <a:p>
            <a:pPr marL="174708" indent="-174708">
              <a:buFont typeface="Arial" panose="020B0604020202020204" pitchFamily="34" charset="0"/>
              <a:buChar char="•"/>
            </a:pPr>
            <a:r>
              <a:rPr lang="en-US" dirty="0"/>
              <a:t>Hosted a workshop on working with virtual teams based on curriculum generated through a PLN collaboration:  http://srdc.msstate.edu/virtualteams/index.html </a:t>
            </a:r>
          </a:p>
          <a:p>
            <a:pPr marL="174708" indent="-174708">
              <a:buFont typeface="Arial" panose="020B0604020202020204" pitchFamily="34" charset="0"/>
              <a:buChar char="•"/>
            </a:pPr>
            <a:r>
              <a:rPr lang="en-US" dirty="0"/>
              <a:t>Created or transformed five sets of curricula resources into online training workshops</a:t>
            </a:r>
          </a:p>
          <a:p>
            <a:pPr marL="174708" indent="-174708">
              <a:buFont typeface="Arial" panose="020B0604020202020204" pitchFamily="34" charset="0"/>
              <a:buChar char="•"/>
            </a:pPr>
            <a:endParaRPr lang="en-US" dirty="0"/>
          </a:p>
          <a:p>
            <a:r>
              <a:rPr lang="en-US" dirty="0"/>
              <a:t>Network Support:</a:t>
            </a:r>
          </a:p>
          <a:p>
            <a:pPr marL="174708" indent="-174708">
              <a:buFont typeface="Arial" panose="020B0604020202020204" pitchFamily="34" charset="0"/>
              <a:buChar char="•"/>
            </a:pPr>
            <a:r>
              <a:rPr lang="en-US" dirty="0"/>
              <a:t>Aided NACDEP in hosting their 2020 annual conference online</a:t>
            </a:r>
          </a:p>
          <a:p>
            <a:pPr marL="174708" indent="-174708">
              <a:buFont typeface="Arial" panose="020B0604020202020204" pitchFamily="34" charset="0"/>
              <a:buChar char="•"/>
            </a:pPr>
            <a:r>
              <a:rPr lang="en-US" dirty="0"/>
              <a:t>Supported the SRPLN annual meeting online </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2E2F968-0A8A-4BBE-9C1E-B321EF073029}" type="slidenum">
              <a:rPr lang="en-US" smtClean="0"/>
              <a:t>3</a:t>
            </a:fld>
            <a:endParaRPr lang="en-US"/>
          </a:p>
        </p:txBody>
      </p:sp>
    </p:spTree>
    <p:extLst>
      <p:ext uri="{BB962C8B-B14F-4D97-AF65-F5344CB8AC3E}">
        <p14:creationId xmlns:p14="http://schemas.microsoft.com/office/powerpoint/2010/main" val="2340832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2F968-0A8A-4BBE-9C1E-B321EF073029}" type="slidenum">
              <a:rPr lang="en-US" smtClean="0"/>
              <a:t>4</a:t>
            </a:fld>
            <a:endParaRPr lang="en-US"/>
          </a:p>
        </p:txBody>
      </p:sp>
    </p:spTree>
    <p:extLst>
      <p:ext uri="{BB962C8B-B14F-4D97-AF65-F5344CB8AC3E}">
        <p14:creationId xmlns:p14="http://schemas.microsoft.com/office/powerpoint/2010/main" val="37470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participating teams by state and the year they were trained.</a:t>
            </a:r>
          </a:p>
        </p:txBody>
      </p:sp>
      <p:sp>
        <p:nvSpPr>
          <p:cNvPr id="4" name="Slide Number Placeholder 3"/>
          <p:cNvSpPr>
            <a:spLocks noGrp="1"/>
          </p:cNvSpPr>
          <p:nvPr>
            <p:ph type="sldNum" sz="quarter" idx="5"/>
          </p:nvPr>
        </p:nvSpPr>
        <p:spPr/>
        <p:txBody>
          <a:bodyPr/>
          <a:lstStyle/>
          <a:p>
            <a:pPr>
              <a:defRPr/>
            </a:pPr>
            <a:fld id="{42E8FAA8-08CB-436F-B8EE-9644F3195D0B}" type="slidenum">
              <a:rPr lang="en-US" smtClean="0"/>
              <a:pPr>
                <a:defRPr/>
              </a:pPr>
              <a:t>5</a:t>
            </a:fld>
            <a:endParaRPr lang="en-US"/>
          </a:p>
        </p:txBody>
      </p:sp>
    </p:spTree>
    <p:extLst>
      <p:ext uri="{BB962C8B-B14F-4D97-AF65-F5344CB8AC3E}">
        <p14:creationId xmlns:p14="http://schemas.microsoft.com/office/powerpoint/2010/main" val="376472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https://www.joe.org/joe/2020october/comm1.php </a:t>
            </a:r>
          </a:p>
        </p:txBody>
      </p:sp>
      <p:sp>
        <p:nvSpPr>
          <p:cNvPr id="4" name="Slide Number Placeholder 3"/>
          <p:cNvSpPr>
            <a:spLocks noGrp="1"/>
          </p:cNvSpPr>
          <p:nvPr>
            <p:ph type="sldNum" sz="quarter" idx="5"/>
          </p:nvPr>
        </p:nvSpPr>
        <p:spPr/>
        <p:txBody>
          <a:bodyPr/>
          <a:lstStyle/>
          <a:p>
            <a:fld id="{22E2F968-0A8A-4BBE-9C1E-B321EF073029}" type="slidenum">
              <a:rPr lang="en-US" smtClean="0"/>
              <a:t>6</a:t>
            </a:fld>
            <a:endParaRPr lang="en-US"/>
          </a:p>
        </p:txBody>
      </p:sp>
    </p:spTree>
    <p:extLst>
      <p:ext uri="{BB962C8B-B14F-4D97-AF65-F5344CB8AC3E}">
        <p14:creationId xmlns:p14="http://schemas.microsoft.com/office/powerpoint/2010/main" val="1229216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a:p>
            <a:pPr defTabSz="967518">
              <a:defRPr/>
            </a:pPr>
            <a:r>
              <a:rPr lang="en-US" dirty="0"/>
              <a:t>Deleted: “Develop template for information and education”  - not sure what you meant by this.  This might have been a comment, but I don’t think we’re ready to say this would happen until we complete the survey to find out what is needed.</a:t>
            </a:r>
          </a:p>
          <a:p>
            <a:pPr defTabSz="967518">
              <a:defRPr/>
            </a:pPr>
            <a:endParaRPr lang="en-US" dirty="0"/>
          </a:p>
          <a:p>
            <a:pPr defTabSz="967518">
              <a:defRPr/>
            </a:pPr>
            <a:r>
              <a:rPr lang="en-US" dirty="0"/>
              <a:t>Moved to speaker notes as the slide was too full:</a:t>
            </a:r>
          </a:p>
          <a:p>
            <a:pPr marL="362819" indent="-362819">
              <a:buFont typeface="Wingdings" panose="05000000000000000000" pitchFamily="2" charset="2"/>
              <a:buChar char="§"/>
            </a:pPr>
            <a:r>
              <a:rPr lang="en-US" altLang="en-US" sz="3500" dirty="0"/>
              <a:t>Questions</a:t>
            </a:r>
          </a:p>
          <a:p>
            <a:pPr marL="846578" lvl="1" indent="-362819">
              <a:buFont typeface="Wingdings" panose="05000000000000000000" pitchFamily="2" charset="2"/>
              <a:buChar char="§"/>
            </a:pPr>
            <a:r>
              <a:rPr lang="en-US" altLang="en-US" sz="3100" dirty="0"/>
              <a:t>Extent of issue?</a:t>
            </a:r>
          </a:p>
          <a:p>
            <a:pPr marL="846578" lvl="1" indent="-362819">
              <a:buFont typeface="Wingdings" panose="05000000000000000000" pitchFamily="2" charset="2"/>
              <a:buChar char="§"/>
            </a:pPr>
            <a:r>
              <a:rPr lang="en-US" altLang="en-US" sz="2600" dirty="0"/>
              <a:t>Economic, social, and personal impacts?</a:t>
            </a:r>
          </a:p>
          <a:p>
            <a:pPr marL="846578" lvl="1" indent="-362819">
              <a:buFont typeface="Wingdings" panose="05000000000000000000" pitchFamily="2" charset="2"/>
              <a:buChar char="§"/>
            </a:pPr>
            <a:r>
              <a:rPr lang="en-US" altLang="en-US" sz="2600" dirty="0"/>
              <a:t>State and Federal legislation impact/</a:t>
            </a:r>
          </a:p>
          <a:p>
            <a:pPr defTabSz="967518">
              <a:defRPr/>
            </a:pPr>
            <a:r>
              <a:rPr lang="en-US" dirty="0"/>
              <a:t> </a:t>
            </a:r>
          </a:p>
        </p:txBody>
      </p:sp>
      <p:sp>
        <p:nvSpPr>
          <p:cNvPr id="4" name="Slide Number Placeholder 3"/>
          <p:cNvSpPr>
            <a:spLocks noGrp="1"/>
          </p:cNvSpPr>
          <p:nvPr>
            <p:ph type="sldNum" sz="quarter" idx="10"/>
          </p:nvPr>
        </p:nvSpPr>
        <p:spPr/>
        <p:txBody>
          <a:bodyPr/>
          <a:lstStyle/>
          <a:p>
            <a:fld id="{005F7DAE-E49A-4BA8-8C95-BE382F4BF821}" type="slidenum">
              <a:rPr lang="en-US" smtClean="0"/>
              <a:t>7</a:t>
            </a:fld>
            <a:endParaRPr lang="en-US"/>
          </a:p>
        </p:txBody>
      </p:sp>
    </p:spTree>
    <p:extLst>
      <p:ext uri="{BB962C8B-B14F-4D97-AF65-F5344CB8AC3E}">
        <p14:creationId xmlns:p14="http://schemas.microsoft.com/office/powerpoint/2010/main" val="812156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a:p>
            <a:pPr defTabSz="967518">
              <a:defRPr/>
            </a:pPr>
            <a:r>
              <a:rPr lang="en-US" dirty="0"/>
              <a:t>Deleted: “Develop template for information and education”  - not sure what you meant by this.  This might have been a comment, but I don’t think we’re ready to say this would happen until we complete the survey to find out what is needed.</a:t>
            </a:r>
          </a:p>
          <a:p>
            <a:pPr defTabSz="967518">
              <a:defRPr/>
            </a:pPr>
            <a:endParaRPr lang="en-US" dirty="0"/>
          </a:p>
          <a:p>
            <a:pPr defTabSz="967518">
              <a:defRPr/>
            </a:pPr>
            <a:r>
              <a:rPr lang="en-US" dirty="0"/>
              <a:t>Moved to speaker notes as the slide was too full:</a:t>
            </a:r>
          </a:p>
          <a:p>
            <a:pPr marL="362819" indent="-362819">
              <a:buFont typeface="Wingdings" panose="05000000000000000000" pitchFamily="2" charset="2"/>
              <a:buChar char="§"/>
            </a:pPr>
            <a:r>
              <a:rPr lang="en-US" altLang="en-US" sz="3500" dirty="0"/>
              <a:t>Questions</a:t>
            </a:r>
          </a:p>
          <a:p>
            <a:pPr marL="846578" lvl="1" indent="-362819">
              <a:buFont typeface="Wingdings" panose="05000000000000000000" pitchFamily="2" charset="2"/>
              <a:buChar char="§"/>
            </a:pPr>
            <a:r>
              <a:rPr lang="en-US" altLang="en-US" sz="3100" dirty="0"/>
              <a:t>Extent of issue?</a:t>
            </a:r>
          </a:p>
          <a:p>
            <a:pPr marL="846578" lvl="1" indent="-362819">
              <a:buFont typeface="Wingdings" panose="05000000000000000000" pitchFamily="2" charset="2"/>
              <a:buChar char="§"/>
            </a:pPr>
            <a:r>
              <a:rPr lang="en-US" altLang="en-US" sz="2600" dirty="0"/>
              <a:t>Economic, social, and personal impacts?</a:t>
            </a:r>
          </a:p>
          <a:p>
            <a:pPr marL="846578" lvl="1" indent="-362819">
              <a:buFont typeface="Wingdings" panose="05000000000000000000" pitchFamily="2" charset="2"/>
              <a:buChar char="§"/>
            </a:pPr>
            <a:r>
              <a:rPr lang="en-US" altLang="en-US" sz="2600" dirty="0"/>
              <a:t>State and Federal legislation impact/</a:t>
            </a:r>
          </a:p>
          <a:p>
            <a:pPr defTabSz="967518">
              <a:defRPr/>
            </a:pPr>
            <a:r>
              <a:rPr lang="en-US" dirty="0"/>
              <a:t> </a:t>
            </a:r>
          </a:p>
        </p:txBody>
      </p:sp>
      <p:sp>
        <p:nvSpPr>
          <p:cNvPr id="4" name="Slide Number Placeholder 3"/>
          <p:cNvSpPr>
            <a:spLocks noGrp="1"/>
          </p:cNvSpPr>
          <p:nvPr>
            <p:ph type="sldNum" sz="quarter" idx="10"/>
          </p:nvPr>
        </p:nvSpPr>
        <p:spPr/>
        <p:txBody>
          <a:bodyPr/>
          <a:lstStyle/>
          <a:p>
            <a:fld id="{005F7DAE-E49A-4BA8-8C95-BE382F4BF821}" type="slidenum">
              <a:rPr lang="en-US" smtClean="0"/>
              <a:t>8</a:t>
            </a:fld>
            <a:endParaRPr lang="en-US"/>
          </a:p>
        </p:txBody>
      </p:sp>
    </p:spTree>
    <p:extLst>
      <p:ext uri="{BB962C8B-B14F-4D97-AF65-F5344CB8AC3E}">
        <p14:creationId xmlns:p14="http://schemas.microsoft.com/office/powerpoint/2010/main" val="392696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a:p>
            <a:pPr defTabSz="967518">
              <a:defRPr/>
            </a:pPr>
            <a:r>
              <a:rPr lang="en-US" dirty="0"/>
              <a:t>Deleted: “Develop template for information and education”  - not sure what you meant by this.  This might have been a comment, but I don’t think we’re ready to say this would happen until we complete the survey to find out what is needed.</a:t>
            </a:r>
          </a:p>
          <a:p>
            <a:pPr defTabSz="967518">
              <a:defRPr/>
            </a:pPr>
            <a:endParaRPr lang="en-US" dirty="0"/>
          </a:p>
          <a:p>
            <a:pPr defTabSz="967518">
              <a:defRPr/>
            </a:pPr>
            <a:r>
              <a:rPr lang="en-US" dirty="0"/>
              <a:t>Moved to speaker notes as the slide was too full:</a:t>
            </a:r>
          </a:p>
          <a:p>
            <a:pPr marL="362819" indent="-362819">
              <a:buFont typeface="Wingdings" panose="05000000000000000000" pitchFamily="2" charset="2"/>
              <a:buChar char="§"/>
            </a:pPr>
            <a:r>
              <a:rPr lang="en-US" altLang="en-US" sz="3500" dirty="0"/>
              <a:t>Questions</a:t>
            </a:r>
          </a:p>
          <a:p>
            <a:pPr marL="846578" lvl="1" indent="-362819">
              <a:buFont typeface="Wingdings" panose="05000000000000000000" pitchFamily="2" charset="2"/>
              <a:buChar char="§"/>
            </a:pPr>
            <a:r>
              <a:rPr lang="en-US" altLang="en-US" sz="3100" dirty="0"/>
              <a:t>Extent of issue?</a:t>
            </a:r>
          </a:p>
          <a:p>
            <a:pPr marL="846578" lvl="1" indent="-362819">
              <a:buFont typeface="Wingdings" panose="05000000000000000000" pitchFamily="2" charset="2"/>
              <a:buChar char="§"/>
            </a:pPr>
            <a:r>
              <a:rPr lang="en-US" altLang="en-US" sz="2600" dirty="0"/>
              <a:t>Economic, social, and personal impacts?</a:t>
            </a:r>
          </a:p>
          <a:p>
            <a:pPr marL="846578" lvl="1" indent="-362819">
              <a:buFont typeface="Wingdings" panose="05000000000000000000" pitchFamily="2" charset="2"/>
              <a:buChar char="§"/>
            </a:pPr>
            <a:r>
              <a:rPr lang="en-US" altLang="en-US" sz="2600" dirty="0"/>
              <a:t>State and Federal legislation impact/</a:t>
            </a:r>
          </a:p>
          <a:p>
            <a:pPr defTabSz="967518">
              <a:defRPr/>
            </a:pPr>
            <a:r>
              <a:rPr lang="en-US" dirty="0"/>
              <a:t> </a:t>
            </a:r>
          </a:p>
        </p:txBody>
      </p:sp>
      <p:sp>
        <p:nvSpPr>
          <p:cNvPr id="4" name="Slide Number Placeholder 3"/>
          <p:cNvSpPr>
            <a:spLocks noGrp="1"/>
          </p:cNvSpPr>
          <p:nvPr>
            <p:ph type="sldNum" sz="quarter" idx="10"/>
          </p:nvPr>
        </p:nvSpPr>
        <p:spPr/>
        <p:txBody>
          <a:bodyPr/>
          <a:lstStyle/>
          <a:p>
            <a:fld id="{005F7DAE-E49A-4BA8-8C95-BE382F4BF821}" type="slidenum">
              <a:rPr lang="en-US" smtClean="0"/>
              <a:t>9</a:t>
            </a:fld>
            <a:endParaRPr lang="en-US"/>
          </a:p>
        </p:txBody>
      </p:sp>
    </p:spTree>
    <p:extLst>
      <p:ext uri="{BB962C8B-B14F-4D97-AF65-F5344CB8AC3E}">
        <p14:creationId xmlns:p14="http://schemas.microsoft.com/office/powerpoint/2010/main" val="3926968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88132-E5E9-4F19-A375-F1B6A27F85F6}"/>
              </a:ext>
            </a:extLst>
          </p:cNvPr>
          <p:cNvSpPr>
            <a:spLocks noGrp="1"/>
          </p:cNvSpPr>
          <p:nvPr>
            <p:ph type="ctrTitle"/>
          </p:nvPr>
        </p:nvSpPr>
        <p:spPr>
          <a:xfrm>
            <a:off x="555522" y="406400"/>
            <a:ext cx="11080955"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C636709-E6CB-4EE3-A890-D21504981D3C}"/>
              </a:ext>
            </a:extLst>
          </p:cNvPr>
          <p:cNvSpPr>
            <a:spLocks noGrp="1"/>
          </p:cNvSpPr>
          <p:nvPr>
            <p:ph type="subTitle" idx="1"/>
          </p:nvPr>
        </p:nvSpPr>
        <p:spPr>
          <a:xfrm>
            <a:off x="1523999" y="383660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raphic 6">
            <a:extLst>
              <a:ext uri="{FF2B5EF4-FFF2-40B4-BE49-F238E27FC236}">
                <a16:creationId xmlns:a16="http://schemas.microsoft.com/office/drawing/2014/main" id="{AB010F72-198F-47B2-BE6A-A77999B0A4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29910" y="1625281"/>
            <a:ext cx="15111728" cy="3261362"/>
          </a:xfrm>
          <a:prstGeom prst="rect">
            <a:avLst/>
          </a:prstGeom>
        </p:spPr>
      </p:pic>
      <p:pic>
        <p:nvPicPr>
          <p:cNvPr id="8" name="Picture 7" descr="A picture containing computer, monitor, sitting, screen&#10;&#10;Description automatically generated">
            <a:extLst>
              <a:ext uri="{FF2B5EF4-FFF2-40B4-BE49-F238E27FC236}">
                <a16:creationId xmlns:a16="http://schemas.microsoft.com/office/drawing/2014/main" id="{40E54451-108F-4EE2-B259-D9F1872E4E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08002" y="5952753"/>
            <a:ext cx="2383998" cy="718294"/>
          </a:xfrm>
          <a:prstGeom prst="rect">
            <a:avLst/>
          </a:prstGeom>
        </p:spPr>
      </p:pic>
    </p:spTree>
    <p:extLst>
      <p:ext uri="{BB962C8B-B14F-4D97-AF65-F5344CB8AC3E}">
        <p14:creationId xmlns:p14="http://schemas.microsoft.com/office/powerpoint/2010/main" val="79227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EAB4-9137-45B5-84C0-090116FCC6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A8E2E4-0686-43E1-975D-F0F3F8F9490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5F9594-034C-44CE-918A-DA694FA8A0B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FDAAAB-5572-4B7A-AC46-AAD665DE9F6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D64DB6-E662-452E-A703-40BE6DE532D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208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21EF-9B59-4E4F-A57B-7654527A7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556A66-782A-4321-B262-369C1C259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566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9F15-37BA-4617-8352-1E966C61709D}"/>
              </a:ext>
            </a:extLst>
          </p:cNvPr>
          <p:cNvSpPr>
            <a:spLocks noGrp="1"/>
          </p:cNvSpPr>
          <p:nvPr>
            <p:ph type="title"/>
          </p:nvPr>
        </p:nvSpPr>
        <p:spPr>
          <a:xfrm>
            <a:off x="740410" y="424845"/>
            <a:ext cx="1136015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33D6078-D460-44B3-B56D-B02CDE52AF89}"/>
              </a:ext>
            </a:extLst>
          </p:cNvPr>
          <p:cNvSpPr>
            <a:spLocks noGrp="1"/>
          </p:cNvSpPr>
          <p:nvPr>
            <p:ph type="body" idx="1"/>
          </p:nvPr>
        </p:nvSpPr>
        <p:spPr>
          <a:xfrm>
            <a:off x="740410" y="341321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picture containing computer, monitor, sitting, screen&#10;&#10;Description automatically generated">
            <a:extLst>
              <a:ext uri="{FF2B5EF4-FFF2-40B4-BE49-F238E27FC236}">
                <a16:creationId xmlns:a16="http://schemas.microsoft.com/office/drawing/2014/main" id="{6B4FFE7D-2A5F-4FEE-980D-2D77EF976B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5113" y="5710844"/>
            <a:ext cx="3186887" cy="960203"/>
          </a:xfrm>
          <a:prstGeom prst="rect">
            <a:avLst/>
          </a:prstGeom>
        </p:spPr>
      </p:pic>
      <p:pic>
        <p:nvPicPr>
          <p:cNvPr id="8" name="Graphic 7">
            <a:extLst>
              <a:ext uri="{FF2B5EF4-FFF2-40B4-BE49-F238E27FC236}">
                <a16:creationId xmlns:a16="http://schemas.microsoft.com/office/drawing/2014/main" id="{E3226613-D382-4B25-9369-8DE71F99BF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84419" y="-1233829"/>
            <a:ext cx="15054945" cy="3261362"/>
          </a:xfrm>
          <a:prstGeom prst="rect">
            <a:avLst/>
          </a:prstGeom>
        </p:spPr>
      </p:pic>
      <p:cxnSp>
        <p:nvCxnSpPr>
          <p:cNvPr id="9" name="Straight Connector 8">
            <a:extLst>
              <a:ext uri="{FF2B5EF4-FFF2-40B4-BE49-F238E27FC236}">
                <a16:creationId xmlns:a16="http://schemas.microsoft.com/office/drawing/2014/main" id="{C48392C2-94BB-434D-9715-EC2FA876F519}"/>
              </a:ext>
            </a:extLst>
          </p:cNvPr>
          <p:cNvCxnSpPr>
            <a:cxnSpLocks/>
          </p:cNvCxnSpPr>
          <p:nvPr userDrawn="1"/>
        </p:nvCxnSpPr>
        <p:spPr>
          <a:xfrm>
            <a:off x="740410" y="3277582"/>
            <a:ext cx="10717582" cy="0"/>
          </a:xfrm>
          <a:prstGeom prst="line">
            <a:avLst/>
          </a:prstGeom>
          <a:ln w="76200">
            <a:solidFill>
              <a:srgbClr val="4885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1237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9F15-37BA-4617-8352-1E966C61709D}"/>
              </a:ext>
            </a:extLst>
          </p:cNvPr>
          <p:cNvSpPr>
            <a:spLocks noGrp="1"/>
          </p:cNvSpPr>
          <p:nvPr>
            <p:ph type="title"/>
          </p:nvPr>
        </p:nvSpPr>
        <p:spPr>
          <a:xfrm>
            <a:off x="740410" y="424845"/>
            <a:ext cx="1136015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33D6078-D460-44B3-B56D-B02CDE52AF89}"/>
              </a:ext>
            </a:extLst>
          </p:cNvPr>
          <p:cNvSpPr>
            <a:spLocks noGrp="1"/>
          </p:cNvSpPr>
          <p:nvPr>
            <p:ph type="body" idx="1"/>
          </p:nvPr>
        </p:nvSpPr>
        <p:spPr>
          <a:xfrm>
            <a:off x="740410" y="341321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picture containing computer, monitor, sitting, screen&#10;&#10;Description automatically generated">
            <a:extLst>
              <a:ext uri="{FF2B5EF4-FFF2-40B4-BE49-F238E27FC236}">
                <a16:creationId xmlns:a16="http://schemas.microsoft.com/office/drawing/2014/main" id="{6B4FFE7D-2A5F-4FEE-980D-2D77EF976B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5113" y="5710844"/>
            <a:ext cx="3186887" cy="960203"/>
          </a:xfrm>
          <a:prstGeom prst="rect">
            <a:avLst/>
          </a:prstGeom>
        </p:spPr>
      </p:pic>
      <p:pic>
        <p:nvPicPr>
          <p:cNvPr id="8" name="Graphic 7">
            <a:extLst>
              <a:ext uri="{FF2B5EF4-FFF2-40B4-BE49-F238E27FC236}">
                <a16:creationId xmlns:a16="http://schemas.microsoft.com/office/drawing/2014/main" id="{E3226613-D382-4B25-9369-8DE71F99BF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84419" y="-1233829"/>
            <a:ext cx="15054945" cy="3261362"/>
          </a:xfrm>
          <a:prstGeom prst="rect">
            <a:avLst/>
          </a:prstGeom>
        </p:spPr>
      </p:pic>
    </p:spTree>
    <p:extLst>
      <p:ext uri="{BB962C8B-B14F-4D97-AF65-F5344CB8AC3E}">
        <p14:creationId xmlns:p14="http://schemas.microsoft.com/office/powerpoint/2010/main" val="366834593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0E5C-BA99-4C40-A628-C44A9B70E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875D5A-6630-4B19-A9C5-F3E996A415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A14081-2A37-40A8-9951-1325660699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340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7CC2-1E6A-4221-94B1-6E99726341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6763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A picture containing computer, monitor, sitting, screen&#10;&#10;Description automatically generated">
            <a:extLst>
              <a:ext uri="{FF2B5EF4-FFF2-40B4-BE49-F238E27FC236}">
                <a16:creationId xmlns:a16="http://schemas.microsoft.com/office/drawing/2014/main" id="{DF84EB8D-E189-4CAA-9519-EA940DD9A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8002" y="5952753"/>
            <a:ext cx="2383998" cy="718294"/>
          </a:xfrm>
          <a:prstGeom prst="rect">
            <a:avLst/>
          </a:prstGeom>
        </p:spPr>
      </p:pic>
    </p:spTree>
    <p:extLst>
      <p:ext uri="{BB962C8B-B14F-4D97-AF65-F5344CB8AC3E}">
        <p14:creationId xmlns:p14="http://schemas.microsoft.com/office/powerpoint/2010/main" val="1127301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38202" y="1828042"/>
            <a:ext cx="10366375" cy="42433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1069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38202" y="1828042"/>
            <a:ext cx="10366375" cy="42433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65258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DD6DF9-6E25-455A-B482-1589FD5ED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D0CF30-3960-4074-9B24-BC6ECEF8D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computer, monitor, sitting, screen&#10;&#10;Description automatically generated">
            <a:extLst>
              <a:ext uri="{FF2B5EF4-FFF2-40B4-BE49-F238E27FC236}">
                <a16:creationId xmlns:a16="http://schemas.microsoft.com/office/drawing/2014/main" id="{1490A6DA-520A-4FF0-8FDC-03A7F46D511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808002" y="5952753"/>
            <a:ext cx="2383998" cy="718294"/>
          </a:xfrm>
          <a:prstGeom prst="rect">
            <a:avLst/>
          </a:prstGeom>
        </p:spPr>
      </p:pic>
      <p:cxnSp>
        <p:nvCxnSpPr>
          <p:cNvPr id="10" name="Straight Connector 9">
            <a:extLst>
              <a:ext uri="{FF2B5EF4-FFF2-40B4-BE49-F238E27FC236}">
                <a16:creationId xmlns:a16="http://schemas.microsoft.com/office/drawing/2014/main" id="{3C2B7C3C-FD74-464F-AF6D-F1578E549DEF}"/>
              </a:ext>
            </a:extLst>
          </p:cNvPr>
          <p:cNvCxnSpPr/>
          <p:nvPr userDrawn="1"/>
        </p:nvCxnSpPr>
        <p:spPr>
          <a:xfrm>
            <a:off x="838200" y="1487978"/>
            <a:ext cx="2237509" cy="0"/>
          </a:xfrm>
          <a:prstGeom prst="line">
            <a:avLst/>
          </a:prstGeom>
          <a:ln w="76200">
            <a:solidFill>
              <a:srgbClr val="5F4E7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611BA7-4CDE-46B2-8D4E-3F6C63BA3D42}"/>
              </a:ext>
            </a:extLst>
          </p:cNvPr>
          <p:cNvCxnSpPr/>
          <p:nvPr userDrawn="1"/>
        </p:nvCxnSpPr>
        <p:spPr>
          <a:xfrm>
            <a:off x="5303887" y="1487978"/>
            <a:ext cx="2237509" cy="0"/>
          </a:xfrm>
          <a:prstGeom prst="line">
            <a:avLst/>
          </a:prstGeom>
          <a:ln w="76200">
            <a:solidFill>
              <a:srgbClr val="D2B04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254191-CA2B-45AD-BDF8-431EC0413ADC}"/>
              </a:ext>
            </a:extLst>
          </p:cNvPr>
          <p:cNvCxnSpPr/>
          <p:nvPr userDrawn="1"/>
        </p:nvCxnSpPr>
        <p:spPr>
          <a:xfrm>
            <a:off x="3075709" y="1487978"/>
            <a:ext cx="2237509" cy="0"/>
          </a:xfrm>
          <a:prstGeom prst="line">
            <a:avLst/>
          </a:prstGeom>
          <a:ln w="76200">
            <a:solidFill>
              <a:srgbClr val="005D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086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52" r:id="rId5"/>
    <p:sldLayoutId id="2147483654" r:id="rId6"/>
    <p:sldLayoutId id="2147483655" r:id="rId7"/>
    <p:sldLayoutId id="2147483657"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hyperlink" Target="http://www.premula.com/editorials/?i=senexpat_single&amp;lang=EN" TargetMode="External"/><Relationship Id="rId3" Type="http://schemas.openxmlformats.org/officeDocument/2006/relationships/image" Target="../media/image39.jpeg"/><Relationship Id="rId7"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commons.wikimedia.org/wiki/File:Analyzing_Financial_Data_(5099605109).jpg" TargetMode="External"/><Relationship Id="rId5" Type="http://schemas.openxmlformats.org/officeDocument/2006/relationships/image" Target="../media/image40.jpeg"/><Relationship Id="rId4" Type="http://schemas.openxmlformats.org/officeDocument/2006/relationships/hyperlink" Target="https://brewminate.com/how-a-black-farming-community-found-justic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s://creativecommons.org/licenses/by-nc-sa/3.0/" TargetMode="External"/><Relationship Id="rId5" Type="http://schemas.openxmlformats.org/officeDocument/2006/relationships/hyperlink" Target="https://gabriellagiudici.it/orizzonte/" TargetMode="External"/><Relationship Id="rId4" Type="http://schemas.openxmlformats.org/officeDocument/2006/relationships/hyperlink" Target="https://pxhere.com/en/photo/2765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jpeg"/><Relationship Id="rId3" Type="http://schemas.openxmlformats.org/officeDocument/2006/relationships/image" Target="../media/image5.jpg"/><Relationship Id="rId7" Type="http://schemas.openxmlformats.org/officeDocument/2006/relationships/hyperlink" Target="http://thebluediamondgallery.com/tablet-dictionary/o/online-training.html" TargetMode="External"/><Relationship Id="rId12"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jpg"/><Relationship Id="rId11" Type="http://schemas.openxmlformats.org/officeDocument/2006/relationships/image" Target="../media/image10.jpeg"/><Relationship Id="rId5" Type="http://schemas.openxmlformats.org/officeDocument/2006/relationships/image" Target="../media/image6.jpeg"/><Relationship Id="rId10" Type="http://schemas.openxmlformats.org/officeDocument/2006/relationships/hyperlink" Target="https://lifeinmymexico.blogspot.com/2014/07/and-winners-are.html" TargetMode="External"/><Relationship Id="rId4" Type="http://schemas.openxmlformats.org/officeDocument/2006/relationships/hyperlink" Target="http://www.noonpost.com/content/27788" TargetMode="Externa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hyperlink" Target="https://www.joe.org/joe/2020october/comm1.php"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rdc.msstate.edu/heir_property/index.html"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C9622-3827-42C0-8B67-DDDD7AEA7410}"/>
              </a:ext>
            </a:extLst>
          </p:cNvPr>
          <p:cNvSpPr>
            <a:spLocks noGrp="1"/>
          </p:cNvSpPr>
          <p:nvPr>
            <p:ph type="ctrTitle"/>
          </p:nvPr>
        </p:nvSpPr>
        <p:spPr>
          <a:xfrm>
            <a:off x="2412999" y="1437108"/>
            <a:ext cx="7366001" cy="1740540"/>
          </a:xfrm>
        </p:spPr>
        <p:txBody>
          <a:bodyPr>
            <a:normAutofit fontScale="90000"/>
          </a:bodyPr>
          <a:lstStyle/>
          <a:p>
            <a:pPr algn="ctr"/>
            <a:r>
              <a:rPr lang="en-US" sz="5300" dirty="0">
                <a:latin typeface="+mn-lt"/>
              </a:rPr>
              <a:t>Southern Rural Development Center</a:t>
            </a:r>
            <a:br>
              <a:rPr lang="en-US" sz="5300" dirty="0">
                <a:latin typeface="+mn-lt"/>
              </a:rPr>
            </a:br>
            <a:r>
              <a:rPr lang="en-US" altLang="en-US" sz="5300" dirty="0">
                <a:latin typeface="+mn-lt"/>
                <a:ea typeface="Adobe Fan Heiti Std B" pitchFamily="34" charset="-128"/>
              </a:rPr>
              <a:t>2020-2021 Update</a:t>
            </a:r>
            <a:r>
              <a:rPr lang="en-US" sz="5300" dirty="0">
                <a:latin typeface="+mn-lt"/>
              </a:rPr>
              <a:t> </a:t>
            </a:r>
            <a:br>
              <a:rPr lang="en-US" dirty="0">
                <a:solidFill>
                  <a:schemeClr val="bg1"/>
                </a:solidFill>
                <a:latin typeface="Futura Hv BT" panose="020B0702020204020204" pitchFamily="34" charset="0"/>
              </a:rPr>
            </a:br>
            <a:endParaRPr lang="en-US" dirty="0">
              <a:latin typeface="Futura Hv BT" panose="020B0702020204020204" pitchFamily="34" charset="0"/>
            </a:endParaRPr>
          </a:p>
        </p:txBody>
      </p:sp>
      <p:sp>
        <p:nvSpPr>
          <p:cNvPr id="3" name="Subtitle 2">
            <a:extLst>
              <a:ext uri="{FF2B5EF4-FFF2-40B4-BE49-F238E27FC236}">
                <a16:creationId xmlns:a16="http://schemas.microsoft.com/office/drawing/2014/main" id="{9D574BB2-4A76-48A9-B8F2-AF1D89BE0B43}"/>
              </a:ext>
            </a:extLst>
          </p:cNvPr>
          <p:cNvSpPr>
            <a:spLocks noGrp="1"/>
          </p:cNvSpPr>
          <p:nvPr>
            <p:ph type="subTitle" idx="1"/>
          </p:nvPr>
        </p:nvSpPr>
        <p:spPr>
          <a:xfrm>
            <a:off x="1928089" y="3920798"/>
            <a:ext cx="8335819" cy="1069782"/>
          </a:xfrm>
        </p:spPr>
        <p:txBody>
          <a:bodyPr>
            <a:noAutofit/>
          </a:bodyPr>
          <a:lstStyle/>
          <a:p>
            <a:pPr algn="ctr"/>
            <a:r>
              <a:rPr lang="en-US" dirty="0">
                <a:latin typeface="+mn-lt"/>
              </a:rPr>
              <a:t>Steve Turner, SRDC Director</a:t>
            </a:r>
          </a:p>
          <a:p>
            <a:pPr algn="ctr"/>
            <a:endParaRPr lang="en-US" dirty="0">
              <a:latin typeface="+mn-lt"/>
            </a:endParaRPr>
          </a:p>
          <a:p>
            <a:pPr algn="ctr"/>
            <a:br>
              <a:rPr lang="en-US" altLang="en-US" dirty="0">
                <a:latin typeface="+mn-lt"/>
                <a:ea typeface="Adobe Fan Heiti Std B" pitchFamily="34" charset="-128"/>
              </a:rPr>
            </a:br>
            <a:r>
              <a:rPr lang="en-US" altLang="en-US" dirty="0">
                <a:latin typeface="+mn-lt"/>
                <a:ea typeface="Adobe Fan Heiti Std B" pitchFamily="34" charset="-128"/>
              </a:rPr>
              <a:t>SAAESD M</a:t>
            </a:r>
            <a:r>
              <a:rPr lang="en-US" altLang="en-US" dirty="0">
                <a:latin typeface="+mn-lt"/>
              </a:rPr>
              <a:t>eeting</a:t>
            </a:r>
            <a:br>
              <a:rPr lang="en-US" altLang="en-US" dirty="0">
                <a:latin typeface="+mn-lt"/>
              </a:rPr>
            </a:br>
            <a:r>
              <a:rPr lang="en-US" altLang="en-US" dirty="0">
                <a:latin typeface="+mn-lt"/>
              </a:rPr>
              <a:t>April 22, 2021</a:t>
            </a:r>
            <a:br>
              <a:rPr lang="en-US" dirty="0">
                <a:latin typeface="+mn-lt"/>
              </a:rPr>
            </a:br>
            <a:br>
              <a:rPr lang="en-US" dirty="0">
                <a:latin typeface="+mn-lt"/>
              </a:rPr>
            </a:br>
            <a:br>
              <a:rPr lang="en-US" dirty="0"/>
            </a:br>
            <a:endParaRPr lang="en-US" dirty="0">
              <a:latin typeface="Futura Md BT" panose="020B0602020204020303" pitchFamily="34" charset="0"/>
            </a:endParaRPr>
          </a:p>
        </p:txBody>
      </p:sp>
    </p:spTree>
    <p:extLst>
      <p:ext uri="{BB962C8B-B14F-4D97-AF65-F5344CB8AC3E}">
        <p14:creationId xmlns:p14="http://schemas.microsoft.com/office/powerpoint/2010/main" val="3212730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2863701" y="2197616"/>
            <a:ext cx="8926336" cy="3236647"/>
          </a:xfrm>
        </p:spPr>
        <p:txBody>
          <a:bodyPr>
            <a:noAutofit/>
          </a:bodyPr>
          <a:lstStyle/>
          <a:p>
            <a:pPr marL="342891" indent="-342891">
              <a:buFont typeface="Wingdings" panose="05000000000000000000" pitchFamily="2" charset="2"/>
              <a:buChar char="§"/>
            </a:pPr>
            <a:r>
              <a:rPr lang="en-US" sz="2400" dirty="0"/>
              <a:t>Walmart – CREATE BRIDGES:  Retail and Tourism in Rural America</a:t>
            </a:r>
          </a:p>
          <a:p>
            <a:pPr marL="342891" indent="-342891">
              <a:buFont typeface="Wingdings" panose="05000000000000000000" pitchFamily="2" charset="2"/>
              <a:buChar char="§"/>
            </a:pPr>
            <a:endParaRPr lang="en-US" altLang="en-US" sz="2400" dirty="0"/>
          </a:p>
          <a:p>
            <a:pPr marL="342891" indent="-342891">
              <a:buFont typeface="Wingdings" panose="05000000000000000000" pitchFamily="2" charset="2"/>
              <a:buChar char="§"/>
            </a:pPr>
            <a:endParaRPr lang="en-US" altLang="en-US" sz="2400" dirty="0"/>
          </a:p>
          <a:p>
            <a:pPr marL="342891" indent="-342891">
              <a:buFont typeface="Wingdings" panose="05000000000000000000" pitchFamily="2" charset="2"/>
              <a:buChar char="§"/>
            </a:pPr>
            <a:r>
              <a:rPr lang="en-US" altLang="en-US" sz="2400" dirty="0"/>
              <a:t>USDA Office of Partnership and Public Engagement</a:t>
            </a:r>
          </a:p>
          <a:p>
            <a:pPr marL="342891" indent="-342891">
              <a:buFont typeface="Wingdings" panose="05000000000000000000" pitchFamily="2" charset="2"/>
              <a:buChar char="§"/>
            </a:pPr>
            <a:endParaRPr lang="en-US" altLang="en-US" sz="2400" dirty="0"/>
          </a:p>
          <a:p>
            <a:pPr marL="342891" indent="-342891">
              <a:buFont typeface="Wingdings" panose="05000000000000000000" pitchFamily="2" charset="2"/>
              <a:buChar char="§"/>
            </a:pPr>
            <a:endParaRPr lang="en-US" altLang="en-US" sz="2400" dirty="0"/>
          </a:p>
          <a:p>
            <a:pPr marL="342891" indent="-342891">
              <a:buFont typeface="Wingdings" panose="05000000000000000000" pitchFamily="2" charset="2"/>
              <a:buChar char="§"/>
            </a:pPr>
            <a:r>
              <a:rPr lang="en-US" altLang="en-US" sz="2400" dirty="0"/>
              <a:t>Southern Region Program Leadership Network (PLN)</a:t>
            </a:r>
          </a:p>
          <a:p>
            <a:pPr marL="342891" indent="-342891">
              <a:buFont typeface="Wingdings" panose="05000000000000000000" pitchFamily="2" charset="2"/>
              <a:buChar char="§"/>
            </a:pPr>
            <a:endParaRPr lang="en-US" altLang="en-US" dirty="0"/>
          </a:p>
          <a:p>
            <a:pPr marL="342891" indent="-342891">
              <a:buFont typeface="Wingdings" panose="05000000000000000000" pitchFamily="2" charset="2"/>
              <a:buChar char="§"/>
            </a:pPr>
            <a:endParaRPr lang="en-US" altLang="en-US" dirty="0"/>
          </a:p>
        </p:txBody>
      </p:sp>
      <p:sp>
        <p:nvSpPr>
          <p:cNvPr id="2" name="Title 1"/>
          <p:cNvSpPr>
            <a:spLocks noGrp="1"/>
          </p:cNvSpPr>
          <p:nvPr>
            <p:ph type="title"/>
          </p:nvPr>
        </p:nvSpPr>
        <p:spPr/>
        <p:txBody>
          <a:bodyPr>
            <a:noAutofit/>
          </a:bodyPr>
          <a:lstStyle/>
          <a:p>
            <a:r>
              <a:rPr lang="en-US" altLang="en-US" sz="4000" dirty="0">
                <a:solidFill>
                  <a:schemeClr val="tx1"/>
                </a:solidFill>
              </a:rPr>
              <a:t>Economy:  SRDC Responses</a:t>
            </a:r>
            <a:endParaRPr lang="en-US" sz="4000" dirty="0">
              <a:solidFill>
                <a:schemeClr val="tx1"/>
              </a:solidFill>
            </a:endParaRPr>
          </a:p>
        </p:txBody>
      </p:sp>
      <p:pic>
        <p:nvPicPr>
          <p:cNvPr id="6" name="Picture 5">
            <a:extLst>
              <a:ext uri="{FF2B5EF4-FFF2-40B4-BE49-F238E27FC236}">
                <a16:creationId xmlns:a16="http://schemas.microsoft.com/office/drawing/2014/main" id="{4AFCA23A-406D-49BE-BAFD-51BDF2A01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963" y="1837589"/>
            <a:ext cx="2111349" cy="1233131"/>
          </a:xfrm>
          <a:prstGeom prst="rect">
            <a:avLst/>
          </a:prstGeom>
        </p:spPr>
      </p:pic>
      <p:pic>
        <p:nvPicPr>
          <p:cNvPr id="8" name="Picture 7">
            <a:extLst>
              <a:ext uri="{FF2B5EF4-FFF2-40B4-BE49-F238E27FC236}">
                <a16:creationId xmlns:a16="http://schemas.microsoft.com/office/drawing/2014/main" id="{639289B6-395B-4D34-A998-9528BC9441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171" y="4884227"/>
            <a:ext cx="1889407" cy="1100071"/>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99462F0-E69D-46A5-9010-D784C550E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568" y="3514926"/>
            <a:ext cx="1277048" cy="874778"/>
          </a:xfrm>
          <a:prstGeom prst="rect">
            <a:avLst/>
          </a:prstGeom>
        </p:spPr>
      </p:pic>
    </p:spTree>
    <p:extLst>
      <p:ext uri="{BB962C8B-B14F-4D97-AF65-F5344CB8AC3E}">
        <p14:creationId xmlns:p14="http://schemas.microsoft.com/office/powerpoint/2010/main" val="2152075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5F64B4-B2E3-48E1-8715-5FA3C850F994}"/>
              </a:ext>
            </a:extLst>
          </p:cNvPr>
          <p:cNvSpPr>
            <a:spLocks noGrp="1"/>
          </p:cNvSpPr>
          <p:nvPr>
            <p:ph type="title"/>
          </p:nvPr>
        </p:nvSpPr>
        <p:spPr>
          <a:xfrm>
            <a:off x="197566" y="295684"/>
            <a:ext cx="10515600" cy="1325563"/>
          </a:xfrm>
        </p:spPr>
        <p:txBody>
          <a:bodyPr/>
          <a:lstStyle/>
          <a:p>
            <a:r>
              <a:rPr lang="en-US" dirty="0">
                <a:solidFill>
                  <a:schemeClr val="tx1"/>
                </a:solidFill>
              </a:rPr>
              <a:t>CREATE BRIDGES</a:t>
            </a:r>
          </a:p>
        </p:txBody>
      </p:sp>
      <p:sp>
        <p:nvSpPr>
          <p:cNvPr id="9" name="Content Placeholder 8">
            <a:extLst>
              <a:ext uri="{FF2B5EF4-FFF2-40B4-BE49-F238E27FC236}">
                <a16:creationId xmlns:a16="http://schemas.microsoft.com/office/drawing/2014/main" id="{CFDB47FA-1525-4306-A6DA-76DE9E1DECCB}"/>
              </a:ext>
            </a:extLst>
          </p:cNvPr>
          <p:cNvSpPr>
            <a:spLocks noGrp="1"/>
          </p:cNvSpPr>
          <p:nvPr>
            <p:ph sz="half" idx="2"/>
          </p:nvPr>
        </p:nvSpPr>
        <p:spPr>
          <a:xfrm>
            <a:off x="755110" y="1676341"/>
            <a:ext cx="5794311" cy="5085600"/>
          </a:xfrm>
        </p:spPr>
        <p:txBody>
          <a:bodyPr>
            <a:normAutofit fontScale="92500" lnSpcReduction="10000"/>
          </a:bodyPr>
          <a:lstStyle/>
          <a:p>
            <a:r>
              <a:rPr lang="en-US" sz="2400" dirty="0"/>
              <a:t>Business Retention &amp; Expansion surveys</a:t>
            </a:r>
          </a:p>
          <a:p>
            <a:pPr lvl="1"/>
            <a:r>
              <a:rPr lang="en-US" dirty="0"/>
              <a:t>Arkansas 117</a:t>
            </a:r>
          </a:p>
          <a:p>
            <a:pPr lvl="1"/>
            <a:r>
              <a:rPr lang="en-US" dirty="0"/>
              <a:t>Kentucky 47</a:t>
            </a:r>
          </a:p>
          <a:p>
            <a:pPr lvl="1"/>
            <a:r>
              <a:rPr lang="en-US" dirty="0"/>
              <a:t>Oklahoma 80</a:t>
            </a:r>
          </a:p>
          <a:p>
            <a:pPr marL="457200" lvl="1" indent="0">
              <a:buNone/>
            </a:pPr>
            <a:endParaRPr lang="en-US" dirty="0"/>
          </a:p>
          <a:p>
            <a:r>
              <a:rPr lang="en-US" sz="2400" dirty="0"/>
              <a:t>Employee Perspectives surveys</a:t>
            </a:r>
          </a:p>
          <a:p>
            <a:pPr lvl="1"/>
            <a:r>
              <a:rPr lang="en-US" dirty="0"/>
              <a:t>Arkansas 100</a:t>
            </a:r>
          </a:p>
          <a:p>
            <a:pPr lvl="1"/>
            <a:r>
              <a:rPr lang="en-US" dirty="0"/>
              <a:t>Oklahoma 450</a:t>
            </a:r>
          </a:p>
          <a:p>
            <a:pPr lvl="1"/>
            <a:r>
              <a:rPr lang="en-US" dirty="0"/>
              <a:t>Kentucky 96</a:t>
            </a:r>
          </a:p>
          <a:p>
            <a:endParaRPr lang="en-US" sz="2400" dirty="0"/>
          </a:p>
          <a:p>
            <a:r>
              <a:rPr lang="en-US" sz="2400" dirty="0"/>
              <a:t>Strategic planning and </a:t>
            </a:r>
          </a:p>
          <a:p>
            <a:pPr marL="0" indent="0">
              <a:buNone/>
            </a:pPr>
            <a:r>
              <a:rPr lang="en-US" sz="2400" dirty="0"/>
              <a:t>	implementation in 2021</a:t>
            </a:r>
          </a:p>
          <a:p>
            <a:endParaRPr lang="en-US" sz="2400" dirty="0"/>
          </a:p>
          <a:p>
            <a:r>
              <a:rPr lang="en-US" sz="2400" dirty="0"/>
              <a:t>Phase II States: NM, IL, NC</a:t>
            </a:r>
          </a:p>
        </p:txBody>
      </p:sp>
      <p:sp>
        <p:nvSpPr>
          <p:cNvPr id="10" name="Text Placeholder 9">
            <a:extLst>
              <a:ext uri="{FF2B5EF4-FFF2-40B4-BE49-F238E27FC236}">
                <a16:creationId xmlns:a16="http://schemas.microsoft.com/office/drawing/2014/main" id="{E5130AEB-916C-438E-8619-AC23CEB071FE}"/>
              </a:ext>
            </a:extLst>
          </p:cNvPr>
          <p:cNvSpPr>
            <a:spLocks noGrp="1"/>
          </p:cNvSpPr>
          <p:nvPr>
            <p:ph type="body" sz="quarter" idx="3"/>
          </p:nvPr>
        </p:nvSpPr>
        <p:spPr>
          <a:xfrm>
            <a:off x="7620532" y="1465116"/>
            <a:ext cx="4444196" cy="823912"/>
          </a:xfrm>
        </p:spPr>
        <p:txBody>
          <a:bodyPr>
            <a:normAutofit/>
          </a:bodyPr>
          <a:lstStyle/>
          <a:p>
            <a:r>
              <a:rPr lang="en-US" dirty="0"/>
              <a:t>Partnership Leads</a:t>
            </a:r>
          </a:p>
        </p:txBody>
      </p:sp>
      <p:pic>
        <p:nvPicPr>
          <p:cNvPr id="4" name="Picture 3">
            <a:extLst>
              <a:ext uri="{FF2B5EF4-FFF2-40B4-BE49-F238E27FC236}">
                <a16:creationId xmlns:a16="http://schemas.microsoft.com/office/drawing/2014/main" id="{404799FC-706D-4C72-AF9E-473321FE4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238" y="121045"/>
            <a:ext cx="2286710" cy="1309278"/>
          </a:xfrm>
          <a:prstGeom prst="rect">
            <a:avLst/>
          </a:prstGeom>
        </p:spPr>
      </p:pic>
      <p:pic>
        <p:nvPicPr>
          <p:cNvPr id="29" name="Content Placeholder 28">
            <a:extLst>
              <a:ext uri="{FF2B5EF4-FFF2-40B4-BE49-F238E27FC236}">
                <a16:creationId xmlns:a16="http://schemas.microsoft.com/office/drawing/2014/main" id="{3A0BA585-7018-437C-91C7-A3005F075623}"/>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8566123" y="5048118"/>
            <a:ext cx="3092636" cy="458514"/>
          </a:xfrm>
        </p:spPr>
      </p:pic>
      <p:pic>
        <p:nvPicPr>
          <p:cNvPr id="31" name="Picture 30">
            <a:extLst>
              <a:ext uri="{FF2B5EF4-FFF2-40B4-BE49-F238E27FC236}">
                <a16:creationId xmlns:a16="http://schemas.microsoft.com/office/drawing/2014/main" id="{5F517527-9730-47A0-BE00-716043E072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5010" y="3711694"/>
            <a:ext cx="3349673" cy="714398"/>
          </a:xfrm>
          <a:prstGeom prst="rect">
            <a:avLst/>
          </a:prstGeom>
        </p:spPr>
      </p:pic>
      <p:pic>
        <p:nvPicPr>
          <p:cNvPr id="34" name="Picture 33">
            <a:extLst>
              <a:ext uri="{FF2B5EF4-FFF2-40B4-BE49-F238E27FC236}">
                <a16:creationId xmlns:a16="http://schemas.microsoft.com/office/drawing/2014/main" id="{4A867BF6-D500-4A9D-AE68-8A590F9C13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5010" y="2474655"/>
            <a:ext cx="3697520" cy="599881"/>
          </a:xfrm>
          <a:prstGeom prst="rect">
            <a:avLst/>
          </a:prstGeom>
        </p:spPr>
      </p:pic>
      <p:pic>
        <p:nvPicPr>
          <p:cNvPr id="8" name="Picture 7">
            <a:extLst>
              <a:ext uri="{FF2B5EF4-FFF2-40B4-BE49-F238E27FC236}">
                <a16:creationId xmlns:a16="http://schemas.microsoft.com/office/drawing/2014/main" id="{5A643A39-DF76-47F9-A9BA-D80E337CFB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6985" y="5471078"/>
            <a:ext cx="3276607" cy="1197866"/>
          </a:xfrm>
          <a:prstGeom prst="rect">
            <a:avLst/>
          </a:prstGeom>
        </p:spPr>
      </p:pic>
      <p:pic>
        <p:nvPicPr>
          <p:cNvPr id="12" name="Picture 11">
            <a:extLst>
              <a:ext uri="{FF2B5EF4-FFF2-40B4-BE49-F238E27FC236}">
                <a16:creationId xmlns:a16="http://schemas.microsoft.com/office/drawing/2014/main" id="{F1814A3F-C924-461F-AA10-E63DD4FBAB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5124" y="4197369"/>
            <a:ext cx="1295400" cy="809625"/>
          </a:xfrm>
          <a:prstGeom prst="rect">
            <a:avLst/>
          </a:prstGeom>
        </p:spPr>
      </p:pic>
      <p:pic>
        <p:nvPicPr>
          <p:cNvPr id="14" name="Picture 13">
            <a:extLst>
              <a:ext uri="{FF2B5EF4-FFF2-40B4-BE49-F238E27FC236}">
                <a16:creationId xmlns:a16="http://schemas.microsoft.com/office/drawing/2014/main" id="{9C4DEAF3-D245-4D31-9AD2-7BC310DD52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85124" y="2521070"/>
            <a:ext cx="1213503" cy="1366099"/>
          </a:xfrm>
          <a:prstGeom prst="rect">
            <a:avLst/>
          </a:prstGeom>
        </p:spPr>
      </p:pic>
    </p:spTree>
    <p:extLst>
      <p:ext uri="{BB962C8B-B14F-4D97-AF65-F5344CB8AC3E}">
        <p14:creationId xmlns:p14="http://schemas.microsoft.com/office/powerpoint/2010/main" val="3956365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E501B-12B5-4F4A-BB11-E2521FC3E797}"/>
              </a:ext>
            </a:extLst>
          </p:cNvPr>
          <p:cNvSpPr>
            <a:spLocks noGrp="1"/>
          </p:cNvSpPr>
          <p:nvPr>
            <p:ph type="body" sz="quarter" idx="10"/>
          </p:nvPr>
        </p:nvSpPr>
        <p:spPr>
          <a:xfrm>
            <a:off x="1273633" y="870536"/>
            <a:ext cx="9486900" cy="514212"/>
          </a:xfrm>
        </p:spPr>
        <p:txBody>
          <a:bodyPr>
            <a:normAutofit/>
          </a:bodyPr>
          <a:lstStyle/>
          <a:p>
            <a:pPr marL="0" indent="0">
              <a:buNone/>
            </a:pPr>
            <a:r>
              <a:rPr lang="en-US" sz="2200" dirty="0"/>
              <a:t>2020 Fall - Three train-the-trainer resource kits developed:</a:t>
            </a:r>
          </a:p>
        </p:txBody>
      </p:sp>
      <p:sp>
        <p:nvSpPr>
          <p:cNvPr id="2" name="Title 1">
            <a:extLst>
              <a:ext uri="{FF2B5EF4-FFF2-40B4-BE49-F238E27FC236}">
                <a16:creationId xmlns:a16="http://schemas.microsoft.com/office/drawing/2014/main" id="{7610178E-EC49-4A0F-B3E1-EBAB1DC034EB}"/>
              </a:ext>
            </a:extLst>
          </p:cNvPr>
          <p:cNvSpPr>
            <a:spLocks noGrp="1"/>
          </p:cNvSpPr>
          <p:nvPr>
            <p:ph type="title"/>
          </p:nvPr>
        </p:nvSpPr>
        <p:spPr>
          <a:xfrm>
            <a:off x="402767" y="184213"/>
            <a:ext cx="10515600" cy="783858"/>
          </a:xfrm>
        </p:spPr>
        <p:txBody>
          <a:bodyPr>
            <a:normAutofit/>
          </a:bodyPr>
          <a:lstStyle/>
          <a:p>
            <a:r>
              <a:rPr lang="en-US" sz="3200" dirty="0">
                <a:solidFill>
                  <a:schemeClr val="tx1"/>
                </a:solidFill>
              </a:rPr>
              <a:t>Partnering with USDA OPPE, continued:</a:t>
            </a:r>
          </a:p>
        </p:txBody>
      </p:sp>
      <p:pic>
        <p:nvPicPr>
          <p:cNvPr id="5" name="Picture 4">
            <a:extLst>
              <a:ext uri="{FF2B5EF4-FFF2-40B4-BE49-F238E27FC236}">
                <a16:creationId xmlns:a16="http://schemas.microsoft.com/office/drawing/2014/main" id="{CCDC1F05-A3E4-454F-8D87-126E972C2F0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4779320" y="5310652"/>
            <a:ext cx="2210711" cy="1325563"/>
          </a:xfrm>
          <a:prstGeom prst="rect">
            <a:avLst/>
          </a:prstGeom>
        </p:spPr>
      </p:pic>
      <p:sp>
        <p:nvSpPr>
          <p:cNvPr id="9" name="Content Placeholder 2">
            <a:extLst>
              <a:ext uri="{FF2B5EF4-FFF2-40B4-BE49-F238E27FC236}">
                <a16:creationId xmlns:a16="http://schemas.microsoft.com/office/drawing/2014/main" id="{CF544703-4787-462F-ADC6-BE517C407598}"/>
              </a:ext>
            </a:extLst>
          </p:cNvPr>
          <p:cNvSpPr txBox="1">
            <a:spLocks/>
          </p:cNvSpPr>
          <p:nvPr/>
        </p:nvSpPr>
        <p:spPr>
          <a:xfrm>
            <a:off x="678081" y="1767793"/>
            <a:ext cx="3410168" cy="3147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Farm Financial Literacy:</a:t>
            </a:r>
          </a:p>
          <a:p>
            <a:r>
              <a:rPr lang="en-US" sz="2000" dirty="0"/>
              <a:t>Joy Moten-Thomas (FVSU)</a:t>
            </a:r>
          </a:p>
          <a:p>
            <a:r>
              <a:rPr lang="en-US" sz="2000" dirty="0"/>
              <a:t>Anthony Reed (Alcorn)</a:t>
            </a:r>
          </a:p>
          <a:p>
            <a:r>
              <a:rPr lang="en-US" sz="2000" dirty="0"/>
              <a:t>Anthony McCarty (Alcorn)</a:t>
            </a:r>
          </a:p>
          <a:p>
            <a:r>
              <a:rPr lang="en-US" sz="2000" dirty="0"/>
              <a:t>Caroline Banks (Alcorn)</a:t>
            </a:r>
          </a:p>
          <a:p>
            <a:r>
              <a:rPr lang="en-US" sz="2000" dirty="0"/>
              <a:t>Iris Crosby (UAPB)</a:t>
            </a:r>
          </a:p>
        </p:txBody>
      </p:sp>
      <p:sp>
        <p:nvSpPr>
          <p:cNvPr id="10" name="Content Placeholder 2">
            <a:extLst>
              <a:ext uri="{FF2B5EF4-FFF2-40B4-BE49-F238E27FC236}">
                <a16:creationId xmlns:a16="http://schemas.microsoft.com/office/drawing/2014/main" id="{C1C1F71F-D2C6-4F21-94E2-4BF572D1EEBA}"/>
              </a:ext>
            </a:extLst>
          </p:cNvPr>
          <p:cNvSpPr txBox="1">
            <a:spLocks/>
          </p:cNvSpPr>
          <p:nvPr/>
        </p:nvSpPr>
        <p:spPr>
          <a:xfrm>
            <a:off x="4484687" y="1739994"/>
            <a:ext cx="3847665" cy="30526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Strategies for Farm Bill Opportunities:</a:t>
            </a:r>
          </a:p>
          <a:p>
            <a:r>
              <a:rPr lang="en-US" sz="2000" dirty="0"/>
              <a:t>Sam Cook (NC State)</a:t>
            </a:r>
          </a:p>
          <a:p>
            <a:r>
              <a:rPr lang="en-US" sz="2000" dirty="0"/>
              <a:t>Gregory Goins (NCAT)</a:t>
            </a:r>
          </a:p>
          <a:p>
            <a:r>
              <a:rPr lang="en-US" sz="2000" dirty="0"/>
              <a:t>Arnab Bhowmik (NCAT)</a:t>
            </a:r>
          </a:p>
          <a:p>
            <a:r>
              <a:rPr lang="en-US" sz="2000" dirty="0"/>
              <a:t>Godfrey Gayle (NCAT)</a:t>
            </a:r>
          </a:p>
          <a:p>
            <a:r>
              <a:rPr lang="en-US" sz="2000" dirty="0"/>
              <a:t>Harmandeep Sharma (NCAT)</a:t>
            </a:r>
          </a:p>
          <a:p>
            <a:r>
              <a:rPr lang="en-US" sz="2000" dirty="0"/>
              <a:t>Osei Yeboah (NCAT)</a:t>
            </a:r>
          </a:p>
          <a:p>
            <a:endParaRPr lang="en-US" sz="2000" dirty="0"/>
          </a:p>
        </p:txBody>
      </p:sp>
      <p:sp>
        <p:nvSpPr>
          <p:cNvPr id="12" name="Content Placeholder 2">
            <a:extLst>
              <a:ext uri="{FF2B5EF4-FFF2-40B4-BE49-F238E27FC236}">
                <a16:creationId xmlns:a16="http://schemas.microsoft.com/office/drawing/2014/main" id="{4AF3D274-0AAE-404D-9A80-815ED8909C55}"/>
              </a:ext>
            </a:extLst>
          </p:cNvPr>
          <p:cNvSpPr txBox="1">
            <a:spLocks/>
          </p:cNvSpPr>
          <p:nvPr/>
        </p:nvSpPr>
        <p:spPr>
          <a:xfrm>
            <a:off x="8332352" y="1739994"/>
            <a:ext cx="3604561" cy="32030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Heirs’ Property:</a:t>
            </a:r>
          </a:p>
          <a:p>
            <a:r>
              <a:rPr lang="en-US" sz="2000" dirty="0"/>
              <a:t>Robert Zabawa (Tuskegee)</a:t>
            </a:r>
          </a:p>
          <a:p>
            <a:r>
              <a:rPr lang="en-US" sz="2000" dirty="0"/>
              <a:t>Kara Woods (Tuskegee)</a:t>
            </a:r>
          </a:p>
          <a:p>
            <a:r>
              <a:rPr lang="en-US" sz="2000" dirty="0"/>
              <a:t>Conner Bailey (Auburn)</a:t>
            </a:r>
          </a:p>
          <a:p>
            <a:r>
              <a:rPr lang="en-US" sz="2000" dirty="0"/>
              <a:t>Savi Horne (Land Loss Prevention Project)</a:t>
            </a:r>
          </a:p>
          <a:p>
            <a:r>
              <a:rPr lang="en-US" sz="2000" dirty="0"/>
              <a:t>Lorette Picciano (Rural Coalition</a:t>
            </a:r>
          </a:p>
        </p:txBody>
      </p:sp>
      <p:pic>
        <p:nvPicPr>
          <p:cNvPr id="15" name="Picture 14">
            <a:extLst>
              <a:ext uri="{FF2B5EF4-FFF2-40B4-BE49-F238E27FC236}">
                <a16:creationId xmlns:a16="http://schemas.microsoft.com/office/drawing/2014/main" id="{921C66C2-3910-4154-B4EE-EC0EC2DDD72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822805" y="5276513"/>
            <a:ext cx="2083259" cy="1325563"/>
          </a:xfrm>
          <a:prstGeom prst="rect">
            <a:avLst/>
          </a:prstGeom>
        </p:spPr>
      </p:pic>
      <p:pic>
        <p:nvPicPr>
          <p:cNvPr id="18" name="Picture 17">
            <a:extLst>
              <a:ext uri="{FF2B5EF4-FFF2-40B4-BE49-F238E27FC236}">
                <a16:creationId xmlns:a16="http://schemas.microsoft.com/office/drawing/2014/main" id="{1AFD5103-3CF4-4A3E-B02D-D05C733D705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863287" y="5262225"/>
            <a:ext cx="2041237" cy="1358698"/>
          </a:xfrm>
          <a:prstGeom prst="rect">
            <a:avLst/>
          </a:prstGeom>
        </p:spPr>
      </p:pic>
    </p:spTree>
    <p:extLst>
      <p:ext uri="{BB962C8B-B14F-4D97-AF65-F5344CB8AC3E}">
        <p14:creationId xmlns:p14="http://schemas.microsoft.com/office/powerpoint/2010/main" val="1338689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5083946" y="1844089"/>
            <a:ext cx="7234379" cy="4683594"/>
          </a:xfrm>
        </p:spPr>
        <p:txBody>
          <a:bodyPr>
            <a:normAutofit lnSpcReduction="10000"/>
          </a:bodyPr>
          <a:lstStyle/>
          <a:p>
            <a:r>
              <a:rPr lang="en-US" altLang="en-US" sz="2400" dirty="0"/>
              <a:t>13 Universities Reporting (29 total)</a:t>
            </a:r>
          </a:p>
          <a:p>
            <a:pPr marL="0" indent="0">
              <a:buNone/>
            </a:pPr>
            <a:endParaRPr lang="en-US" altLang="en-US" sz="2400" dirty="0"/>
          </a:p>
          <a:p>
            <a:r>
              <a:rPr lang="en-US" altLang="en-US" sz="2400" dirty="0"/>
              <a:t>$31 million - Dollar value of grants generated by organizations or communities</a:t>
            </a:r>
          </a:p>
          <a:p>
            <a:endParaRPr lang="en-US" altLang="en-US" sz="2400" dirty="0"/>
          </a:p>
          <a:p>
            <a:r>
              <a:rPr lang="en-US" altLang="en-US" sz="2400" dirty="0"/>
              <a:t>1,264 - Number of businesses created, retained, or expanded</a:t>
            </a:r>
          </a:p>
          <a:p>
            <a:endParaRPr lang="en-US" altLang="en-US" sz="2400" dirty="0"/>
          </a:p>
          <a:p>
            <a:r>
              <a:rPr lang="en-US" altLang="en-US" sz="2400" dirty="0"/>
              <a:t>85,891 - Number of jobs created/retained</a:t>
            </a:r>
          </a:p>
          <a:p>
            <a:endParaRPr lang="en-US" altLang="en-US" sz="2400" dirty="0"/>
          </a:p>
          <a:p>
            <a:r>
              <a:rPr lang="en-US" altLang="en-US" sz="2400" dirty="0"/>
              <a:t>98.14 - Estimated Effort (FTE)</a:t>
            </a:r>
          </a:p>
          <a:p>
            <a:endParaRPr lang="en-US" sz="2400" dirty="0"/>
          </a:p>
        </p:txBody>
      </p:sp>
      <p:sp>
        <p:nvSpPr>
          <p:cNvPr id="2" name="Title 1"/>
          <p:cNvSpPr>
            <a:spLocks noGrp="1"/>
          </p:cNvSpPr>
          <p:nvPr>
            <p:ph type="title"/>
          </p:nvPr>
        </p:nvSpPr>
        <p:spPr>
          <a:xfrm>
            <a:off x="314418" y="450543"/>
            <a:ext cx="10515600" cy="881107"/>
          </a:xfrm>
        </p:spPr>
        <p:txBody>
          <a:bodyPr>
            <a:normAutofit fontScale="90000"/>
          </a:bodyPr>
          <a:lstStyle/>
          <a:p>
            <a:r>
              <a:rPr lang="en-US" altLang="en-US" sz="3200" dirty="0">
                <a:solidFill>
                  <a:schemeClr val="tx1"/>
                </a:solidFill>
              </a:rPr>
              <a:t>Southern Region Community Development </a:t>
            </a:r>
            <a:br>
              <a:rPr lang="en-US" altLang="en-US" sz="3200" dirty="0">
                <a:solidFill>
                  <a:schemeClr val="tx1"/>
                </a:solidFill>
              </a:rPr>
            </a:br>
            <a:r>
              <a:rPr lang="en-US" altLang="en-US" sz="3200" dirty="0">
                <a:solidFill>
                  <a:schemeClr val="tx1"/>
                </a:solidFill>
              </a:rPr>
              <a:t>Extension Impacts 2019-20</a:t>
            </a:r>
            <a:endParaRPr lang="en-US" sz="3200" dirty="0">
              <a:solidFill>
                <a:schemeClr val="tx1"/>
              </a:solidFill>
            </a:endParaRPr>
          </a:p>
        </p:txBody>
      </p:sp>
      <p:pic>
        <p:nvPicPr>
          <p:cNvPr id="7" name="Picture 6">
            <a:extLst>
              <a:ext uri="{FF2B5EF4-FFF2-40B4-BE49-F238E27FC236}">
                <a16:creationId xmlns:a16="http://schemas.microsoft.com/office/drawing/2014/main" id="{2B1FCD90-1997-4868-BC7D-6E6269EAE7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8349" y="1706256"/>
            <a:ext cx="3832155" cy="4959260"/>
          </a:xfrm>
          <a:prstGeom prst="rect">
            <a:avLst/>
          </a:prstGeom>
          <a:ln>
            <a:solidFill>
              <a:srgbClr val="488588"/>
            </a:solidFill>
          </a:ln>
        </p:spPr>
      </p:pic>
    </p:spTree>
    <p:extLst>
      <p:ext uri="{BB962C8B-B14F-4D97-AF65-F5344CB8AC3E}">
        <p14:creationId xmlns:p14="http://schemas.microsoft.com/office/powerpoint/2010/main" val="2950660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658" y="0"/>
            <a:ext cx="6313149" cy="780181"/>
          </a:xfrm>
        </p:spPr>
        <p:txBody>
          <a:bodyPr vert="horz" lIns="91440" tIns="45720" rIns="91440" bIns="45720" rtlCol="0" anchor="ctr">
            <a:noAutofit/>
          </a:bodyPr>
          <a:lstStyle/>
          <a:p>
            <a:br>
              <a:rPr lang="en-US" sz="3200" dirty="0">
                <a:solidFill>
                  <a:schemeClr val="tx1"/>
                </a:solidFill>
                <a:latin typeface="+mj-lt"/>
                <a:cs typeface="+mj-cs"/>
              </a:rPr>
            </a:br>
            <a:r>
              <a:rPr lang="en-US" sz="3200" dirty="0">
                <a:solidFill>
                  <a:schemeClr val="tx1"/>
                </a:solidFill>
                <a:latin typeface="+mj-lt"/>
                <a:cs typeface="+mj-cs"/>
              </a:rPr>
              <a:t>Future – Federal </a:t>
            </a:r>
            <a:br>
              <a:rPr lang="en-US" sz="3200" dirty="0">
                <a:solidFill>
                  <a:schemeClr val="tx1"/>
                </a:solidFill>
                <a:latin typeface="+mj-lt"/>
                <a:cs typeface="+mj-cs"/>
              </a:rPr>
            </a:br>
            <a:r>
              <a:rPr lang="en-US" sz="3200" dirty="0">
                <a:solidFill>
                  <a:schemeClr val="tx1"/>
                </a:solidFill>
                <a:latin typeface="+mj-lt"/>
                <a:cs typeface="+mj-cs"/>
              </a:rPr>
              <a:t>Administration Priorities</a:t>
            </a:r>
            <a:endParaRPr lang="en-US" sz="3200" dirty="0">
              <a:solidFill>
                <a:schemeClr val="tx1"/>
              </a:solidFill>
            </a:endParaRPr>
          </a:p>
        </p:txBody>
      </p:sp>
      <p:sp>
        <p:nvSpPr>
          <p:cNvPr id="7" name="Text Placeholder 6"/>
          <p:cNvSpPr>
            <a:spLocks noGrp="1"/>
          </p:cNvSpPr>
          <p:nvPr>
            <p:ph type="body" sz="quarter" idx="10"/>
          </p:nvPr>
        </p:nvSpPr>
        <p:spPr>
          <a:xfrm>
            <a:off x="-696965" y="2087975"/>
            <a:ext cx="7345437" cy="3462228"/>
          </a:xfrm>
        </p:spPr>
        <p:txBody>
          <a:bodyPr vert="horz" lIns="91440" tIns="45720" rIns="91440" bIns="45720" rtlCol="0">
            <a:normAutofit/>
          </a:bodyPr>
          <a:lstStyle/>
          <a:p>
            <a:pPr marL="685800" lvl="2"/>
            <a:endParaRPr lang="en-US" sz="2800" dirty="0">
              <a:latin typeface="+mn-lt"/>
              <a:ea typeface="+mn-ea"/>
              <a:cs typeface="+mn-cs"/>
            </a:endParaRPr>
          </a:p>
          <a:p>
            <a:pPr lvl="2">
              <a:lnSpc>
                <a:spcPct val="100000"/>
              </a:lnSpc>
            </a:pPr>
            <a:r>
              <a:rPr lang="en-US" sz="3200" dirty="0">
                <a:latin typeface="+mn-lt"/>
                <a:ea typeface="+mn-ea"/>
                <a:cs typeface="+mn-cs"/>
              </a:rPr>
              <a:t>Responding to COVID-19</a:t>
            </a:r>
          </a:p>
          <a:p>
            <a:pPr lvl="2">
              <a:lnSpc>
                <a:spcPct val="100000"/>
              </a:lnSpc>
            </a:pPr>
            <a:r>
              <a:rPr lang="en-US" sz="3200" dirty="0">
                <a:latin typeface="+mn-lt"/>
                <a:ea typeface="+mn-ea"/>
                <a:cs typeface="+mn-cs"/>
              </a:rPr>
              <a:t>Addressing Climate Change</a:t>
            </a:r>
          </a:p>
          <a:p>
            <a:pPr lvl="2">
              <a:lnSpc>
                <a:spcPct val="100000"/>
              </a:lnSpc>
            </a:pPr>
            <a:r>
              <a:rPr lang="en-US" sz="3200" dirty="0">
                <a:latin typeface="+mn-lt"/>
                <a:ea typeface="+mn-ea"/>
                <a:cs typeface="+mn-cs"/>
              </a:rPr>
              <a:t>Advancing Racial Equity</a:t>
            </a:r>
          </a:p>
          <a:p>
            <a:pPr lvl="2">
              <a:lnSpc>
                <a:spcPct val="100000"/>
              </a:lnSpc>
            </a:pPr>
            <a:r>
              <a:rPr lang="en-US" sz="3200" dirty="0">
                <a:latin typeface="+mn-lt"/>
                <a:ea typeface="+mn-ea"/>
                <a:cs typeface="+mn-cs"/>
              </a:rPr>
              <a:t>Promoting Economic Vitality</a:t>
            </a:r>
          </a:p>
        </p:txBody>
      </p:sp>
      <p:pic>
        <p:nvPicPr>
          <p:cNvPr id="8" name="Picture 7">
            <a:extLst>
              <a:ext uri="{FF2B5EF4-FFF2-40B4-BE49-F238E27FC236}">
                <a16:creationId xmlns:a16="http://schemas.microsoft.com/office/drawing/2014/main" id="{2BC52B85-F06D-46B1-944C-C5A6E6706AC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353" r="2543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TextBox 4">
            <a:extLst>
              <a:ext uri="{FF2B5EF4-FFF2-40B4-BE49-F238E27FC236}">
                <a16:creationId xmlns:a16="http://schemas.microsoft.com/office/drawing/2014/main" id="{EE92C4DC-5429-4DC3-926D-E9EAE7BC47AA}"/>
              </a:ext>
            </a:extLst>
          </p:cNvPr>
          <p:cNvSpPr txBox="1"/>
          <p:nvPr/>
        </p:nvSpPr>
        <p:spPr>
          <a:xfrm>
            <a:off x="9751909" y="6870700"/>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gabriellagiudici.it/orizzont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896070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E501B-12B5-4F4A-BB11-E2521FC3E797}"/>
              </a:ext>
            </a:extLst>
          </p:cNvPr>
          <p:cNvSpPr>
            <a:spLocks noGrp="1"/>
          </p:cNvSpPr>
          <p:nvPr>
            <p:ph type="body" sz="quarter" idx="10"/>
          </p:nvPr>
        </p:nvSpPr>
        <p:spPr>
          <a:xfrm>
            <a:off x="4120574" y="2164072"/>
            <a:ext cx="8172814" cy="3296788"/>
          </a:xfrm>
        </p:spPr>
        <p:txBody>
          <a:bodyPr>
            <a:normAutofit/>
          </a:bodyPr>
          <a:lstStyle/>
          <a:p>
            <a:r>
              <a:rPr lang="en-US" sz="2400" dirty="0"/>
              <a:t>North Central Region Center for Rural Development</a:t>
            </a:r>
          </a:p>
          <a:p>
            <a:pPr lvl="1"/>
            <a:endParaRPr lang="en-US" sz="2000" dirty="0"/>
          </a:p>
          <a:p>
            <a:pPr lvl="1"/>
            <a:r>
              <a:rPr lang="en-US" sz="2000" dirty="0"/>
              <a:t>Moved to Purdue University – September 1, 2020</a:t>
            </a:r>
          </a:p>
          <a:p>
            <a:pPr marL="0" indent="0">
              <a:buNone/>
            </a:pPr>
            <a:endParaRPr lang="en-US" sz="2400" dirty="0"/>
          </a:p>
          <a:p>
            <a:r>
              <a:rPr lang="en-US" sz="2400" dirty="0"/>
              <a:t>SRDC</a:t>
            </a:r>
          </a:p>
          <a:p>
            <a:endParaRPr lang="en-US" sz="2400" dirty="0"/>
          </a:p>
          <a:p>
            <a:pPr lvl="1"/>
            <a:r>
              <a:rPr lang="en-US" sz="2000" dirty="0"/>
              <a:t>New Director August 2, 2021 – Dr. John Green</a:t>
            </a:r>
          </a:p>
          <a:p>
            <a:pPr lvl="1"/>
            <a:r>
              <a:rPr lang="en-US" sz="2000" dirty="0"/>
              <a:t>Communications Coordinator – Carmen Kelly</a:t>
            </a:r>
          </a:p>
          <a:p>
            <a:pPr lvl="2"/>
            <a:endParaRPr lang="en-US" sz="1800" dirty="0"/>
          </a:p>
        </p:txBody>
      </p:sp>
      <p:sp>
        <p:nvSpPr>
          <p:cNvPr id="2" name="Title 1">
            <a:extLst>
              <a:ext uri="{FF2B5EF4-FFF2-40B4-BE49-F238E27FC236}">
                <a16:creationId xmlns:a16="http://schemas.microsoft.com/office/drawing/2014/main" id="{7610178E-EC49-4A0F-B3E1-EBAB1DC034EB}"/>
              </a:ext>
            </a:extLst>
          </p:cNvPr>
          <p:cNvSpPr>
            <a:spLocks noGrp="1"/>
          </p:cNvSpPr>
          <p:nvPr>
            <p:ph type="title"/>
          </p:nvPr>
        </p:nvSpPr>
        <p:spPr>
          <a:xfrm>
            <a:off x="212558" y="205576"/>
            <a:ext cx="10515600" cy="1325563"/>
          </a:xfrm>
        </p:spPr>
        <p:txBody>
          <a:bodyPr>
            <a:normAutofit/>
          </a:bodyPr>
          <a:lstStyle/>
          <a:p>
            <a:r>
              <a:rPr lang="en-US" sz="3200" dirty="0">
                <a:solidFill>
                  <a:schemeClr val="tx1"/>
                </a:solidFill>
              </a:rPr>
              <a:t>Future - Regional Rural Development Centers and SRDC News</a:t>
            </a:r>
          </a:p>
        </p:txBody>
      </p:sp>
      <p:pic>
        <p:nvPicPr>
          <p:cNvPr id="5" name="Picture 4">
            <a:extLst>
              <a:ext uri="{FF2B5EF4-FFF2-40B4-BE49-F238E27FC236}">
                <a16:creationId xmlns:a16="http://schemas.microsoft.com/office/drawing/2014/main" id="{7CD04A2B-FA4B-40A2-B5FB-EE203C58E5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3143" y="2164072"/>
            <a:ext cx="2619420" cy="843308"/>
          </a:xfrm>
          <a:prstGeom prst="rect">
            <a:avLst/>
          </a:prstGeom>
          <a:ln>
            <a:noFill/>
          </a:ln>
          <a:effectLst>
            <a:outerShdw blurRad="190500" algn="tl" rotWithShape="0">
              <a:srgbClr val="000000">
                <a:alpha val="70000"/>
              </a:srgbClr>
            </a:outerShdw>
          </a:effectLst>
        </p:spPr>
      </p:pic>
      <p:pic>
        <p:nvPicPr>
          <p:cNvPr id="7" name="Picture 6" descr="A picture containing map, text&#10;&#10;Description automatically generated">
            <a:extLst>
              <a:ext uri="{FF2B5EF4-FFF2-40B4-BE49-F238E27FC236}">
                <a16:creationId xmlns:a16="http://schemas.microsoft.com/office/drawing/2014/main" id="{D65A87AE-5131-44EC-9E6B-4C01C25C4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03" y="3640313"/>
            <a:ext cx="3673671" cy="2318327"/>
          </a:xfrm>
          <a:prstGeom prst="rect">
            <a:avLst/>
          </a:prstGeom>
        </p:spPr>
      </p:pic>
    </p:spTree>
    <p:extLst>
      <p:ext uri="{BB962C8B-B14F-4D97-AF65-F5344CB8AC3E}">
        <p14:creationId xmlns:p14="http://schemas.microsoft.com/office/powerpoint/2010/main" val="1233285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5C06F-2993-4185-9407-DC1A48D06B73}"/>
              </a:ext>
            </a:extLst>
          </p:cNvPr>
          <p:cNvSpPr>
            <a:spLocks noGrp="1"/>
          </p:cNvSpPr>
          <p:nvPr>
            <p:ph type="title"/>
          </p:nvPr>
        </p:nvSpPr>
        <p:spPr>
          <a:xfrm>
            <a:off x="831850" y="453593"/>
            <a:ext cx="10781145" cy="2852737"/>
          </a:xfrm>
        </p:spPr>
        <p:txBody>
          <a:bodyPr/>
          <a:lstStyle/>
          <a:p>
            <a:r>
              <a:rPr lang="en-US">
                <a:solidFill>
                  <a:schemeClr val="tx1"/>
                </a:solidFill>
              </a:rPr>
              <a:t>Questions, Thoughts, Discussion</a:t>
            </a:r>
            <a:endParaRPr lang="en-US" dirty="0">
              <a:solidFill>
                <a:schemeClr val="tx1"/>
              </a:solidFill>
            </a:endParaRPr>
          </a:p>
        </p:txBody>
      </p:sp>
    </p:spTree>
    <p:extLst>
      <p:ext uri="{BB962C8B-B14F-4D97-AF65-F5344CB8AC3E}">
        <p14:creationId xmlns:p14="http://schemas.microsoft.com/office/powerpoint/2010/main" val="2673006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CA2C-FD71-4346-93B1-2E9F6071DA85}"/>
              </a:ext>
            </a:extLst>
          </p:cNvPr>
          <p:cNvSpPr>
            <a:spLocks noGrp="1"/>
          </p:cNvSpPr>
          <p:nvPr>
            <p:ph type="title"/>
          </p:nvPr>
        </p:nvSpPr>
        <p:spPr/>
        <p:txBody>
          <a:bodyPr/>
          <a:lstStyle/>
          <a:p>
            <a:r>
              <a:rPr lang="en-US" altLang="en-US" dirty="0">
                <a:solidFill>
                  <a:schemeClr val="tx1"/>
                </a:solidFill>
              </a:rPr>
              <a:t>Overview</a:t>
            </a:r>
            <a:endParaRPr lang="en-US" dirty="0">
              <a:solidFill>
                <a:schemeClr val="tx1"/>
              </a:solidFill>
            </a:endParaRPr>
          </a:p>
        </p:txBody>
      </p:sp>
      <p:sp>
        <p:nvSpPr>
          <p:cNvPr id="3" name="Content Placeholder 2">
            <a:extLst>
              <a:ext uri="{FF2B5EF4-FFF2-40B4-BE49-F238E27FC236}">
                <a16:creationId xmlns:a16="http://schemas.microsoft.com/office/drawing/2014/main" id="{34D4B398-A3C7-473A-90C0-0CD0295463BD}"/>
              </a:ext>
            </a:extLst>
          </p:cNvPr>
          <p:cNvSpPr>
            <a:spLocks noGrp="1"/>
          </p:cNvSpPr>
          <p:nvPr>
            <p:ph idx="4294967295"/>
          </p:nvPr>
        </p:nvSpPr>
        <p:spPr>
          <a:xfrm>
            <a:off x="643467" y="2193924"/>
            <a:ext cx="5604933" cy="2530475"/>
          </a:xfrm>
        </p:spPr>
        <p:txBody>
          <a:bodyPr>
            <a:normAutofit/>
          </a:bodyPr>
          <a:lstStyle/>
          <a:p>
            <a:pPr marL="342891" indent="-342891">
              <a:buFont typeface="Wingdings" panose="05000000000000000000" pitchFamily="2" charset="2"/>
              <a:buChar char="§"/>
            </a:pPr>
            <a:r>
              <a:rPr lang="en-US" dirty="0"/>
              <a:t>Current Events &amp; SRDC Response</a:t>
            </a:r>
          </a:p>
          <a:p>
            <a:pPr marL="800091" lvl="1" indent="-342891">
              <a:buFont typeface="Wingdings" panose="05000000000000000000" pitchFamily="2" charset="2"/>
              <a:buChar char="§"/>
            </a:pPr>
            <a:r>
              <a:rPr lang="en-US" dirty="0"/>
              <a:t>COVID 19</a:t>
            </a:r>
          </a:p>
          <a:p>
            <a:pPr marL="800091" lvl="1" indent="-342891">
              <a:buFont typeface="Wingdings" panose="05000000000000000000" pitchFamily="2" charset="2"/>
              <a:buChar char="§"/>
            </a:pPr>
            <a:r>
              <a:rPr lang="en-US" altLang="en-US" dirty="0"/>
              <a:t>Racial Justice</a:t>
            </a:r>
          </a:p>
          <a:p>
            <a:pPr marL="800091" lvl="1" indent="-342891">
              <a:buFont typeface="Wingdings" panose="05000000000000000000" pitchFamily="2" charset="2"/>
              <a:buChar char="§"/>
            </a:pPr>
            <a:r>
              <a:rPr lang="en-US" altLang="en-US" dirty="0"/>
              <a:t>Economy</a:t>
            </a:r>
          </a:p>
          <a:p>
            <a:pPr marL="800091" lvl="1" indent="-342891">
              <a:buFont typeface="Wingdings" panose="05000000000000000000" pitchFamily="2" charset="2"/>
              <a:buChar char="§"/>
            </a:pPr>
            <a:endParaRPr lang="en-US" altLang="en-US" dirty="0"/>
          </a:p>
          <a:p>
            <a:pPr marL="342891" indent="-342891">
              <a:buFont typeface="Wingdings" panose="05000000000000000000" pitchFamily="2" charset="2"/>
              <a:buChar char="§"/>
            </a:pPr>
            <a:endParaRPr lang="en-US" altLang="en-US" dirty="0"/>
          </a:p>
          <a:p>
            <a:endParaRPr lang="en-US" dirty="0"/>
          </a:p>
        </p:txBody>
      </p:sp>
      <p:pic>
        <p:nvPicPr>
          <p:cNvPr id="5" name="Picture 4">
            <a:extLst>
              <a:ext uri="{FF2B5EF4-FFF2-40B4-BE49-F238E27FC236}">
                <a16:creationId xmlns:a16="http://schemas.microsoft.com/office/drawing/2014/main" id="{C5516271-EDC8-466C-B8AF-D177AC3866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689" y="1866531"/>
            <a:ext cx="4695623" cy="3124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6682C325-385A-4984-83FC-6A4F96FFFF07}"/>
              </a:ext>
            </a:extLst>
          </p:cNvPr>
          <p:cNvSpPr txBox="1"/>
          <p:nvPr/>
        </p:nvSpPr>
        <p:spPr>
          <a:xfrm>
            <a:off x="838200" y="4756040"/>
            <a:ext cx="6096000" cy="1261884"/>
          </a:xfrm>
          <a:prstGeom prst="rect">
            <a:avLst/>
          </a:prstGeom>
          <a:noFill/>
        </p:spPr>
        <p:txBody>
          <a:bodyPr wrap="square">
            <a:spAutoFit/>
          </a:bodyPr>
          <a:lstStyle/>
          <a:p>
            <a:pPr marL="342891" indent="-342891">
              <a:buFont typeface="Wingdings" panose="05000000000000000000" pitchFamily="2" charset="2"/>
              <a:buChar char="§"/>
            </a:pPr>
            <a:r>
              <a:rPr lang="en-US" sz="2800" dirty="0"/>
              <a:t>Future</a:t>
            </a:r>
          </a:p>
          <a:p>
            <a:pPr marL="800091" lvl="1" indent="-342891">
              <a:buFont typeface="Wingdings" panose="05000000000000000000" pitchFamily="2" charset="2"/>
              <a:buChar char="§"/>
            </a:pPr>
            <a:r>
              <a:rPr lang="en-US" sz="2400" dirty="0"/>
              <a:t>Administration Priorities</a:t>
            </a:r>
          </a:p>
          <a:p>
            <a:pPr marL="800091" lvl="1" indent="-342891">
              <a:buFont typeface="Wingdings" panose="05000000000000000000" pitchFamily="2" charset="2"/>
              <a:buChar char="§"/>
            </a:pPr>
            <a:r>
              <a:rPr lang="en-US" altLang="en-US" sz="2400" dirty="0"/>
              <a:t>SRDC</a:t>
            </a:r>
          </a:p>
        </p:txBody>
      </p:sp>
    </p:spTree>
    <p:extLst>
      <p:ext uri="{BB962C8B-B14F-4D97-AF65-F5344CB8AC3E}">
        <p14:creationId xmlns:p14="http://schemas.microsoft.com/office/powerpoint/2010/main" val="193902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 name="Picture 21" descr="A picture containing tree, sunset, grass, flower&#10;&#10;Description automatically generated">
            <a:extLst>
              <a:ext uri="{FF2B5EF4-FFF2-40B4-BE49-F238E27FC236}">
                <a16:creationId xmlns:a16="http://schemas.microsoft.com/office/drawing/2014/main" id="{B500E641-6B3B-4F83-9D8E-D92C87FAEA2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19500" y="2823445"/>
            <a:ext cx="1655379" cy="9906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99966C8-814A-4F15-9357-827698E3C17D}"/>
              </a:ext>
            </a:extLst>
          </p:cNvPr>
          <p:cNvPicPr>
            <a:picLocks noChangeAspect="1"/>
          </p:cNvPicPr>
          <p:nvPr/>
        </p:nvPicPr>
        <p:blipFill rotWithShape="1">
          <a:blip r:embed="rId5">
            <a:extLst>
              <a:ext uri="{28A0092B-C50C-407E-A947-70E740481C1C}">
                <a14:useLocalDpi xmlns:a14="http://schemas.microsoft.com/office/drawing/2010/main" val="0"/>
              </a:ext>
            </a:extLst>
          </a:blip>
          <a:srcRect r="59697"/>
          <a:stretch/>
        </p:blipFill>
        <p:spPr>
          <a:xfrm>
            <a:off x="965200" y="2801488"/>
            <a:ext cx="1574800" cy="1003300"/>
          </a:xfrm>
          <a:prstGeom prst="rect">
            <a:avLst/>
          </a:prstGeom>
        </p:spPr>
      </p:pic>
      <p:pic>
        <p:nvPicPr>
          <p:cNvPr id="16" name="Picture 15" descr="Text, whiteboard&#10;&#10;Description automatically generated">
            <a:extLst>
              <a:ext uri="{FF2B5EF4-FFF2-40B4-BE49-F238E27FC236}">
                <a16:creationId xmlns:a16="http://schemas.microsoft.com/office/drawing/2014/main" id="{49F627D4-B6C8-4490-9A44-E685948D107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39378" y="4107802"/>
            <a:ext cx="1536303" cy="1003300"/>
          </a:xfrm>
          <a:prstGeom prst="rect">
            <a:avLst/>
          </a:prstGeom>
        </p:spPr>
      </p:pic>
      <p:pic>
        <p:nvPicPr>
          <p:cNvPr id="6" name="Picture 5">
            <a:extLst>
              <a:ext uri="{FF2B5EF4-FFF2-40B4-BE49-F238E27FC236}">
                <a16:creationId xmlns:a16="http://schemas.microsoft.com/office/drawing/2014/main" id="{0F6A5119-F6D2-4952-B8DB-3EA42B5AB2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005" y="4372019"/>
            <a:ext cx="1866900" cy="850900"/>
          </a:xfrm>
          <a:prstGeom prst="rect">
            <a:avLst/>
          </a:prstGeom>
        </p:spPr>
      </p:pic>
      <p:pic>
        <p:nvPicPr>
          <p:cNvPr id="13" name="Picture 12" descr="Text&#10;&#10;Description automatically generated">
            <a:extLst>
              <a:ext uri="{FF2B5EF4-FFF2-40B4-BE49-F238E27FC236}">
                <a16:creationId xmlns:a16="http://schemas.microsoft.com/office/drawing/2014/main" id="{B863FDAD-271D-4C02-8292-C0A048000A7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318687" y="2774310"/>
            <a:ext cx="1393934" cy="1042367"/>
          </a:xfrm>
          <a:prstGeom prst="rect">
            <a:avLst/>
          </a:prstGeom>
        </p:spPr>
      </p:pic>
      <p:pic>
        <p:nvPicPr>
          <p:cNvPr id="5" name="Picture 4">
            <a:extLst>
              <a:ext uri="{FF2B5EF4-FFF2-40B4-BE49-F238E27FC236}">
                <a16:creationId xmlns:a16="http://schemas.microsoft.com/office/drawing/2014/main" id="{BD3067CE-1D7B-42FA-B5C2-D9C233E6C6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08509" y="4212725"/>
            <a:ext cx="1393934" cy="1169487"/>
          </a:xfrm>
          <a:prstGeom prst="rect">
            <a:avLst/>
          </a:prstGeom>
        </p:spPr>
      </p:pic>
      <p:sp>
        <p:nvSpPr>
          <p:cNvPr id="2" name="Title 1">
            <a:extLst>
              <a:ext uri="{FF2B5EF4-FFF2-40B4-BE49-F238E27FC236}">
                <a16:creationId xmlns:a16="http://schemas.microsoft.com/office/drawing/2014/main" id="{CBD1CA2C-FD71-4346-93B1-2E9F6071DA85}"/>
              </a:ext>
            </a:extLst>
          </p:cNvPr>
          <p:cNvSpPr>
            <a:spLocks noGrp="1"/>
          </p:cNvSpPr>
          <p:nvPr>
            <p:ph type="title"/>
          </p:nvPr>
        </p:nvSpPr>
        <p:spPr/>
        <p:txBody>
          <a:bodyPr/>
          <a:lstStyle/>
          <a:p>
            <a:r>
              <a:rPr lang="en-US" altLang="en-US"/>
              <a:t>COVID 19: SRDC Responses</a:t>
            </a:r>
            <a:endParaRPr lang="en-US"/>
          </a:p>
        </p:txBody>
      </p:sp>
      <p:sp>
        <p:nvSpPr>
          <p:cNvPr id="34" name="TextBox 33">
            <a:extLst>
              <a:ext uri="{FF2B5EF4-FFF2-40B4-BE49-F238E27FC236}">
                <a16:creationId xmlns:a16="http://schemas.microsoft.com/office/drawing/2014/main" id="{AAFDED8F-0A5C-4FBC-83D9-54B78088090D}"/>
              </a:ext>
            </a:extLst>
          </p:cNvPr>
          <p:cNvSpPr txBox="1"/>
          <p:nvPr/>
        </p:nvSpPr>
        <p:spPr>
          <a:xfrm>
            <a:off x="1028700" y="1940767"/>
            <a:ext cx="1533197" cy="646331"/>
          </a:xfrm>
          <a:prstGeom prst="rect">
            <a:avLst/>
          </a:prstGeom>
          <a:noFill/>
        </p:spPr>
        <p:txBody>
          <a:bodyPr wrap="square" rtlCol="0">
            <a:spAutoFit/>
          </a:bodyPr>
          <a:lstStyle/>
          <a:p>
            <a:pPr algn="ctr"/>
            <a:r>
              <a:rPr lang="en-US" dirty="0"/>
              <a:t>Broadband</a:t>
            </a:r>
          </a:p>
          <a:p>
            <a:pPr algn="ctr"/>
            <a:r>
              <a:rPr lang="en-US" dirty="0"/>
              <a:t>Access</a:t>
            </a:r>
          </a:p>
        </p:txBody>
      </p:sp>
      <p:sp>
        <p:nvSpPr>
          <p:cNvPr id="36" name="TextBox 35">
            <a:extLst>
              <a:ext uri="{FF2B5EF4-FFF2-40B4-BE49-F238E27FC236}">
                <a16:creationId xmlns:a16="http://schemas.microsoft.com/office/drawing/2014/main" id="{DBB05D60-E093-44E6-B14B-8AEF6FC70DFA}"/>
              </a:ext>
            </a:extLst>
          </p:cNvPr>
          <p:cNvSpPr txBox="1"/>
          <p:nvPr/>
        </p:nvSpPr>
        <p:spPr>
          <a:xfrm>
            <a:off x="9016562" y="1888112"/>
            <a:ext cx="1533197" cy="646331"/>
          </a:xfrm>
          <a:prstGeom prst="rect">
            <a:avLst/>
          </a:prstGeom>
          <a:noFill/>
        </p:spPr>
        <p:txBody>
          <a:bodyPr wrap="square" rtlCol="0">
            <a:spAutoFit/>
          </a:bodyPr>
          <a:lstStyle/>
          <a:p>
            <a:pPr algn="ctr"/>
            <a:r>
              <a:rPr lang="en-US" dirty="0"/>
              <a:t>Networking</a:t>
            </a:r>
          </a:p>
          <a:p>
            <a:pPr algn="ctr"/>
            <a:r>
              <a:rPr lang="en-US" dirty="0"/>
              <a:t>Support</a:t>
            </a:r>
          </a:p>
        </p:txBody>
      </p:sp>
      <p:sp>
        <p:nvSpPr>
          <p:cNvPr id="37" name="TextBox 36">
            <a:extLst>
              <a:ext uri="{FF2B5EF4-FFF2-40B4-BE49-F238E27FC236}">
                <a16:creationId xmlns:a16="http://schemas.microsoft.com/office/drawing/2014/main" id="{AE5711B2-4933-49A5-B6C0-27DEA3D77AC4}"/>
              </a:ext>
            </a:extLst>
          </p:cNvPr>
          <p:cNvSpPr txBox="1"/>
          <p:nvPr/>
        </p:nvSpPr>
        <p:spPr>
          <a:xfrm>
            <a:off x="6249056" y="1881625"/>
            <a:ext cx="1533197" cy="646331"/>
          </a:xfrm>
          <a:prstGeom prst="rect">
            <a:avLst/>
          </a:prstGeom>
          <a:noFill/>
        </p:spPr>
        <p:txBody>
          <a:bodyPr wrap="square" rtlCol="0">
            <a:spAutoFit/>
          </a:bodyPr>
          <a:lstStyle/>
          <a:p>
            <a:pPr algn="ctr"/>
            <a:r>
              <a:rPr lang="en-US" dirty="0"/>
              <a:t>Online </a:t>
            </a:r>
          </a:p>
          <a:p>
            <a:pPr algn="ctr"/>
            <a:r>
              <a:rPr lang="en-US" dirty="0"/>
              <a:t>Skill-Building</a:t>
            </a:r>
          </a:p>
        </p:txBody>
      </p:sp>
      <p:sp>
        <p:nvSpPr>
          <p:cNvPr id="38" name="TextBox 37">
            <a:extLst>
              <a:ext uri="{FF2B5EF4-FFF2-40B4-BE49-F238E27FC236}">
                <a16:creationId xmlns:a16="http://schemas.microsoft.com/office/drawing/2014/main" id="{33E20380-CEBE-4D23-BCCD-F1548C5BA65B}"/>
              </a:ext>
            </a:extLst>
          </p:cNvPr>
          <p:cNvSpPr txBox="1"/>
          <p:nvPr/>
        </p:nvSpPr>
        <p:spPr>
          <a:xfrm>
            <a:off x="3638878" y="1942320"/>
            <a:ext cx="1533197" cy="646331"/>
          </a:xfrm>
          <a:prstGeom prst="rect">
            <a:avLst/>
          </a:prstGeom>
          <a:noFill/>
        </p:spPr>
        <p:txBody>
          <a:bodyPr wrap="square" rtlCol="0">
            <a:spAutoFit/>
          </a:bodyPr>
          <a:lstStyle/>
          <a:p>
            <a:pPr algn="ctr"/>
            <a:r>
              <a:rPr lang="en-US" dirty="0"/>
              <a:t>Resiliency</a:t>
            </a:r>
          </a:p>
          <a:p>
            <a:pPr algn="ctr"/>
            <a:r>
              <a:rPr lang="en-US" dirty="0"/>
              <a:t>Resources</a:t>
            </a:r>
          </a:p>
        </p:txBody>
      </p:sp>
      <p:pic>
        <p:nvPicPr>
          <p:cNvPr id="40" name="Picture 39" descr="A drawing of a face&#10;&#10;Description automatically generated">
            <a:extLst>
              <a:ext uri="{FF2B5EF4-FFF2-40B4-BE49-F238E27FC236}">
                <a16:creationId xmlns:a16="http://schemas.microsoft.com/office/drawing/2014/main" id="{091B6F03-8994-46E5-8F83-F8036CD722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51445" y="2731867"/>
            <a:ext cx="2017776" cy="819721"/>
          </a:xfrm>
          <a:prstGeom prst="rect">
            <a:avLst/>
          </a:prstGeom>
        </p:spPr>
      </p:pic>
      <p:pic>
        <p:nvPicPr>
          <p:cNvPr id="41" name="Picture 40">
            <a:extLst>
              <a:ext uri="{FF2B5EF4-FFF2-40B4-BE49-F238E27FC236}">
                <a16:creationId xmlns:a16="http://schemas.microsoft.com/office/drawing/2014/main" id="{6EA562DF-4DA7-47B7-A796-A892C1E5B2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20516" y="4030100"/>
            <a:ext cx="2048705" cy="1192819"/>
          </a:xfrm>
          <a:prstGeom prst="rect">
            <a:avLst/>
          </a:prstGeom>
        </p:spPr>
      </p:pic>
      <p:cxnSp>
        <p:nvCxnSpPr>
          <p:cNvPr id="4" name="Straight Connector 3">
            <a:extLst>
              <a:ext uri="{FF2B5EF4-FFF2-40B4-BE49-F238E27FC236}">
                <a16:creationId xmlns:a16="http://schemas.microsoft.com/office/drawing/2014/main" id="{BB3D8E7D-B209-4F2C-9204-B3681016B6FA}"/>
              </a:ext>
            </a:extLst>
          </p:cNvPr>
          <p:cNvCxnSpPr/>
          <p:nvPr/>
        </p:nvCxnSpPr>
        <p:spPr>
          <a:xfrm>
            <a:off x="961687" y="2671894"/>
            <a:ext cx="1661205" cy="0"/>
          </a:xfrm>
          <a:prstGeom prst="line">
            <a:avLst/>
          </a:prstGeom>
          <a:ln w="28575">
            <a:solidFill>
              <a:srgbClr val="005D7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78D44B-9D6A-4D19-BF94-AD7403217CF0}"/>
              </a:ext>
            </a:extLst>
          </p:cNvPr>
          <p:cNvCxnSpPr/>
          <p:nvPr/>
        </p:nvCxnSpPr>
        <p:spPr>
          <a:xfrm>
            <a:off x="6261556" y="2649226"/>
            <a:ext cx="1661205" cy="0"/>
          </a:xfrm>
          <a:prstGeom prst="line">
            <a:avLst/>
          </a:prstGeom>
          <a:ln w="28575">
            <a:solidFill>
              <a:srgbClr val="005D7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9F45D5-EF35-477D-8A60-58295D6D3BEC}"/>
              </a:ext>
            </a:extLst>
          </p:cNvPr>
          <p:cNvCxnSpPr/>
          <p:nvPr/>
        </p:nvCxnSpPr>
        <p:spPr>
          <a:xfrm>
            <a:off x="3710617" y="2642741"/>
            <a:ext cx="1661205" cy="0"/>
          </a:xfrm>
          <a:prstGeom prst="line">
            <a:avLst/>
          </a:prstGeom>
          <a:ln w="28575">
            <a:solidFill>
              <a:srgbClr val="005D7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67B82C-8372-417C-81CD-B76307EC9AFF}"/>
              </a:ext>
            </a:extLst>
          </p:cNvPr>
          <p:cNvCxnSpPr/>
          <p:nvPr/>
        </p:nvCxnSpPr>
        <p:spPr>
          <a:xfrm>
            <a:off x="9016562" y="2649226"/>
            <a:ext cx="1661205" cy="0"/>
          </a:xfrm>
          <a:prstGeom prst="line">
            <a:avLst/>
          </a:prstGeom>
          <a:ln w="28575">
            <a:solidFill>
              <a:srgbClr val="005D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955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D4B398-A3C7-473A-90C0-0CD0295463BD}"/>
              </a:ext>
            </a:extLst>
          </p:cNvPr>
          <p:cNvSpPr>
            <a:spLocks noGrp="1"/>
          </p:cNvSpPr>
          <p:nvPr>
            <p:ph type="body" sz="quarter" idx="10"/>
          </p:nvPr>
        </p:nvSpPr>
        <p:spPr>
          <a:xfrm>
            <a:off x="838200" y="2063213"/>
            <a:ext cx="8333935" cy="4243387"/>
          </a:xfrm>
        </p:spPr>
        <p:txBody>
          <a:bodyPr>
            <a:normAutofit/>
          </a:bodyPr>
          <a:lstStyle/>
          <a:p>
            <a:pPr marL="342891" indent="-342891">
              <a:buFont typeface="Wingdings" panose="05000000000000000000" pitchFamily="2" charset="2"/>
              <a:buChar char="§"/>
            </a:pPr>
            <a:r>
              <a:rPr lang="en-US" sz="3200" dirty="0"/>
              <a:t>Coming Together for Racial Understanding</a:t>
            </a:r>
            <a:endParaRPr lang="en-US" altLang="en-US" sz="3200" dirty="0"/>
          </a:p>
          <a:p>
            <a:pPr marL="0" indent="0">
              <a:buNone/>
            </a:pPr>
            <a:endParaRPr lang="en-US" dirty="0"/>
          </a:p>
          <a:p>
            <a:pPr marL="342891" indent="-342891">
              <a:lnSpc>
                <a:spcPct val="150000"/>
              </a:lnSpc>
              <a:buFont typeface="Wingdings" panose="05000000000000000000" pitchFamily="2" charset="2"/>
              <a:buChar char="§"/>
            </a:pPr>
            <a:r>
              <a:rPr lang="en-US" altLang="en-US" sz="3200" dirty="0"/>
              <a:t>Heirs’ Property </a:t>
            </a:r>
          </a:p>
          <a:p>
            <a:pPr marL="342891" indent="-342891">
              <a:buFont typeface="Wingdings" panose="05000000000000000000" pitchFamily="2" charset="2"/>
              <a:buChar char="§"/>
            </a:pPr>
            <a:endParaRPr lang="en-US" altLang="en-US" dirty="0"/>
          </a:p>
          <a:p>
            <a:endParaRPr lang="en-US" dirty="0"/>
          </a:p>
        </p:txBody>
      </p:sp>
      <p:sp>
        <p:nvSpPr>
          <p:cNvPr id="2" name="Title 1">
            <a:extLst>
              <a:ext uri="{FF2B5EF4-FFF2-40B4-BE49-F238E27FC236}">
                <a16:creationId xmlns:a16="http://schemas.microsoft.com/office/drawing/2014/main" id="{CBD1CA2C-FD71-4346-93B1-2E9F6071DA85}"/>
              </a:ext>
            </a:extLst>
          </p:cNvPr>
          <p:cNvSpPr>
            <a:spLocks noGrp="1"/>
          </p:cNvSpPr>
          <p:nvPr>
            <p:ph type="title"/>
          </p:nvPr>
        </p:nvSpPr>
        <p:spPr/>
        <p:txBody>
          <a:bodyPr>
            <a:normAutofit/>
          </a:bodyPr>
          <a:lstStyle/>
          <a:p>
            <a:r>
              <a:rPr lang="en-US" altLang="en-US" sz="4000" dirty="0">
                <a:solidFill>
                  <a:schemeClr val="tx1"/>
                </a:solidFill>
              </a:rPr>
              <a:t>Racial Justice: SRDC Response</a:t>
            </a:r>
            <a:endParaRPr lang="en-US" sz="4000" dirty="0">
              <a:solidFill>
                <a:schemeClr val="tx1"/>
              </a:solidFill>
            </a:endParaRPr>
          </a:p>
        </p:txBody>
      </p:sp>
      <p:pic>
        <p:nvPicPr>
          <p:cNvPr id="8" name="Picture 7">
            <a:extLst>
              <a:ext uri="{FF2B5EF4-FFF2-40B4-BE49-F238E27FC236}">
                <a16:creationId xmlns:a16="http://schemas.microsoft.com/office/drawing/2014/main" id="{9754CEB8-5F07-4D04-896A-DCB23F22A2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75" t="16875" r="16917" b="12653"/>
          <a:stretch/>
        </p:blipFill>
        <p:spPr>
          <a:xfrm>
            <a:off x="8556170" y="1424167"/>
            <a:ext cx="2985797" cy="1654936"/>
          </a:xfrm>
          <a:prstGeom prst="rect">
            <a:avLst/>
          </a:prstGeom>
        </p:spPr>
      </p:pic>
      <p:pic>
        <p:nvPicPr>
          <p:cNvPr id="9" name="Picture 8">
            <a:extLst>
              <a:ext uri="{FF2B5EF4-FFF2-40B4-BE49-F238E27FC236}">
                <a16:creationId xmlns:a16="http://schemas.microsoft.com/office/drawing/2014/main" id="{5F404A6F-9AEE-4FCE-8D43-E7A7F12C1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2906" y="3241837"/>
            <a:ext cx="2191997" cy="21919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1838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830F956-D091-44DF-BFEA-40917F1222F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7000" contrast="2000"/>
                    </a14:imgEffect>
                  </a14:imgLayer>
                </a14:imgProps>
              </a:ext>
              <a:ext uri="{28A0092B-C50C-407E-A947-70E740481C1C}">
                <a14:useLocalDpi xmlns:a14="http://schemas.microsoft.com/office/drawing/2010/main" val="0"/>
              </a:ext>
            </a:extLst>
          </a:blip>
          <a:stretch>
            <a:fillRect/>
          </a:stretch>
        </p:blipFill>
        <p:spPr>
          <a:xfrm>
            <a:off x="855103" y="4570972"/>
            <a:ext cx="2831577" cy="1858049"/>
          </a:xfrm>
          <a:prstGeom prst="rect">
            <a:avLst/>
          </a:prstGeom>
        </p:spPr>
      </p:pic>
      <p:pic>
        <p:nvPicPr>
          <p:cNvPr id="6" name="Picture 5">
            <a:extLst>
              <a:ext uri="{FF2B5EF4-FFF2-40B4-BE49-F238E27FC236}">
                <a16:creationId xmlns:a16="http://schemas.microsoft.com/office/drawing/2014/main" id="{8C00296A-926D-4B9E-89A2-F5F566C530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8946" y="978671"/>
            <a:ext cx="3399279" cy="2010485"/>
          </a:xfrm>
          <a:prstGeom prst="rect">
            <a:avLst/>
          </a:prstGeom>
          <a:ln>
            <a:noFill/>
          </a:ln>
          <a:effectLst>
            <a:softEdge rad="112500"/>
          </a:effectLst>
        </p:spPr>
      </p:pic>
      <p:sp>
        <p:nvSpPr>
          <p:cNvPr id="7" name="Title 2">
            <a:extLst>
              <a:ext uri="{FF2B5EF4-FFF2-40B4-BE49-F238E27FC236}">
                <a16:creationId xmlns:a16="http://schemas.microsoft.com/office/drawing/2014/main" id="{C3B7FA17-A3EB-4C69-A277-C730301255DB}"/>
              </a:ext>
            </a:extLst>
          </p:cNvPr>
          <p:cNvSpPr txBox="1">
            <a:spLocks/>
          </p:cNvSpPr>
          <p:nvPr/>
        </p:nvSpPr>
        <p:spPr>
          <a:xfrm>
            <a:off x="1289373" y="1755155"/>
            <a:ext cx="4328244" cy="1187936"/>
          </a:xfrm>
          <a:prstGeom prst="rect">
            <a:avLst/>
          </a:prstGeom>
        </p:spPr>
        <p:txBody>
          <a:bodyPr vert="horz" lIns="68580" tIns="34290" rIns="68580" bIns="34290" rtlCol="0" anchor="ctr">
            <a:normAutofit fontScale="97500"/>
          </a:bodyPr>
          <a:lstStyle>
            <a:lvl1pPr algn="ctr"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defRPr/>
            </a:pPr>
            <a:r>
              <a:rPr lang="en-US" sz="2800" dirty="0">
                <a:solidFill>
                  <a:sysClr val="windowText" lastClr="000000"/>
                </a:solidFill>
                <a:latin typeface="Calibri Light" panose="020F0302020204030204"/>
              </a:rPr>
              <a:t>Participating States</a:t>
            </a:r>
            <a:br>
              <a:rPr lang="en-US" sz="2800" dirty="0">
                <a:solidFill>
                  <a:sysClr val="windowText" lastClr="000000"/>
                </a:solidFill>
                <a:latin typeface="Calibri Light" panose="020F0302020204030204"/>
              </a:rPr>
            </a:br>
            <a:endParaRPr lang="en-US" sz="2800" dirty="0">
              <a:solidFill>
                <a:sysClr val="windowText" lastClr="000000"/>
              </a:solidFill>
              <a:latin typeface="Calibri Light" panose="020F0302020204030204"/>
            </a:endParaRPr>
          </a:p>
        </p:txBody>
      </p:sp>
      <p:pic>
        <p:nvPicPr>
          <p:cNvPr id="8" name="Picture 7">
            <a:extLst>
              <a:ext uri="{FF2B5EF4-FFF2-40B4-BE49-F238E27FC236}">
                <a16:creationId xmlns:a16="http://schemas.microsoft.com/office/drawing/2014/main" id="{B076558A-3517-4470-AB6C-6208EA178982}"/>
              </a:ext>
            </a:extLst>
          </p:cNvPr>
          <p:cNvPicPr>
            <a:picLocks noChangeAspect="1"/>
          </p:cNvPicPr>
          <p:nvPr/>
        </p:nvPicPr>
        <p:blipFill>
          <a:blip r:embed="rId6" cstate="print">
            <a:duotone>
              <a:srgbClr val="E19825">
                <a:shade val="45000"/>
                <a:satMod val="135000"/>
              </a:srgbClr>
              <a:prstClr val="white"/>
            </a:duotone>
            <a:extLst>
              <a:ext uri="{28A0092B-C50C-407E-A947-70E740481C1C}">
                <a14:useLocalDpi xmlns:a14="http://schemas.microsoft.com/office/drawing/2010/main" val="0"/>
              </a:ext>
            </a:extLst>
          </a:blip>
          <a:stretch>
            <a:fillRect/>
          </a:stretch>
        </p:blipFill>
        <p:spPr>
          <a:xfrm>
            <a:off x="3219259" y="2903425"/>
            <a:ext cx="4446029" cy="2940050"/>
          </a:xfrm>
          <a:prstGeom prst="rect">
            <a:avLst/>
          </a:prstGeom>
        </p:spPr>
      </p:pic>
      <p:sp>
        <p:nvSpPr>
          <p:cNvPr id="9" name="5-Point Star 4">
            <a:extLst>
              <a:ext uri="{FF2B5EF4-FFF2-40B4-BE49-F238E27FC236}">
                <a16:creationId xmlns:a16="http://schemas.microsoft.com/office/drawing/2014/main" id="{03EB3B1A-F6EB-458B-BA63-EA23F8FA5F19}"/>
              </a:ext>
            </a:extLst>
          </p:cNvPr>
          <p:cNvSpPr/>
          <p:nvPr/>
        </p:nvSpPr>
        <p:spPr>
          <a:xfrm>
            <a:off x="3776467" y="2989156"/>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10" name="5-Point Star 5">
            <a:extLst>
              <a:ext uri="{FF2B5EF4-FFF2-40B4-BE49-F238E27FC236}">
                <a16:creationId xmlns:a16="http://schemas.microsoft.com/office/drawing/2014/main" id="{DD4AC403-6345-4C09-AD78-264B3AA4AB7D}"/>
              </a:ext>
            </a:extLst>
          </p:cNvPr>
          <p:cNvSpPr/>
          <p:nvPr/>
        </p:nvSpPr>
        <p:spPr>
          <a:xfrm>
            <a:off x="5640986" y="3745153"/>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11" name="5-Point Star 6">
            <a:extLst>
              <a:ext uri="{FF2B5EF4-FFF2-40B4-BE49-F238E27FC236}">
                <a16:creationId xmlns:a16="http://schemas.microsoft.com/office/drawing/2014/main" id="{1E7E9CE6-B7D8-471D-A2B2-B4C018BFC93F}"/>
              </a:ext>
            </a:extLst>
          </p:cNvPr>
          <p:cNvSpPr/>
          <p:nvPr/>
        </p:nvSpPr>
        <p:spPr>
          <a:xfrm>
            <a:off x="6864477" y="4100407"/>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12" name="5-Point Star 7">
            <a:extLst>
              <a:ext uri="{FF2B5EF4-FFF2-40B4-BE49-F238E27FC236}">
                <a16:creationId xmlns:a16="http://schemas.microsoft.com/office/drawing/2014/main" id="{2CED4BB3-A3A0-4E66-B5AD-E2952CE13D54}"/>
              </a:ext>
            </a:extLst>
          </p:cNvPr>
          <p:cNvSpPr/>
          <p:nvPr/>
        </p:nvSpPr>
        <p:spPr>
          <a:xfrm>
            <a:off x="7648946" y="3453204"/>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13" name="5-Point Star 8">
            <a:extLst>
              <a:ext uri="{FF2B5EF4-FFF2-40B4-BE49-F238E27FC236}">
                <a16:creationId xmlns:a16="http://schemas.microsoft.com/office/drawing/2014/main" id="{269BB6A8-0FD8-4D94-A926-04AD744593B3}"/>
              </a:ext>
            </a:extLst>
          </p:cNvPr>
          <p:cNvSpPr/>
          <p:nvPr/>
        </p:nvSpPr>
        <p:spPr>
          <a:xfrm>
            <a:off x="4076505" y="3551137"/>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14" name="5-Point Star 9">
            <a:extLst>
              <a:ext uri="{FF2B5EF4-FFF2-40B4-BE49-F238E27FC236}">
                <a16:creationId xmlns:a16="http://schemas.microsoft.com/office/drawing/2014/main" id="{C111ACF5-8394-4F04-977C-F9CA29D8A705}"/>
              </a:ext>
            </a:extLst>
          </p:cNvPr>
          <p:cNvSpPr/>
          <p:nvPr/>
        </p:nvSpPr>
        <p:spPr>
          <a:xfrm>
            <a:off x="6864477" y="4322557"/>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15" name="5-Point Star 10">
            <a:extLst>
              <a:ext uri="{FF2B5EF4-FFF2-40B4-BE49-F238E27FC236}">
                <a16:creationId xmlns:a16="http://schemas.microsoft.com/office/drawing/2014/main" id="{94356EC8-C0E5-4FEB-833A-AC4AC6A6DB3D}"/>
              </a:ext>
            </a:extLst>
          </p:cNvPr>
          <p:cNvSpPr/>
          <p:nvPr/>
        </p:nvSpPr>
        <p:spPr>
          <a:xfrm>
            <a:off x="6733980" y="4552051"/>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16" name="5-Point Star 11">
            <a:extLst>
              <a:ext uri="{FF2B5EF4-FFF2-40B4-BE49-F238E27FC236}">
                <a16:creationId xmlns:a16="http://schemas.microsoft.com/office/drawing/2014/main" id="{EA7A250A-6CF3-46BC-80C1-D4AF5BAF8A56}"/>
              </a:ext>
            </a:extLst>
          </p:cNvPr>
          <p:cNvSpPr/>
          <p:nvPr/>
        </p:nvSpPr>
        <p:spPr>
          <a:xfrm>
            <a:off x="6161914" y="3492197"/>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17" name="5-Point Star 12">
            <a:extLst>
              <a:ext uri="{FF2B5EF4-FFF2-40B4-BE49-F238E27FC236}">
                <a16:creationId xmlns:a16="http://schemas.microsoft.com/office/drawing/2014/main" id="{586D140D-C286-4396-84E1-0DB1849AE005}"/>
              </a:ext>
            </a:extLst>
          </p:cNvPr>
          <p:cNvSpPr/>
          <p:nvPr/>
        </p:nvSpPr>
        <p:spPr>
          <a:xfrm>
            <a:off x="6127964" y="3849743"/>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18" name="5-Point Star 13">
            <a:extLst>
              <a:ext uri="{FF2B5EF4-FFF2-40B4-BE49-F238E27FC236}">
                <a16:creationId xmlns:a16="http://schemas.microsoft.com/office/drawing/2014/main" id="{ACAE9992-BB5F-4E12-96DF-F4240E0ED9CD}"/>
              </a:ext>
            </a:extLst>
          </p:cNvPr>
          <p:cNvSpPr/>
          <p:nvPr/>
        </p:nvSpPr>
        <p:spPr>
          <a:xfrm>
            <a:off x="7450441" y="4095702"/>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19" name="5-Point Star 14">
            <a:extLst>
              <a:ext uri="{FF2B5EF4-FFF2-40B4-BE49-F238E27FC236}">
                <a16:creationId xmlns:a16="http://schemas.microsoft.com/office/drawing/2014/main" id="{DBE756C4-B686-48D8-9F0E-F5ACC2967979}"/>
              </a:ext>
            </a:extLst>
          </p:cNvPr>
          <p:cNvSpPr/>
          <p:nvPr/>
        </p:nvSpPr>
        <p:spPr>
          <a:xfrm>
            <a:off x="6905430" y="3384894"/>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20" name="5-Point Star 15">
            <a:extLst>
              <a:ext uri="{FF2B5EF4-FFF2-40B4-BE49-F238E27FC236}">
                <a16:creationId xmlns:a16="http://schemas.microsoft.com/office/drawing/2014/main" id="{7B91FEB5-DA3B-4B13-AD3A-6014F0968849}"/>
              </a:ext>
            </a:extLst>
          </p:cNvPr>
          <p:cNvSpPr/>
          <p:nvPr/>
        </p:nvSpPr>
        <p:spPr>
          <a:xfrm>
            <a:off x="5512399" y="4027392"/>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21" name="5-Point Star 16">
            <a:extLst>
              <a:ext uri="{FF2B5EF4-FFF2-40B4-BE49-F238E27FC236}">
                <a16:creationId xmlns:a16="http://schemas.microsoft.com/office/drawing/2014/main" id="{04EA6BCD-0174-4890-AD26-72DC1F8B1792}"/>
              </a:ext>
            </a:extLst>
          </p:cNvPr>
          <p:cNvSpPr/>
          <p:nvPr/>
        </p:nvSpPr>
        <p:spPr>
          <a:xfrm>
            <a:off x="6144090" y="4207290"/>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22" name="5-Point Star 17">
            <a:extLst>
              <a:ext uri="{FF2B5EF4-FFF2-40B4-BE49-F238E27FC236}">
                <a16:creationId xmlns:a16="http://schemas.microsoft.com/office/drawing/2014/main" id="{4C3092FF-6B41-4639-A077-7C9258E1CC95}"/>
              </a:ext>
            </a:extLst>
          </p:cNvPr>
          <p:cNvSpPr/>
          <p:nvPr/>
        </p:nvSpPr>
        <p:spPr>
          <a:xfrm>
            <a:off x="6063670" y="4373457"/>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23" name="5-Point Star 18">
            <a:extLst>
              <a:ext uri="{FF2B5EF4-FFF2-40B4-BE49-F238E27FC236}">
                <a16:creationId xmlns:a16="http://schemas.microsoft.com/office/drawing/2014/main" id="{16680345-500F-4B82-9B04-B269C50EF306}"/>
              </a:ext>
            </a:extLst>
          </p:cNvPr>
          <p:cNvSpPr/>
          <p:nvPr/>
        </p:nvSpPr>
        <p:spPr>
          <a:xfrm>
            <a:off x="6605392" y="5003694"/>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24" name="5-Point Star 19">
            <a:extLst>
              <a:ext uri="{FF2B5EF4-FFF2-40B4-BE49-F238E27FC236}">
                <a16:creationId xmlns:a16="http://schemas.microsoft.com/office/drawing/2014/main" id="{091DB970-AFDB-40D1-8A98-6E8E22827526}"/>
              </a:ext>
            </a:extLst>
          </p:cNvPr>
          <p:cNvSpPr/>
          <p:nvPr/>
        </p:nvSpPr>
        <p:spPr>
          <a:xfrm>
            <a:off x="6342382" y="4552051"/>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25" name="5-Point Star 20">
            <a:extLst>
              <a:ext uri="{FF2B5EF4-FFF2-40B4-BE49-F238E27FC236}">
                <a16:creationId xmlns:a16="http://schemas.microsoft.com/office/drawing/2014/main" id="{1EDA4806-9232-43A5-A488-F2DA11A2F39C}"/>
              </a:ext>
            </a:extLst>
          </p:cNvPr>
          <p:cNvSpPr/>
          <p:nvPr/>
        </p:nvSpPr>
        <p:spPr>
          <a:xfrm>
            <a:off x="6133905" y="4562692"/>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26" name="5-Point Star 21">
            <a:extLst>
              <a:ext uri="{FF2B5EF4-FFF2-40B4-BE49-F238E27FC236}">
                <a16:creationId xmlns:a16="http://schemas.microsoft.com/office/drawing/2014/main" id="{CF940C44-5C7C-4AFD-98BE-5C485A8A966B}"/>
              </a:ext>
            </a:extLst>
          </p:cNvPr>
          <p:cNvSpPr/>
          <p:nvPr/>
        </p:nvSpPr>
        <p:spPr>
          <a:xfrm>
            <a:off x="5876730" y="4796600"/>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27" name="5-Point Star 22">
            <a:extLst>
              <a:ext uri="{FF2B5EF4-FFF2-40B4-BE49-F238E27FC236}">
                <a16:creationId xmlns:a16="http://schemas.microsoft.com/office/drawing/2014/main" id="{CA53E4A3-4D41-443D-BB50-C2D3158FA25A}"/>
              </a:ext>
            </a:extLst>
          </p:cNvPr>
          <p:cNvSpPr/>
          <p:nvPr/>
        </p:nvSpPr>
        <p:spPr>
          <a:xfrm>
            <a:off x="5576692" y="4426066"/>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28" name="5-Point Star 23">
            <a:extLst>
              <a:ext uri="{FF2B5EF4-FFF2-40B4-BE49-F238E27FC236}">
                <a16:creationId xmlns:a16="http://schemas.microsoft.com/office/drawing/2014/main" id="{9D8A1A96-5AA0-4CE0-89ED-6FA4C76CE14C}"/>
              </a:ext>
            </a:extLst>
          </p:cNvPr>
          <p:cNvSpPr/>
          <p:nvPr/>
        </p:nvSpPr>
        <p:spPr>
          <a:xfrm>
            <a:off x="5257027" y="4798311"/>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pic>
        <p:nvPicPr>
          <p:cNvPr id="29" name="Picture 28">
            <a:extLst>
              <a:ext uri="{FF2B5EF4-FFF2-40B4-BE49-F238E27FC236}">
                <a16:creationId xmlns:a16="http://schemas.microsoft.com/office/drawing/2014/main" id="{CFD4006F-83C1-4DC7-B77B-F0890A82D884}"/>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543435" y="4149855"/>
            <a:ext cx="1824110" cy="2392558"/>
          </a:xfrm>
          <a:prstGeom prst="rect">
            <a:avLst/>
          </a:prstGeom>
          <a:ln>
            <a:noFill/>
          </a:ln>
          <a:effectLst>
            <a:softEdge rad="112500"/>
          </a:effectLst>
        </p:spPr>
      </p:pic>
      <p:sp>
        <p:nvSpPr>
          <p:cNvPr id="30" name="5-Point Star 8">
            <a:extLst>
              <a:ext uri="{FF2B5EF4-FFF2-40B4-BE49-F238E27FC236}">
                <a16:creationId xmlns:a16="http://schemas.microsoft.com/office/drawing/2014/main" id="{0F745BC2-7244-4907-B5C8-DAD0CAB9D0B7}"/>
              </a:ext>
            </a:extLst>
          </p:cNvPr>
          <p:cNvSpPr/>
          <p:nvPr/>
        </p:nvSpPr>
        <p:spPr>
          <a:xfrm>
            <a:off x="5658386" y="4893577"/>
            <a:ext cx="128588" cy="136625"/>
          </a:xfrm>
          <a:prstGeom prst="star5">
            <a:avLst/>
          </a:prstGeom>
          <a:solidFill>
            <a:srgbClr val="00B050"/>
          </a:solidFill>
          <a:ln>
            <a:solidFill>
              <a:srgbClr val="00B050"/>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31" name="5-Point Star 8">
            <a:extLst>
              <a:ext uri="{FF2B5EF4-FFF2-40B4-BE49-F238E27FC236}">
                <a16:creationId xmlns:a16="http://schemas.microsoft.com/office/drawing/2014/main" id="{4AD01714-9EFA-426C-A5BF-4C233FAE81F1}"/>
              </a:ext>
            </a:extLst>
          </p:cNvPr>
          <p:cNvSpPr/>
          <p:nvPr/>
        </p:nvSpPr>
        <p:spPr>
          <a:xfrm>
            <a:off x="3324907" y="3730120"/>
            <a:ext cx="128588" cy="136625"/>
          </a:xfrm>
          <a:prstGeom prst="star5">
            <a:avLst/>
          </a:prstGeom>
          <a:solidFill>
            <a:srgbClr val="00B050"/>
          </a:solidFill>
          <a:ln>
            <a:solidFill>
              <a:srgbClr val="00B050"/>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32" name="5-Point Star 8">
            <a:extLst>
              <a:ext uri="{FF2B5EF4-FFF2-40B4-BE49-F238E27FC236}">
                <a16:creationId xmlns:a16="http://schemas.microsoft.com/office/drawing/2014/main" id="{4837F987-1001-45C2-9F6A-CE09C142C7C5}"/>
              </a:ext>
            </a:extLst>
          </p:cNvPr>
          <p:cNvSpPr/>
          <p:nvPr/>
        </p:nvSpPr>
        <p:spPr>
          <a:xfrm>
            <a:off x="5443510" y="3414511"/>
            <a:ext cx="128588" cy="136625"/>
          </a:xfrm>
          <a:prstGeom prst="star5">
            <a:avLst/>
          </a:prstGeom>
          <a:solidFill>
            <a:srgbClr val="00B050"/>
          </a:solidFill>
          <a:ln>
            <a:solidFill>
              <a:srgbClr val="00B050"/>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33" name="5-Point Star 8">
            <a:extLst>
              <a:ext uri="{FF2B5EF4-FFF2-40B4-BE49-F238E27FC236}">
                <a16:creationId xmlns:a16="http://schemas.microsoft.com/office/drawing/2014/main" id="{44573DDC-AA47-4EDD-A6BB-276B2DE99A87}"/>
              </a:ext>
            </a:extLst>
          </p:cNvPr>
          <p:cNvSpPr/>
          <p:nvPr/>
        </p:nvSpPr>
        <p:spPr>
          <a:xfrm>
            <a:off x="4534729" y="3212331"/>
            <a:ext cx="128588" cy="136625"/>
          </a:xfrm>
          <a:prstGeom prst="star5">
            <a:avLst/>
          </a:prstGeom>
          <a:solidFill>
            <a:srgbClr val="00B050"/>
          </a:solidFill>
          <a:ln>
            <a:solidFill>
              <a:srgbClr val="00B050"/>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34" name="5-Point Star 8">
            <a:extLst>
              <a:ext uri="{FF2B5EF4-FFF2-40B4-BE49-F238E27FC236}">
                <a16:creationId xmlns:a16="http://schemas.microsoft.com/office/drawing/2014/main" id="{891500AC-7EE7-4A05-B1FD-23575726017B}"/>
              </a:ext>
            </a:extLst>
          </p:cNvPr>
          <p:cNvSpPr/>
          <p:nvPr/>
        </p:nvSpPr>
        <p:spPr>
          <a:xfrm>
            <a:off x="5363975" y="4502661"/>
            <a:ext cx="128588" cy="136625"/>
          </a:xfrm>
          <a:prstGeom prst="star5">
            <a:avLst/>
          </a:prstGeom>
          <a:solidFill>
            <a:srgbClr val="00B050"/>
          </a:solidFill>
          <a:ln>
            <a:solidFill>
              <a:srgbClr val="00B050"/>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35" name="5-Point Star 8">
            <a:extLst>
              <a:ext uri="{FF2B5EF4-FFF2-40B4-BE49-F238E27FC236}">
                <a16:creationId xmlns:a16="http://schemas.microsoft.com/office/drawing/2014/main" id="{BDF15186-5DDA-4A2E-837D-C1122FD986E3}"/>
              </a:ext>
            </a:extLst>
          </p:cNvPr>
          <p:cNvSpPr/>
          <p:nvPr/>
        </p:nvSpPr>
        <p:spPr>
          <a:xfrm>
            <a:off x="6896624" y="3724678"/>
            <a:ext cx="128588" cy="136625"/>
          </a:xfrm>
          <a:prstGeom prst="star5">
            <a:avLst/>
          </a:prstGeom>
          <a:solidFill>
            <a:srgbClr val="00B050"/>
          </a:solidFill>
          <a:ln>
            <a:solidFill>
              <a:srgbClr val="00B050"/>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3" name="TextBox 2">
            <a:extLst>
              <a:ext uri="{FF2B5EF4-FFF2-40B4-BE49-F238E27FC236}">
                <a16:creationId xmlns:a16="http://schemas.microsoft.com/office/drawing/2014/main" id="{132A6C5F-403C-4AC6-8A13-64CF3C438BDF}"/>
              </a:ext>
            </a:extLst>
          </p:cNvPr>
          <p:cNvSpPr txBox="1"/>
          <p:nvPr/>
        </p:nvSpPr>
        <p:spPr>
          <a:xfrm>
            <a:off x="8973126" y="2954274"/>
            <a:ext cx="871077" cy="369332"/>
          </a:xfrm>
          <a:prstGeom prst="rect">
            <a:avLst/>
          </a:prstGeom>
          <a:noFill/>
        </p:spPr>
        <p:txBody>
          <a:bodyPr wrap="square" rtlCol="0">
            <a:spAutoFit/>
          </a:bodyPr>
          <a:lstStyle/>
          <a:p>
            <a:r>
              <a:rPr lang="en-US" dirty="0"/>
              <a:t>2018</a:t>
            </a:r>
          </a:p>
        </p:txBody>
      </p:sp>
      <p:sp>
        <p:nvSpPr>
          <p:cNvPr id="36" name="TextBox 35">
            <a:extLst>
              <a:ext uri="{FF2B5EF4-FFF2-40B4-BE49-F238E27FC236}">
                <a16:creationId xmlns:a16="http://schemas.microsoft.com/office/drawing/2014/main" id="{89534479-0466-4047-A058-1E4A53403BB7}"/>
              </a:ext>
            </a:extLst>
          </p:cNvPr>
          <p:cNvSpPr txBox="1"/>
          <p:nvPr/>
        </p:nvSpPr>
        <p:spPr>
          <a:xfrm>
            <a:off x="9023558" y="3780523"/>
            <a:ext cx="967385" cy="369332"/>
          </a:xfrm>
          <a:prstGeom prst="rect">
            <a:avLst/>
          </a:prstGeom>
          <a:noFill/>
        </p:spPr>
        <p:txBody>
          <a:bodyPr wrap="square" rtlCol="0">
            <a:spAutoFit/>
          </a:bodyPr>
          <a:lstStyle/>
          <a:p>
            <a:r>
              <a:rPr lang="en-US" dirty="0"/>
              <a:t>2019</a:t>
            </a:r>
          </a:p>
        </p:txBody>
      </p:sp>
      <p:sp>
        <p:nvSpPr>
          <p:cNvPr id="37" name="5-Point Star 8">
            <a:extLst>
              <a:ext uri="{FF2B5EF4-FFF2-40B4-BE49-F238E27FC236}">
                <a16:creationId xmlns:a16="http://schemas.microsoft.com/office/drawing/2014/main" id="{B9A968AF-072E-4DBF-886A-F79CC2E5B55C}"/>
              </a:ext>
            </a:extLst>
          </p:cNvPr>
          <p:cNvSpPr/>
          <p:nvPr/>
        </p:nvSpPr>
        <p:spPr>
          <a:xfrm>
            <a:off x="8842735" y="3879164"/>
            <a:ext cx="128588" cy="136625"/>
          </a:xfrm>
          <a:prstGeom prst="star5">
            <a:avLst/>
          </a:prstGeom>
          <a:solidFill>
            <a:srgbClr val="00B050"/>
          </a:solidFill>
          <a:ln>
            <a:solidFill>
              <a:srgbClr val="00B050"/>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38" name="5-Point Star 4">
            <a:extLst>
              <a:ext uri="{FF2B5EF4-FFF2-40B4-BE49-F238E27FC236}">
                <a16:creationId xmlns:a16="http://schemas.microsoft.com/office/drawing/2014/main" id="{BD49805D-D8CB-422B-B18F-F81306DF467A}"/>
              </a:ext>
            </a:extLst>
          </p:cNvPr>
          <p:cNvSpPr/>
          <p:nvPr/>
        </p:nvSpPr>
        <p:spPr>
          <a:xfrm>
            <a:off x="8778441" y="3057468"/>
            <a:ext cx="128588" cy="136625"/>
          </a:xfrm>
          <a:prstGeom prst="star5">
            <a:avLst/>
          </a:prstGeom>
          <a:solidFill>
            <a:srgbClr val="A5300F">
              <a:lumMod val="60000"/>
              <a:lumOff val="40000"/>
            </a:srgbClr>
          </a:solidFill>
          <a:ln>
            <a:solidFill>
              <a:srgbClr val="D55816"/>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panose="020F0502020204030204"/>
            </a:endParaRPr>
          </a:p>
        </p:txBody>
      </p:sp>
      <p:sp>
        <p:nvSpPr>
          <p:cNvPr id="39" name="5-Point Star 8">
            <a:extLst>
              <a:ext uri="{FF2B5EF4-FFF2-40B4-BE49-F238E27FC236}">
                <a16:creationId xmlns:a16="http://schemas.microsoft.com/office/drawing/2014/main" id="{B18A5C6F-4080-4D7B-9C63-D13D58D6E0EC}"/>
              </a:ext>
            </a:extLst>
          </p:cNvPr>
          <p:cNvSpPr/>
          <p:nvPr/>
        </p:nvSpPr>
        <p:spPr>
          <a:xfrm>
            <a:off x="4375592" y="4366036"/>
            <a:ext cx="128588" cy="136625"/>
          </a:xfrm>
          <a:prstGeom prst="star5">
            <a:avLst/>
          </a:prstGeom>
          <a:solidFill>
            <a:srgbClr val="FFFF00"/>
          </a:solidFill>
          <a:ln>
            <a:solidFill>
              <a:srgbClr val="FFFF00"/>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40" name="5-Point Star 8">
            <a:extLst>
              <a:ext uri="{FF2B5EF4-FFF2-40B4-BE49-F238E27FC236}">
                <a16:creationId xmlns:a16="http://schemas.microsoft.com/office/drawing/2014/main" id="{7811FEB5-1168-43D4-8B88-30DE9F14C0DE}"/>
              </a:ext>
            </a:extLst>
          </p:cNvPr>
          <p:cNvSpPr/>
          <p:nvPr/>
        </p:nvSpPr>
        <p:spPr>
          <a:xfrm>
            <a:off x="7434503" y="3937396"/>
            <a:ext cx="128588" cy="136625"/>
          </a:xfrm>
          <a:prstGeom prst="star5">
            <a:avLst/>
          </a:prstGeom>
          <a:solidFill>
            <a:srgbClr val="FFFF00"/>
          </a:solidFill>
          <a:ln>
            <a:solidFill>
              <a:srgbClr val="FFFF00"/>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41" name="5-Point Star 8">
            <a:extLst>
              <a:ext uri="{FF2B5EF4-FFF2-40B4-BE49-F238E27FC236}">
                <a16:creationId xmlns:a16="http://schemas.microsoft.com/office/drawing/2014/main" id="{AE7AB202-4BF5-43BA-AAE2-F7DD0F51424E}"/>
              </a:ext>
            </a:extLst>
          </p:cNvPr>
          <p:cNvSpPr/>
          <p:nvPr/>
        </p:nvSpPr>
        <p:spPr>
          <a:xfrm>
            <a:off x="6382371" y="3800770"/>
            <a:ext cx="128588" cy="136625"/>
          </a:xfrm>
          <a:prstGeom prst="star5">
            <a:avLst/>
          </a:prstGeom>
          <a:solidFill>
            <a:srgbClr val="FFFF00"/>
          </a:solidFill>
          <a:ln>
            <a:solidFill>
              <a:srgbClr val="FFFF00"/>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42" name="TextBox 41">
            <a:extLst>
              <a:ext uri="{FF2B5EF4-FFF2-40B4-BE49-F238E27FC236}">
                <a16:creationId xmlns:a16="http://schemas.microsoft.com/office/drawing/2014/main" id="{05817B40-3CF2-4EF9-9106-A643F8E9CE6F}"/>
              </a:ext>
            </a:extLst>
          </p:cNvPr>
          <p:cNvSpPr txBox="1"/>
          <p:nvPr/>
        </p:nvSpPr>
        <p:spPr>
          <a:xfrm>
            <a:off x="3761858" y="6127809"/>
            <a:ext cx="901461" cy="369332"/>
          </a:xfrm>
          <a:prstGeom prst="rect">
            <a:avLst/>
          </a:prstGeom>
          <a:noFill/>
        </p:spPr>
        <p:txBody>
          <a:bodyPr wrap="square" rtlCol="0">
            <a:spAutoFit/>
          </a:bodyPr>
          <a:lstStyle/>
          <a:p>
            <a:r>
              <a:rPr lang="en-US" dirty="0"/>
              <a:t>2021</a:t>
            </a:r>
          </a:p>
        </p:txBody>
      </p:sp>
      <p:sp>
        <p:nvSpPr>
          <p:cNvPr id="43" name="5-Point Star 8">
            <a:extLst>
              <a:ext uri="{FF2B5EF4-FFF2-40B4-BE49-F238E27FC236}">
                <a16:creationId xmlns:a16="http://schemas.microsoft.com/office/drawing/2014/main" id="{AF255746-D898-4AA0-83BF-490BD4751271}"/>
              </a:ext>
            </a:extLst>
          </p:cNvPr>
          <p:cNvSpPr/>
          <p:nvPr/>
        </p:nvSpPr>
        <p:spPr>
          <a:xfrm>
            <a:off x="3841281" y="5987843"/>
            <a:ext cx="128588" cy="136625"/>
          </a:xfrm>
          <a:prstGeom prst="star5">
            <a:avLst/>
          </a:prstGeom>
          <a:solidFill>
            <a:srgbClr val="FFFF00"/>
          </a:solidFill>
          <a:ln>
            <a:solidFill>
              <a:srgbClr val="FFFF00"/>
            </a:solid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45" name="Title 2">
            <a:extLst>
              <a:ext uri="{FF2B5EF4-FFF2-40B4-BE49-F238E27FC236}">
                <a16:creationId xmlns:a16="http://schemas.microsoft.com/office/drawing/2014/main" id="{FAF5A5CF-2A54-442D-BEE1-8133BA367818}"/>
              </a:ext>
            </a:extLst>
          </p:cNvPr>
          <p:cNvSpPr txBox="1">
            <a:spLocks/>
          </p:cNvSpPr>
          <p:nvPr/>
        </p:nvSpPr>
        <p:spPr>
          <a:xfrm>
            <a:off x="683464" y="153251"/>
            <a:ext cx="110175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haroni" panose="02010803020104030203" pitchFamily="2" charset="-79"/>
                <a:ea typeface="+mj-ea"/>
                <a:cs typeface="Aharoni" panose="02010803020104030203" pitchFamily="2" charset="-79"/>
              </a:defRPr>
            </a:lvl1pPr>
          </a:lstStyle>
          <a:p>
            <a:r>
              <a:rPr lang="en-US" sz="4000" dirty="0">
                <a:solidFill>
                  <a:schemeClr val="tx1"/>
                </a:solidFill>
                <a:latin typeface="+mj-lt"/>
              </a:rPr>
              <a:t>Coming Together for Racial Understanding</a:t>
            </a:r>
          </a:p>
        </p:txBody>
      </p:sp>
    </p:spTree>
    <p:extLst>
      <p:ext uri="{BB962C8B-B14F-4D97-AF65-F5344CB8AC3E}">
        <p14:creationId xmlns:p14="http://schemas.microsoft.com/office/powerpoint/2010/main" val="995948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750013" y="1678543"/>
            <a:ext cx="4643081" cy="4190412"/>
          </a:xfrm>
        </p:spPr>
        <p:txBody>
          <a:bodyPr>
            <a:noAutofit/>
          </a:bodyPr>
          <a:lstStyle/>
          <a:p>
            <a:pPr marL="0" indent="0">
              <a:buNone/>
            </a:pPr>
            <a:r>
              <a:rPr lang="en-US" sz="2000" b="1" dirty="0"/>
              <a:t>2020 Efforts:</a:t>
            </a:r>
          </a:p>
          <a:p>
            <a:r>
              <a:rPr lang="en-US" sz="2000" dirty="0"/>
              <a:t>Leadership Sessions with ECOP, ESS, AEA, and ASRED – Fall 2020</a:t>
            </a:r>
          </a:p>
          <a:p>
            <a:r>
              <a:rPr lang="en-US" sz="2000" dirty="0"/>
              <a:t>Expand CTRU National Training Team</a:t>
            </a:r>
          </a:p>
          <a:p>
            <a:r>
              <a:rPr lang="en-US" sz="2000" dirty="0"/>
              <a:t>Southern Region CRD Dialogue Series (Nov. 2020 – Feb. 2021)</a:t>
            </a:r>
          </a:p>
          <a:p>
            <a:r>
              <a:rPr lang="en-US" sz="2000" dirty="0"/>
              <a:t>Journal of Extension article published October 2020* </a:t>
            </a:r>
          </a:p>
          <a:p>
            <a:r>
              <a:rPr lang="en-US" sz="2000" dirty="0"/>
              <a:t>Piloted Ripple Mapping</a:t>
            </a:r>
          </a:p>
          <a:p>
            <a:pPr marL="0" indent="0">
              <a:buNone/>
            </a:pPr>
            <a:endParaRPr lang="en-US" sz="2000" dirty="0"/>
          </a:p>
          <a:p>
            <a:pPr marL="685800" lvl="2" indent="0">
              <a:buNone/>
            </a:pPr>
            <a:endParaRPr lang="en-US" dirty="0"/>
          </a:p>
        </p:txBody>
      </p:sp>
      <p:sp>
        <p:nvSpPr>
          <p:cNvPr id="3" name="Title 2"/>
          <p:cNvSpPr>
            <a:spLocks noGrp="1"/>
          </p:cNvSpPr>
          <p:nvPr>
            <p:ph type="title"/>
          </p:nvPr>
        </p:nvSpPr>
        <p:spPr>
          <a:xfrm>
            <a:off x="370456" y="213818"/>
            <a:ext cx="10803821" cy="811761"/>
          </a:xfrm>
        </p:spPr>
        <p:txBody>
          <a:bodyPr>
            <a:noAutofit/>
          </a:bodyPr>
          <a:lstStyle/>
          <a:p>
            <a:br>
              <a:rPr lang="en-US" sz="3600" dirty="0"/>
            </a:br>
            <a:r>
              <a:rPr lang="en-US" sz="3600" dirty="0"/>
              <a:t>Current and </a:t>
            </a:r>
            <a:r>
              <a:rPr lang="en-US" sz="3600" dirty="0">
                <a:solidFill>
                  <a:schemeClr val="tx1"/>
                </a:solidFill>
              </a:rPr>
              <a:t>Future Efforts:</a:t>
            </a:r>
          </a:p>
        </p:txBody>
      </p:sp>
      <p:pic>
        <p:nvPicPr>
          <p:cNvPr id="6" name="Picture 5">
            <a:extLst>
              <a:ext uri="{FF2B5EF4-FFF2-40B4-BE49-F238E27FC236}">
                <a16:creationId xmlns:a16="http://schemas.microsoft.com/office/drawing/2014/main" id="{F3644647-FE57-44E0-A2F3-0EB3DC82B0B6}"/>
              </a:ext>
            </a:extLst>
          </p:cNvPr>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30625" t="27292" r="33442" b="50688"/>
          <a:stretch/>
        </p:blipFill>
        <p:spPr>
          <a:xfrm>
            <a:off x="8981246" y="280771"/>
            <a:ext cx="2970264" cy="1397772"/>
          </a:xfrm>
          <a:prstGeom prst="rect">
            <a:avLst/>
          </a:prstGeom>
        </p:spPr>
      </p:pic>
      <p:sp>
        <p:nvSpPr>
          <p:cNvPr id="8" name="Text Placeholder 6">
            <a:extLst>
              <a:ext uri="{FF2B5EF4-FFF2-40B4-BE49-F238E27FC236}">
                <a16:creationId xmlns:a16="http://schemas.microsoft.com/office/drawing/2014/main" id="{1517AED4-8A85-4E68-9D0E-B1E356EBE5FB}"/>
              </a:ext>
            </a:extLst>
          </p:cNvPr>
          <p:cNvSpPr txBox="1">
            <a:spLocks/>
          </p:cNvSpPr>
          <p:nvPr/>
        </p:nvSpPr>
        <p:spPr>
          <a:xfrm>
            <a:off x="6096000" y="1620096"/>
            <a:ext cx="5623566" cy="4957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b="1" dirty="0"/>
              <a:t>Spring 2021:  </a:t>
            </a:r>
          </a:p>
          <a:p>
            <a:pPr>
              <a:lnSpc>
                <a:spcPct val="120000"/>
              </a:lnSpc>
            </a:pPr>
            <a:r>
              <a:rPr lang="en-US" sz="2000" dirty="0"/>
              <a:t>CTRU virtual train-the-trainer pilot Jan.-Feb.</a:t>
            </a:r>
          </a:p>
          <a:p>
            <a:pPr>
              <a:lnSpc>
                <a:spcPct val="120000"/>
              </a:lnSpc>
            </a:pPr>
            <a:r>
              <a:rPr lang="en-US" sz="2000" dirty="0"/>
              <a:t>Ongoing support to research team</a:t>
            </a:r>
          </a:p>
          <a:p>
            <a:pPr>
              <a:lnSpc>
                <a:spcPct val="120000"/>
              </a:lnSpc>
            </a:pPr>
            <a:r>
              <a:rPr lang="en-US" sz="2000" dirty="0"/>
              <a:t>Southern Region Extension Administrators and Directors Series</a:t>
            </a:r>
          </a:p>
          <a:p>
            <a:pPr>
              <a:lnSpc>
                <a:spcPct val="120000"/>
              </a:lnSpc>
            </a:pPr>
            <a:r>
              <a:rPr lang="en-US" sz="2000" dirty="0"/>
              <a:t>Workshop for CTRU teams to explore learnings through the lens of institutional structures – What has hindered or helped efforts to build dialogues and promote diversity, equity and inclusion internally?</a:t>
            </a:r>
          </a:p>
          <a:p>
            <a:r>
              <a:rPr lang="en-US" sz="2000" dirty="0"/>
              <a:t>Synthesis report</a:t>
            </a:r>
          </a:p>
          <a:p>
            <a:pPr marL="685800" lvl="2" indent="0">
              <a:buFont typeface="Arial" panose="020B0604020202020204" pitchFamily="34" charset="0"/>
              <a:buNone/>
            </a:pPr>
            <a:endParaRPr lang="en-US" dirty="0"/>
          </a:p>
          <a:p>
            <a:pPr marL="685800" lvl="2" indent="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AACB607E-2283-4F2C-9203-33A0CC5A9545}"/>
              </a:ext>
            </a:extLst>
          </p:cNvPr>
          <p:cNvSpPr txBox="1"/>
          <p:nvPr/>
        </p:nvSpPr>
        <p:spPr>
          <a:xfrm>
            <a:off x="821094" y="5761802"/>
            <a:ext cx="4805265" cy="369332"/>
          </a:xfrm>
          <a:prstGeom prst="rect">
            <a:avLst/>
          </a:prstGeom>
          <a:noFill/>
        </p:spPr>
        <p:txBody>
          <a:bodyPr wrap="square" rtlCol="0">
            <a:spAutoFit/>
          </a:bodyPr>
          <a:lstStyle/>
          <a:p>
            <a:r>
              <a:rPr lang="en-US" dirty="0"/>
              <a:t>*</a:t>
            </a:r>
            <a:r>
              <a:rPr lang="en-US" sz="1400" dirty="0">
                <a:hlinkClick r:id="rId4"/>
              </a:rPr>
              <a:t>https://www.joe.org/joe/2020october/comm1.php</a:t>
            </a:r>
            <a:r>
              <a:rPr lang="en-US" sz="1400" dirty="0"/>
              <a:t> </a:t>
            </a:r>
          </a:p>
        </p:txBody>
      </p:sp>
      <p:pic>
        <p:nvPicPr>
          <p:cNvPr id="9" name="Picture 8" descr="A picture containing text, clipart&#10;&#10;Description automatically generated">
            <a:extLst>
              <a:ext uri="{FF2B5EF4-FFF2-40B4-BE49-F238E27FC236}">
                <a16:creationId xmlns:a16="http://schemas.microsoft.com/office/drawing/2014/main" id="{8B2C7AA8-B950-4975-A392-37569A934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6410" y="3541896"/>
            <a:ext cx="1585577" cy="463706"/>
          </a:xfrm>
          <a:prstGeom prst="rect">
            <a:avLst/>
          </a:prstGeom>
        </p:spPr>
      </p:pic>
      <p:cxnSp>
        <p:nvCxnSpPr>
          <p:cNvPr id="11" name="Straight Arrow Connector 10">
            <a:extLst>
              <a:ext uri="{FF2B5EF4-FFF2-40B4-BE49-F238E27FC236}">
                <a16:creationId xmlns:a16="http://schemas.microsoft.com/office/drawing/2014/main" id="{DB9D8034-1785-4042-A51D-475DEF2C136C}"/>
              </a:ext>
            </a:extLst>
          </p:cNvPr>
          <p:cNvCxnSpPr/>
          <p:nvPr/>
        </p:nvCxnSpPr>
        <p:spPr>
          <a:xfrm flipH="1" flipV="1">
            <a:off x="9214511" y="3541896"/>
            <a:ext cx="641899" cy="231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E874616-D993-401A-B1F0-FD34CF0C51BB}"/>
              </a:ext>
            </a:extLst>
          </p:cNvPr>
          <p:cNvCxnSpPr>
            <a:stCxn id="9" idx="1"/>
          </p:cNvCxnSpPr>
          <p:nvPr/>
        </p:nvCxnSpPr>
        <p:spPr>
          <a:xfrm flipH="1">
            <a:off x="9444942" y="3773749"/>
            <a:ext cx="411468" cy="324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B368A316-D89A-424A-897C-6983CACA4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4217" y="1650063"/>
            <a:ext cx="2115215" cy="62299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51707938-5294-489A-8EFE-6426E2B7ECCA}"/>
              </a:ext>
            </a:extLst>
          </p:cNvPr>
          <p:cNvCxnSpPr>
            <a:stCxn id="1026" idx="1"/>
          </p:cNvCxnSpPr>
          <p:nvPr/>
        </p:nvCxnSpPr>
        <p:spPr>
          <a:xfrm flipH="1">
            <a:off x="8243888" y="1961562"/>
            <a:ext cx="340329" cy="311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648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705536" y="1837224"/>
            <a:ext cx="8470879" cy="4889276"/>
          </a:xfrm>
        </p:spPr>
        <p:txBody>
          <a:bodyPr>
            <a:noAutofit/>
          </a:bodyPr>
          <a:lstStyle/>
          <a:p>
            <a:pPr marL="342880" indent="-342891">
              <a:buFont typeface="Wingdings" panose="05000000000000000000" pitchFamily="2" charset="2"/>
              <a:buChar char="§"/>
            </a:pPr>
            <a:r>
              <a:rPr lang="en-US" sz="2400" dirty="0"/>
              <a:t>Listserv established with 198 LGU, non-LGU, and non-profit professionals identified</a:t>
            </a:r>
          </a:p>
          <a:p>
            <a:pPr marL="342880" indent="-342891">
              <a:buFont typeface="Wingdings" panose="05000000000000000000" pitchFamily="2" charset="2"/>
              <a:buChar char="§"/>
            </a:pPr>
            <a:endParaRPr lang="en-US" sz="2400" dirty="0"/>
          </a:p>
          <a:p>
            <a:pPr marL="342880" indent="-342891">
              <a:buFont typeface="Wingdings" panose="05000000000000000000" pitchFamily="2" charset="2"/>
              <a:buChar char="§"/>
            </a:pPr>
            <a:r>
              <a:rPr lang="en-US" sz="2400" dirty="0"/>
              <a:t>Resource page established:  </a:t>
            </a:r>
            <a:r>
              <a:rPr lang="en-US" sz="2400" dirty="0">
                <a:hlinkClick r:id="rId3">
                  <a:extLst>
                    <a:ext uri="{A12FA001-AC4F-418D-AE19-62706E023703}">
                      <ahyp:hlinkClr xmlns:ahyp="http://schemas.microsoft.com/office/drawing/2018/hyperlinkcolor" val="tx"/>
                    </a:ext>
                  </a:extLst>
                </a:hlinkClick>
              </a:rPr>
              <a:t>http://srdc.msstate.edu/heir_property/index.html</a:t>
            </a:r>
            <a:r>
              <a:rPr lang="en-US" sz="2400" dirty="0"/>
              <a:t> </a:t>
            </a:r>
          </a:p>
          <a:p>
            <a:pPr marL="342880" indent="-342891">
              <a:buFont typeface="Wingdings" panose="05000000000000000000" pitchFamily="2" charset="2"/>
              <a:buChar char="§"/>
            </a:pPr>
            <a:endParaRPr lang="en-US" sz="2000" dirty="0"/>
          </a:p>
          <a:p>
            <a:pPr marL="342880" indent="-342891">
              <a:buFont typeface="Wingdings" panose="05000000000000000000" pitchFamily="2" charset="2"/>
              <a:buChar char="§"/>
            </a:pPr>
            <a:r>
              <a:rPr lang="en-US" sz="2400" dirty="0"/>
              <a:t>USDA/AFRI SEED grant received to:</a:t>
            </a:r>
            <a:endParaRPr lang="en-US" altLang="en-US" sz="2400" dirty="0"/>
          </a:p>
          <a:p>
            <a:pPr lvl="1"/>
            <a:r>
              <a:rPr lang="en-US" sz="2200" dirty="0"/>
              <a:t>Conduct baseline research on the prevalence of heirs’ property in the South</a:t>
            </a:r>
          </a:p>
          <a:p>
            <a:pPr lvl="1"/>
            <a:r>
              <a:rPr lang="en-US" altLang="en-US" sz="2200" dirty="0"/>
              <a:t>Convene Research/Extension/Outreach stakeholders t</a:t>
            </a:r>
            <a:r>
              <a:rPr lang="en-US" sz="2200" dirty="0"/>
              <a:t>o develop a regional strategic plan for building capacity to address heirs’ property issues</a:t>
            </a:r>
            <a:r>
              <a:rPr lang="en-US" altLang="en-US" sz="2200" dirty="0"/>
              <a:t>, February 24-25, 2020</a:t>
            </a:r>
          </a:p>
          <a:p>
            <a:pPr marL="914400" lvl="2" indent="0">
              <a:buNone/>
            </a:pPr>
            <a:endParaRPr lang="en-US" altLang="en-US" sz="1600" dirty="0"/>
          </a:p>
          <a:p>
            <a:pPr marL="0" indent="0">
              <a:buNone/>
            </a:pPr>
            <a:endParaRPr lang="en-US" altLang="en-US" sz="2000" dirty="0"/>
          </a:p>
        </p:txBody>
      </p:sp>
      <p:sp>
        <p:nvSpPr>
          <p:cNvPr id="2" name="Title 1"/>
          <p:cNvSpPr>
            <a:spLocks noGrp="1"/>
          </p:cNvSpPr>
          <p:nvPr>
            <p:ph type="title"/>
          </p:nvPr>
        </p:nvSpPr>
        <p:spPr/>
        <p:txBody>
          <a:bodyPr>
            <a:noAutofit/>
          </a:bodyPr>
          <a:lstStyle/>
          <a:p>
            <a:r>
              <a:rPr lang="en-US" altLang="en-US" sz="3600" dirty="0">
                <a:solidFill>
                  <a:schemeClr val="tx1"/>
                </a:solidFill>
              </a:rPr>
              <a:t>Heirs’ Property:  Progress to Date</a:t>
            </a:r>
            <a:endParaRPr lang="en-US" sz="3600"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7990">
            <a:off x="9264557" y="1419396"/>
            <a:ext cx="2001101" cy="2001101"/>
          </a:xfrm>
          <a:prstGeom prst="rect">
            <a:avLst/>
          </a:prstGeom>
          <a:ln>
            <a:noFill/>
          </a:ln>
          <a:effectLst>
            <a:outerShdw blurRad="292100" dist="139700" dir="2700000" algn="tl" rotWithShape="0">
              <a:srgbClr val="333333">
                <a:alpha val="65000"/>
              </a:srgbClr>
            </a:outerShdw>
          </a:effectLst>
        </p:spPr>
      </p:pic>
      <p:pic>
        <p:nvPicPr>
          <p:cNvPr id="1026" name="Picture 2" descr="http://srdc.msstate.edu/heir_property/FRB-LOGO-2c-75.jpg">
            <a:extLst>
              <a:ext uri="{FF2B5EF4-FFF2-40B4-BE49-F238E27FC236}">
                <a16:creationId xmlns:a16="http://schemas.microsoft.com/office/drawing/2014/main" id="{8A692EC9-73EF-4625-BEC3-118BDCBFE9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2526" y="4741391"/>
            <a:ext cx="2033938" cy="9609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A1A9A7-83C8-4079-AEBE-24085D8E4B1F}"/>
              </a:ext>
            </a:extLst>
          </p:cNvPr>
          <p:cNvSpPr txBox="1"/>
          <p:nvPr/>
        </p:nvSpPr>
        <p:spPr>
          <a:xfrm>
            <a:off x="9176415" y="4061483"/>
            <a:ext cx="1597752" cy="369332"/>
          </a:xfrm>
          <a:prstGeom prst="rect">
            <a:avLst/>
          </a:prstGeom>
          <a:noFill/>
        </p:spPr>
        <p:txBody>
          <a:bodyPr wrap="square" rtlCol="0">
            <a:spAutoFit/>
          </a:bodyPr>
          <a:lstStyle/>
          <a:p>
            <a:r>
              <a:rPr lang="en-US" dirty="0"/>
              <a:t>Co-sponsor:</a:t>
            </a:r>
          </a:p>
        </p:txBody>
      </p:sp>
    </p:spTree>
    <p:extLst>
      <p:ext uri="{BB962C8B-B14F-4D97-AF65-F5344CB8AC3E}">
        <p14:creationId xmlns:p14="http://schemas.microsoft.com/office/powerpoint/2010/main" val="3636169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123789"/>
            <a:ext cx="10515600" cy="1325563"/>
          </a:xfrm>
        </p:spPr>
        <p:txBody>
          <a:bodyPr>
            <a:noAutofit/>
          </a:bodyPr>
          <a:lstStyle/>
          <a:p>
            <a:r>
              <a:rPr lang="en-US" altLang="en-US" sz="3600" dirty="0">
                <a:solidFill>
                  <a:schemeClr val="tx1"/>
                </a:solidFill>
              </a:rPr>
              <a:t>Heirs’ Property Research</a:t>
            </a:r>
            <a:endParaRPr lang="en-US" sz="36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7990">
            <a:off x="10355528" y="85006"/>
            <a:ext cx="1604447" cy="1604447"/>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ED9FC3A5-4E0F-486D-939F-E35E862BA852}"/>
              </a:ext>
            </a:extLst>
          </p:cNvPr>
          <p:cNvSpPr>
            <a:spLocks noGrp="1"/>
          </p:cNvSpPr>
          <p:nvPr>
            <p:ph type="body" sz="quarter" idx="10"/>
          </p:nvPr>
        </p:nvSpPr>
        <p:spPr>
          <a:xfrm>
            <a:off x="479048" y="1746383"/>
            <a:ext cx="4532767" cy="1294775"/>
          </a:xfrm>
        </p:spPr>
        <p:txBody>
          <a:bodyPr>
            <a:normAutofit/>
          </a:bodyPr>
          <a:lstStyle/>
          <a:p>
            <a:pPr marL="342880" indent="-342891">
              <a:buFont typeface="Wingdings" panose="05000000000000000000" pitchFamily="2" charset="2"/>
              <a:buChar char="§"/>
            </a:pPr>
            <a:r>
              <a:rPr lang="en-US" altLang="en-US" sz="2000" b="1" dirty="0"/>
              <a:t>USDA AFRI Purpose:  </a:t>
            </a:r>
            <a:r>
              <a:rPr lang="en-US" sz="2000" dirty="0"/>
              <a:t>Estimate the extent of heirs’ property in the South</a:t>
            </a:r>
          </a:p>
          <a:p>
            <a:pPr marL="800080" lvl="1" indent="-342891">
              <a:buFont typeface="Wingdings" panose="05000000000000000000" pitchFamily="2" charset="2"/>
              <a:buChar char="§"/>
            </a:pPr>
            <a:endParaRPr lang="en-US" sz="2000" dirty="0"/>
          </a:p>
          <a:p>
            <a:pPr marL="457189" lvl="1" indent="0">
              <a:buNone/>
            </a:pPr>
            <a:endParaRPr lang="en-US" sz="2000" dirty="0"/>
          </a:p>
          <a:p>
            <a:pPr marL="800080" lvl="1" indent="-342891">
              <a:buFont typeface="Wingdings" panose="05000000000000000000" pitchFamily="2" charset="2"/>
              <a:buChar char="§"/>
            </a:pPr>
            <a:endParaRPr lang="en-US" sz="2000" dirty="0"/>
          </a:p>
          <a:p>
            <a:endParaRPr lang="en-US" sz="2000" dirty="0"/>
          </a:p>
        </p:txBody>
      </p:sp>
      <p:pic>
        <p:nvPicPr>
          <p:cNvPr id="5" name="Picture 4" descr="A picture containing dark&#10;&#10;Description automatically generated">
            <a:extLst>
              <a:ext uri="{FF2B5EF4-FFF2-40B4-BE49-F238E27FC236}">
                <a16:creationId xmlns:a16="http://schemas.microsoft.com/office/drawing/2014/main" id="{89F16F3F-6602-4E27-9B99-14898DD51AC5}"/>
              </a:ext>
            </a:extLst>
          </p:cNvPr>
          <p:cNvPicPr>
            <a:picLocks noChangeAspect="1"/>
          </p:cNvPicPr>
          <p:nvPr/>
        </p:nvPicPr>
        <p:blipFill rotWithShape="1">
          <a:blip r:embed="rId4">
            <a:extLst>
              <a:ext uri="{28A0092B-C50C-407E-A947-70E740481C1C}">
                <a14:useLocalDpi xmlns:a14="http://schemas.microsoft.com/office/drawing/2010/main" val="0"/>
              </a:ext>
            </a:extLst>
          </a:blip>
          <a:srcRect l="18010" t="14932" r="17776" b="20084"/>
          <a:stretch/>
        </p:blipFill>
        <p:spPr>
          <a:xfrm>
            <a:off x="7843135" y="1786619"/>
            <a:ext cx="953692" cy="1325563"/>
          </a:xfrm>
          <a:prstGeom prst="rect">
            <a:avLst/>
          </a:prstGeom>
        </p:spPr>
      </p:pic>
      <p:pic>
        <p:nvPicPr>
          <p:cNvPr id="8" name="Picture 7" descr="A picture containing silhouette&#10;&#10;Description automatically generated">
            <a:extLst>
              <a:ext uri="{FF2B5EF4-FFF2-40B4-BE49-F238E27FC236}">
                <a16:creationId xmlns:a16="http://schemas.microsoft.com/office/drawing/2014/main" id="{4364FDD4-0862-45FE-8A4E-3A24D88D60BB}"/>
              </a:ext>
            </a:extLst>
          </p:cNvPr>
          <p:cNvPicPr>
            <a:picLocks noChangeAspect="1"/>
          </p:cNvPicPr>
          <p:nvPr/>
        </p:nvPicPr>
        <p:blipFill rotWithShape="1">
          <a:blip r:embed="rId5">
            <a:extLst>
              <a:ext uri="{28A0092B-C50C-407E-A947-70E740481C1C}">
                <a14:useLocalDpi xmlns:a14="http://schemas.microsoft.com/office/drawing/2010/main" val="0"/>
              </a:ext>
            </a:extLst>
          </a:blip>
          <a:srcRect l="24822" t="18888" r="28198" b="21133"/>
          <a:stretch/>
        </p:blipFill>
        <p:spPr>
          <a:xfrm>
            <a:off x="8507454" y="1865379"/>
            <a:ext cx="1077141" cy="1193728"/>
          </a:xfrm>
          <a:prstGeom prst="rect">
            <a:avLst/>
          </a:prstGeom>
        </p:spPr>
      </p:pic>
      <p:pic>
        <p:nvPicPr>
          <p:cNvPr id="10" name="Picture 9" descr="A picture containing silhouette&#10;&#10;Description automatically generated">
            <a:extLst>
              <a:ext uri="{FF2B5EF4-FFF2-40B4-BE49-F238E27FC236}">
                <a16:creationId xmlns:a16="http://schemas.microsoft.com/office/drawing/2014/main" id="{D4A972DC-1FC7-4E76-8D15-A6DC4D499170}"/>
              </a:ext>
            </a:extLst>
          </p:cNvPr>
          <p:cNvPicPr>
            <a:picLocks noChangeAspect="1"/>
          </p:cNvPicPr>
          <p:nvPr/>
        </p:nvPicPr>
        <p:blipFill rotWithShape="1">
          <a:blip r:embed="rId6">
            <a:extLst>
              <a:ext uri="{28A0092B-C50C-407E-A947-70E740481C1C}">
                <a14:useLocalDpi xmlns:a14="http://schemas.microsoft.com/office/drawing/2010/main" val="0"/>
              </a:ext>
            </a:extLst>
          </a:blip>
          <a:srcRect l="8989" t="10402" r="19908" b="10497"/>
          <a:stretch/>
        </p:blipFill>
        <p:spPr>
          <a:xfrm>
            <a:off x="6079369" y="3595194"/>
            <a:ext cx="1648901" cy="1167282"/>
          </a:xfrm>
          <a:prstGeom prst="rect">
            <a:avLst/>
          </a:prstGeom>
        </p:spPr>
      </p:pic>
      <p:pic>
        <p:nvPicPr>
          <p:cNvPr id="12" name="Picture 11" descr="A picture containing dark, silhouette&#10;&#10;Description automatically generated">
            <a:extLst>
              <a:ext uri="{FF2B5EF4-FFF2-40B4-BE49-F238E27FC236}">
                <a16:creationId xmlns:a16="http://schemas.microsoft.com/office/drawing/2014/main" id="{B1631105-6C5C-4840-B08D-2F60155492F8}"/>
              </a:ext>
            </a:extLst>
          </p:cNvPr>
          <p:cNvPicPr>
            <a:picLocks noChangeAspect="1"/>
          </p:cNvPicPr>
          <p:nvPr/>
        </p:nvPicPr>
        <p:blipFill rotWithShape="1">
          <a:blip r:embed="rId7">
            <a:extLst>
              <a:ext uri="{28A0092B-C50C-407E-A947-70E740481C1C}">
                <a14:useLocalDpi xmlns:a14="http://schemas.microsoft.com/office/drawing/2010/main" val="0"/>
              </a:ext>
            </a:extLst>
          </a:blip>
          <a:srcRect l="20604" t="20731" r="28537" b="23855"/>
          <a:stretch/>
        </p:blipFill>
        <p:spPr>
          <a:xfrm>
            <a:off x="6120111" y="3884795"/>
            <a:ext cx="914811" cy="1029020"/>
          </a:xfrm>
          <a:prstGeom prst="rect">
            <a:avLst/>
          </a:prstGeom>
        </p:spPr>
      </p:pic>
      <p:pic>
        <p:nvPicPr>
          <p:cNvPr id="14" name="Picture 13">
            <a:extLst>
              <a:ext uri="{FF2B5EF4-FFF2-40B4-BE49-F238E27FC236}">
                <a16:creationId xmlns:a16="http://schemas.microsoft.com/office/drawing/2014/main" id="{1F37B9E9-ACA1-4D28-B1B2-A1BB443680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7086" y="2677766"/>
            <a:ext cx="1262374" cy="1016585"/>
          </a:xfrm>
          <a:prstGeom prst="rect">
            <a:avLst/>
          </a:prstGeom>
        </p:spPr>
      </p:pic>
      <p:pic>
        <p:nvPicPr>
          <p:cNvPr id="16" name="Picture 15">
            <a:extLst>
              <a:ext uri="{FF2B5EF4-FFF2-40B4-BE49-F238E27FC236}">
                <a16:creationId xmlns:a16="http://schemas.microsoft.com/office/drawing/2014/main" id="{A3DE2866-11EE-4375-856D-C09D1279DAEE}"/>
              </a:ext>
            </a:extLst>
          </p:cNvPr>
          <p:cNvPicPr>
            <a:picLocks noChangeAspect="1"/>
          </p:cNvPicPr>
          <p:nvPr/>
        </p:nvPicPr>
        <p:blipFill rotWithShape="1">
          <a:blip r:embed="rId9">
            <a:extLst>
              <a:ext uri="{28A0092B-C50C-407E-A947-70E740481C1C}">
                <a14:useLocalDpi xmlns:a14="http://schemas.microsoft.com/office/drawing/2010/main" val="0"/>
              </a:ext>
            </a:extLst>
          </a:blip>
          <a:srcRect l="10280" t="8931" r="9041" b="10010"/>
          <a:stretch/>
        </p:blipFill>
        <p:spPr>
          <a:xfrm>
            <a:off x="9906318" y="3593252"/>
            <a:ext cx="1496265" cy="1308216"/>
          </a:xfrm>
          <a:prstGeom prst="rect">
            <a:avLst/>
          </a:prstGeom>
        </p:spPr>
      </p:pic>
      <p:sp>
        <p:nvSpPr>
          <p:cNvPr id="18" name="TextBox 17">
            <a:extLst>
              <a:ext uri="{FF2B5EF4-FFF2-40B4-BE49-F238E27FC236}">
                <a16:creationId xmlns:a16="http://schemas.microsoft.com/office/drawing/2014/main" id="{79193155-D2E2-423C-B75D-C963D07C5A78}"/>
              </a:ext>
            </a:extLst>
          </p:cNvPr>
          <p:cNvSpPr txBox="1"/>
          <p:nvPr/>
        </p:nvSpPr>
        <p:spPr>
          <a:xfrm>
            <a:off x="6079369" y="4997437"/>
            <a:ext cx="1734269" cy="1077218"/>
          </a:xfrm>
          <a:prstGeom prst="rect">
            <a:avLst/>
          </a:prstGeom>
          <a:noFill/>
        </p:spPr>
        <p:txBody>
          <a:bodyPr wrap="square" rtlCol="0">
            <a:spAutoFit/>
          </a:bodyPr>
          <a:lstStyle/>
          <a:p>
            <a:pPr algn="ctr"/>
            <a:r>
              <a:rPr lang="en-US" sz="1600" dirty="0"/>
              <a:t>Sandra Thompson </a:t>
            </a:r>
          </a:p>
          <a:p>
            <a:pPr algn="ctr"/>
            <a:r>
              <a:rPr lang="en-US" sz="1600" dirty="0"/>
              <a:t>Florida A&amp;M University  </a:t>
            </a:r>
          </a:p>
        </p:txBody>
      </p:sp>
      <p:sp>
        <p:nvSpPr>
          <p:cNvPr id="19" name="TextBox 18">
            <a:extLst>
              <a:ext uri="{FF2B5EF4-FFF2-40B4-BE49-F238E27FC236}">
                <a16:creationId xmlns:a16="http://schemas.microsoft.com/office/drawing/2014/main" id="{7B5E7DAF-38F1-40E6-96E4-51AB92B41CD8}"/>
              </a:ext>
            </a:extLst>
          </p:cNvPr>
          <p:cNvSpPr txBox="1"/>
          <p:nvPr/>
        </p:nvSpPr>
        <p:spPr>
          <a:xfrm flipH="1">
            <a:off x="7952440" y="3219648"/>
            <a:ext cx="1502811" cy="1077218"/>
          </a:xfrm>
          <a:prstGeom prst="rect">
            <a:avLst/>
          </a:prstGeom>
          <a:noFill/>
        </p:spPr>
        <p:txBody>
          <a:bodyPr wrap="square" rtlCol="0">
            <a:spAutoFit/>
          </a:bodyPr>
          <a:lstStyle/>
          <a:p>
            <a:pPr algn="ctr"/>
            <a:r>
              <a:rPr lang="en-US" sz="1600" dirty="0"/>
              <a:t>Robert Zabawa </a:t>
            </a:r>
          </a:p>
          <a:p>
            <a:pPr algn="ctr"/>
            <a:r>
              <a:rPr lang="en-US" sz="1600" dirty="0"/>
              <a:t>Tuskegee University </a:t>
            </a:r>
          </a:p>
        </p:txBody>
      </p:sp>
      <p:sp>
        <p:nvSpPr>
          <p:cNvPr id="20" name="TextBox 19">
            <a:extLst>
              <a:ext uri="{FF2B5EF4-FFF2-40B4-BE49-F238E27FC236}">
                <a16:creationId xmlns:a16="http://schemas.microsoft.com/office/drawing/2014/main" id="{AD6A8432-C6BF-4539-9918-0329B2477F30}"/>
              </a:ext>
            </a:extLst>
          </p:cNvPr>
          <p:cNvSpPr txBox="1"/>
          <p:nvPr/>
        </p:nvSpPr>
        <p:spPr>
          <a:xfrm>
            <a:off x="9906318" y="4856771"/>
            <a:ext cx="2122185" cy="830997"/>
          </a:xfrm>
          <a:prstGeom prst="rect">
            <a:avLst/>
          </a:prstGeom>
          <a:noFill/>
        </p:spPr>
        <p:txBody>
          <a:bodyPr wrap="square" rtlCol="0">
            <a:spAutoFit/>
          </a:bodyPr>
          <a:lstStyle/>
          <a:p>
            <a:pPr algn="ctr"/>
            <a:r>
              <a:rPr lang="en-US" sz="1600" dirty="0"/>
              <a:t>Jimmy Henry </a:t>
            </a:r>
          </a:p>
          <a:p>
            <a:pPr algn="ctr"/>
            <a:r>
              <a:rPr lang="en-US" sz="1600" dirty="0"/>
              <a:t>Prairie View A&amp;M University </a:t>
            </a:r>
          </a:p>
        </p:txBody>
      </p:sp>
      <p:sp>
        <p:nvSpPr>
          <p:cNvPr id="3" name="TextBox 2">
            <a:extLst>
              <a:ext uri="{FF2B5EF4-FFF2-40B4-BE49-F238E27FC236}">
                <a16:creationId xmlns:a16="http://schemas.microsoft.com/office/drawing/2014/main" id="{5F31574B-8D1F-43E2-A144-317975ABA32A}"/>
              </a:ext>
            </a:extLst>
          </p:cNvPr>
          <p:cNvSpPr txBox="1"/>
          <p:nvPr/>
        </p:nvSpPr>
        <p:spPr>
          <a:xfrm>
            <a:off x="395440" y="2935811"/>
            <a:ext cx="5080095" cy="3170099"/>
          </a:xfrm>
          <a:prstGeom prst="rect">
            <a:avLst/>
          </a:prstGeom>
          <a:noFill/>
        </p:spPr>
        <p:txBody>
          <a:bodyPr wrap="square" rtlCol="0">
            <a:spAutoFit/>
          </a:bodyPr>
          <a:lstStyle/>
          <a:p>
            <a:pPr marL="342880" lvl="1" indent="-342891">
              <a:spcBef>
                <a:spcPts val="1000"/>
              </a:spcBef>
              <a:buFont typeface="Wingdings" panose="05000000000000000000" pitchFamily="2" charset="2"/>
              <a:buChar char="§"/>
            </a:pPr>
            <a:r>
              <a:rPr lang="en-US" sz="2000" b="1" dirty="0"/>
              <a:t>Conclusions</a:t>
            </a:r>
          </a:p>
          <a:p>
            <a:pPr marL="800080" lvl="1" indent="-342891">
              <a:buFont typeface="Wingdings" panose="05000000000000000000" pitchFamily="2" charset="2"/>
              <a:buChar char="§"/>
            </a:pPr>
            <a:r>
              <a:rPr lang="en-US" sz="2000" dirty="0"/>
              <a:t>Southeastern counties with minority majority population have significant amount of heirs’ property</a:t>
            </a:r>
          </a:p>
          <a:p>
            <a:pPr marL="800080" lvl="1" indent="-342891">
              <a:buFont typeface="Wingdings" panose="05000000000000000000" pitchFamily="2" charset="2"/>
              <a:buChar char="§"/>
            </a:pPr>
            <a:r>
              <a:rPr lang="en-US" sz="2000" dirty="0"/>
              <a:t>Challenges –1) Variation in terms, 2)Different county data management systems</a:t>
            </a:r>
          </a:p>
          <a:p>
            <a:pPr marL="800080" lvl="1" indent="-342891">
              <a:buFont typeface="Wingdings" panose="05000000000000000000" pitchFamily="2" charset="2"/>
              <a:buChar char="§"/>
            </a:pPr>
            <a:r>
              <a:rPr lang="en-US" sz="2000" dirty="0"/>
              <a:t>Data Analysis requires time and resources</a:t>
            </a:r>
          </a:p>
        </p:txBody>
      </p:sp>
    </p:spTree>
    <p:extLst>
      <p:ext uri="{BB962C8B-B14F-4D97-AF65-F5344CB8AC3E}">
        <p14:creationId xmlns:p14="http://schemas.microsoft.com/office/powerpoint/2010/main" val="1260635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979" y="-10228"/>
            <a:ext cx="10515600" cy="1325563"/>
          </a:xfrm>
        </p:spPr>
        <p:txBody>
          <a:bodyPr>
            <a:noAutofit/>
          </a:bodyPr>
          <a:lstStyle/>
          <a:p>
            <a:br>
              <a:rPr lang="en-US" altLang="en-US" sz="3600" dirty="0">
                <a:solidFill>
                  <a:schemeClr val="tx1"/>
                </a:solidFill>
              </a:rPr>
            </a:br>
            <a:r>
              <a:rPr lang="en-US" altLang="en-US" sz="3200" i="1" dirty="0"/>
              <a:t>The Racial Wealth Gap, Persistent Poverty, and Heirs’ Property: Analysis, Connections, Solutions</a:t>
            </a:r>
            <a:r>
              <a:rPr lang="en-US" altLang="en-US" sz="3200" dirty="0"/>
              <a:t>.</a:t>
            </a:r>
            <a:endParaRPr lang="en-US" sz="32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7990">
            <a:off x="10256456" y="459566"/>
            <a:ext cx="1604447" cy="160444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DBC74A12-8404-4034-8427-537117F124CA}"/>
              </a:ext>
            </a:extLst>
          </p:cNvPr>
          <p:cNvSpPr/>
          <p:nvPr/>
        </p:nvSpPr>
        <p:spPr>
          <a:xfrm>
            <a:off x="7912217" y="2647362"/>
            <a:ext cx="3709988" cy="3046988"/>
          </a:xfrm>
          <a:prstGeom prst="rect">
            <a:avLst/>
          </a:prstGeom>
        </p:spPr>
        <p:txBody>
          <a:bodyPr wrap="square">
            <a:spAutoFit/>
          </a:bodyPr>
          <a:lstStyle/>
          <a:p>
            <a:r>
              <a:rPr lang="en-US" altLang="en-US" sz="2400" b="1" dirty="0"/>
              <a:t>Partners:</a:t>
            </a:r>
          </a:p>
          <a:p>
            <a:pPr marL="342880" indent="-342891">
              <a:buFont typeface="Wingdings" panose="05000000000000000000" pitchFamily="2" charset="2"/>
              <a:buChar char="§"/>
            </a:pPr>
            <a:r>
              <a:rPr lang="en-US" altLang="en-US" sz="2400" dirty="0"/>
              <a:t>SRDC</a:t>
            </a:r>
          </a:p>
          <a:p>
            <a:pPr marL="342880" indent="-342891">
              <a:buFont typeface="Wingdings" panose="05000000000000000000" pitchFamily="2" charset="2"/>
              <a:buChar char="§"/>
            </a:pPr>
            <a:r>
              <a:rPr lang="en-US" altLang="en-US" sz="2400" dirty="0"/>
              <a:t>U.S. Forest Service</a:t>
            </a:r>
          </a:p>
          <a:p>
            <a:pPr marL="342880" indent="-342891">
              <a:buFont typeface="Wingdings" panose="05000000000000000000" pitchFamily="2" charset="2"/>
              <a:buChar char="§"/>
            </a:pPr>
            <a:r>
              <a:rPr lang="en-US" altLang="en-US" sz="2400" dirty="0"/>
              <a:t>Tuskegee University</a:t>
            </a:r>
          </a:p>
          <a:p>
            <a:pPr marL="342880" indent="-342891">
              <a:buFont typeface="Wingdings" panose="05000000000000000000" pitchFamily="2" charset="2"/>
              <a:buChar char="§"/>
            </a:pPr>
            <a:r>
              <a:rPr lang="en-US" altLang="en-US" sz="2400" dirty="0"/>
              <a:t>Mississippi State University</a:t>
            </a:r>
          </a:p>
          <a:p>
            <a:pPr marL="342880" indent="-342891">
              <a:buFont typeface="Wingdings" panose="05000000000000000000" pitchFamily="2" charset="2"/>
              <a:buChar char="§"/>
            </a:pPr>
            <a:r>
              <a:rPr lang="en-US" altLang="en-US" sz="2400" dirty="0"/>
              <a:t>Center for Heirs’ Property Preservation</a:t>
            </a:r>
          </a:p>
        </p:txBody>
      </p:sp>
      <p:sp>
        <p:nvSpPr>
          <p:cNvPr id="7" name="Rectangle 6">
            <a:extLst>
              <a:ext uri="{FF2B5EF4-FFF2-40B4-BE49-F238E27FC236}">
                <a16:creationId xmlns:a16="http://schemas.microsoft.com/office/drawing/2014/main" id="{FF51C15E-861B-455B-846C-064E1D2098DF}"/>
              </a:ext>
            </a:extLst>
          </p:cNvPr>
          <p:cNvSpPr/>
          <p:nvPr/>
        </p:nvSpPr>
        <p:spPr>
          <a:xfrm>
            <a:off x="569795" y="1757320"/>
            <a:ext cx="6761459" cy="4524315"/>
          </a:xfrm>
          <a:prstGeom prst="rect">
            <a:avLst/>
          </a:prstGeom>
        </p:spPr>
        <p:txBody>
          <a:bodyPr wrap="square">
            <a:spAutoFit/>
          </a:bodyPr>
          <a:lstStyle/>
          <a:p>
            <a:r>
              <a:rPr lang="en-US" altLang="en-US" sz="2400" b="1" dirty="0"/>
              <a:t>USDA/AFRI Three Year Project/Objectives:</a:t>
            </a:r>
          </a:p>
          <a:p>
            <a:endParaRPr lang="en-US" altLang="en-US" sz="2400" dirty="0"/>
          </a:p>
          <a:p>
            <a:pPr marL="342880" indent="-342891">
              <a:buFont typeface="Wingdings" panose="05000000000000000000" pitchFamily="2" charset="2"/>
              <a:buChar char="§"/>
            </a:pPr>
            <a:r>
              <a:rPr lang="en-US" sz="2400" dirty="0"/>
              <a:t>Identify the relationship between heirs’ property, persistent poverty, and the racial wealth gap.</a:t>
            </a:r>
          </a:p>
          <a:p>
            <a:pPr marL="342880" indent="-342891">
              <a:buFont typeface="Wingdings" panose="05000000000000000000" pitchFamily="2" charset="2"/>
              <a:buChar char="§"/>
            </a:pPr>
            <a:endParaRPr lang="en-US" sz="2400" dirty="0"/>
          </a:p>
          <a:p>
            <a:pPr marL="342880" indent="-342891">
              <a:buFont typeface="Wingdings" panose="05000000000000000000" pitchFamily="2" charset="2"/>
              <a:buChar char="§"/>
            </a:pPr>
            <a:r>
              <a:rPr lang="en-US" sz="2400" dirty="0"/>
              <a:t>Investigate outcomes associated with resolving heirs’ property ownership.</a:t>
            </a:r>
          </a:p>
          <a:p>
            <a:pPr marL="342880" indent="-342891">
              <a:buFont typeface="Wingdings" panose="05000000000000000000" pitchFamily="2" charset="2"/>
              <a:buChar char="§"/>
            </a:pPr>
            <a:endParaRPr lang="en-US" sz="2400" dirty="0"/>
          </a:p>
          <a:p>
            <a:pPr marL="342880" indent="-342891">
              <a:buFont typeface="Wingdings" panose="05000000000000000000" pitchFamily="2" charset="2"/>
              <a:buChar char="§"/>
            </a:pPr>
            <a:r>
              <a:rPr lang="en-US" sz="2400" dirty="0"/>
              <a:t>Develop and implement a targeted education and outreach program to address heirs’ property resolution.</a:t>
            </a:r>
            <a:endParaRPr lang="en-US" altLang="en-US" sz="2400" dirty="0"/>
          </a:p>
        </p:txBody>
      </p:sp>
    </p:spTree>
    <p:extLst>
      <p:ext uri="{BB962C8B-B14F-4D97-AF65-F5344CB8AC3E}">
        <p14:creationId xmlns:p14="http://schemas.microsoft.com/office/powerpoint/2010/main" val="2937529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1516</Words>
  <Application>Microsoft Office PowerPoint</Application>
  <PresentationFormat>Widescreen</PresentationFormat>
  <Paragraphs>244</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Century Gothic</vt:lpstr>
      <vt:lpstr>Futura Hv BT</vt:lpstr>
      <vt:lpstr>Futura Md BT</vt:lpstr>
      <vt:lpstr>Wingdings</vt:lpstr>
      <vt:lpstr>Office Theme</vt:lpstr>
      <vt:lpstr>Southern Rural Development Center 2020-2021 Update  </vt:lpstr>
      <vt:lpstr>Overview</vt:lpstr>
      <vt:lpstr>COVID 19: SRDC Responses</vt:lpstr>
      <vt:lpstr>Racial Justice: SRDC Response</vt:lpstr>
      <vt:lpstr>PowerPoint Presentation</vt:lpstr>
      <vt:lpstr> Current and Future Efforts:</vt:lpstr>
      <vt:lpstr>Heirs’ Property:  Progress to Date</vt:lpstr>
      <vt:lpstr>Heirs’ Property Research</vt:lpstr>
      <vt:lpstr> The Racial Wealth Gap, Persistent Poverty, and Heirs’ Property: Analysis, Connections, Solutions.</vt:lpstr>
      <vt:lpstr>Economy:  SRDC Responses</vt:lpstr>
      <vt:lpstr>CREATE BRIDGES</vt:lpstr>
      <vt:lpstr>Partnering with USDA OPPE, continued:</vt:lpstr>
      <vt:lpstr>Southern Region Community Development  Extension Impacts 2019-20</vt:lpstr>
      <vt:lpstr> Future – Federal  Administration Priorities</vt:lpstr>
      <vt:lpstr>Future - Regional Rural Development Centers and SRDC News</vt:lpstr>
      <vt:lpstr>Questions, Thoughts,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Southern Rural Development Center 2019-2020 Update</dc:title>
  <dc:creator>Welborn, Rachel</dc:creator>
  <cp:lastModifiedBy>Turner, Steve</cp:lastModifiedBy>
  <cp:revision>28</cp:revision>
  <cp:lastPrinted>2021-04-19T16:08:38Z</cp:lastPrinted>
  <dcterms:created xsi:type="dcterms:W3CDTF">2020-10-09T13:51:35Z</dcterms:created>
  <dcterms:modified xsi:type="dcterms:W3CDTF">2021-04-19T18:24:05Z</dcterms:modified>
</cp:coreProperties>
</file>