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A9C713-4196-48A7-8DFA-961A640DD41D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1C7EF-0378-42ED-B0E3-F416A3B48C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828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Undergraduate Research Opportunities</a:t>
            </a:r>
            <a:endParaRPr lang="en-US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Presented at the AP-AES Joint Meeting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September 18-19, 2012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Atlanta, GA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Bob Godfrey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Director &amp; Professor – Animal Science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arge UVI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5105400"/>
            <a:ext cx="1600200" cy="1600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486400"/>
            <a:ext cx="1524000" cy="1281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5486400"/>
            <a:ext cx="2209800" cy="129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Situation at UVI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69486" cy="4693920"/>
          </a:xfrm>
        </p:spPr>
        <p:txBody>
          <a:bodyPr>
            <a:noAutofit/>
          </a:bodyPr>
          <a:lstStyle/>
          <a:p>
            <a:r>
              <a:rPr lang="en-US" sz="1700" dirty="0" smtClean="0">
                <a:latin typeface="+mj-lt"/>
              </a:rPr>
              <a:t>UVI </a:t>
            </a:r>
            <a:r>
              <a:rPr lang="en-US" sz="1700" dirty="0">
                <a:latin typeface="+mj-lt"/>
              </a:rPr>
              <a:t>has no teaching program in </a:t>
            </a:r>
            <a:r>
              <a:rPr lang="en-US" sz="1700" dirty="0" smtClean="0">
                <a:latin typeface="+mj-lt"/>
              </a:rPr>
              <a:t>agriculture; only AES and CES</a:t>
            </a:r>
          </a:p>
          <a:p>
            <a:endParaRPr lang="en-US" sz="1700" dirty="0" smtClean="0">
              <a:latin typeface="+mj-lt"/>
            </a:endParaRPr>
          </a:p>
          <a:p>
            <a:r>
              <a:rPr lang="en-US" sz="1700" dirty="0">
                <a:latin typeface="+mj-lt"/>
              </a:rPr>
              <a:t>F</a:t>
            </a:r>
            <a:r>
              <a:rPr lang="en-US" sz="1700" dirty="0" smtClean="0">
                <a:latin typeface="+mj-lt"/>
              </a:rPr>
              <a:t>unds </a:t>
            </a:r>
            <a:r>
              <a:rPr lang="en-US" sz="1700" dirty="0">
                <a:latin typeface="+mj-lt"/>
              </a:rPr>
              <a:t>obtained through </a:t>
            </a:r>
            <a:r>
              <a:rPr lang="en-US" sz="1700" dirty="0" smtClean="0">
                <a:latin typeface="+mj-lt"/>
              </a:rPr>
              <a:t>grants </a:t>
            </a:r>
            <a:r>
              <a:rPr lang="en-US" sz="1700" dirty="0">
                <a:latin typeface="+mj-lt"/>
              </a:rPr>
              <a:t>have been used to provide opportunities to </a:t>
            </a:r>
            <a:r>
              <a:rPr lang="en-US" sz="1700" dirty="0" smtClean="0">
                <a:latin typeface="+mj-lt"/>
              </a:rPr>
              <a:t>support student research activities in </a:t>
            </a:r>
            <a:r>
              <a:rPr lang="en-US" sz="1700" dirty="0">
                <a:latin typeface="+mj-lt"/>
              </a:rPr>
              <a:t>AES </a:t>
            </a:r>
            <a:r>
              <a:rPr lang="en-US" sz="1700" dirty="0" smtClean="0">
                <a:latin typeface="+mj-lt"/>
              </a:rPr>
              <a:t>labs</a:t>
            </a:r>
          </a:p>
          <a:p>
            <a:endParaRPr lang="en-US" sz="1700" dirty="0" smtClean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Students </a:t>
            </a:r>
            <a:r>
              <a:rPr lang="en-US" sz="1700" dirty="0">
                <a:latin typeface="+mj-lt"/>
              </a:rPr>
              <a:t>are mentored by </a:t>
            </a:r>
            <a:r>
              <a:rPr lang="en-US" sz="1700" dirty="0" smtClean="0">
                <a:latin typeface="+mj-lt"/>
              </a:rPr>
              <a:t>faculty/professional staff </a:t>
            </a:r>
            <a:r>
              <a:rPr lang="en-US" sz="1700" dirty="0">
                <a:latin typeface="+mj-lt"/>
              </a:rPr>
              <a:t>in Agronomy, Animal Science, Biotechnology &amp; Agroforestry and Horticulture &amp; </a:t>
            </a:r>
            <a:r>
              <a:rPr lang="en-US" sz="1700" dirty="0" smtClean="0">
                <a:latin typeface="+mj-lt"/>
              </a:rPr>
              <a:t>Aquaculture</a:t>
            </a:r>
          </a:p>
          <a:p>
            <a:endParaRPr lang="en-US" sz="1700" dirty="0" smtClean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Students </a:t>
            </a:r>
            <a:r>
              <a:rPr lang="en-US" sz="1700" dirty="0">
                <a:latin typeface="+mj-lt"/>
              </a:rPr>
              <a:t>are taught how to conduct research by being involved in all aspects of a project from experimental design to data analysis and </a:t>
            </a:r>
            <a:r>
              <a:rPr lang="en-US" sz="1700" dirty="0" smtClean="0">
                <a:latin typeface="+mj-lt"/>
              </a:rPr>
              <a:t>presentation </a:t>
            </a:r>
          </a:p>
          <a:p>
            <a:endParaRPr lang="en-US" sz="1700" dirty="0" smtClean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Students </a:t>
            </a:r>
            <a:r>
              <a:rPr lang="en-US" sz="1700" dirty="0">
                <a:latin typeface="+mj-lt"/>
              </a:rPr>
              <a:t>enroll in </a:t>
            </a:r>
            <a:r>
              <a:rPr lang="en-US" sz="1700" dirty="0" smtClean="0">
                <a:latin typeface="+mj-lt"/>
              </a:rPr>
              <a:t>BIO 495– </a:t>
            </a:r>
            <a:r>
              <a:rPr lang="en-US" sz="1700" dirty="0">
                <a:latin typeface="+mj-lt"/>
              </a:rPr>
              <a:t>Directed Independent Study and receive course credit for their time conducting </a:t>
            </a:r>
            <a:r>
              <a:rPr lang="en-US" sz="1700" dirty="0" smtClean="0">
                <a:latin typeface="+mj-lt"/>
              </a:rPr>
              <a:t>research</a:t>
            </a:r>
            <a:endParaRPr lang="en-US" sz="1700" dirty="0">
              <a:latin typeface="+mj-lt"/>
            </a:endParaRPr>
          </a:p>
        </p:txBody>
      </p:sp>
      <p:pic>
        <p:nvPicPr>
          <p:cNvPr id="4" name="Picture 4" descr="Large UVI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686" y="1981200"/>
            <a:ext cx="228439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4693920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>
                <a:latin typeface="+mj-lt"/>
              </a:rPr>
              <a:t>NSF Minority </a:t>
            </a:r>
            <a:r>
              <a:rPr lang="en-US" sz="1900" dirty="0">
                <a:latin typeface="+mj-lt"/>
              </a:rPr>
              <a:t>Biomedical Research Support - Research Initiative for Scientific Enhancement (</a:t>
            </a:r>
            <a:r>
              <a:rPr lang="en-US" sz="1900" dirty="0" smtClean="0">
                <a:latin typeface="+mj-lt"/>
              </a:rPr>
              <a:t>MBRS-RISE; 2003 - present) </a:t>
            </a:r>
          </a:p>
          <a:p>
            <a:endParaRPr lang="en-US" sz="19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NSF Minority </a:t>
            </a:r>
            <a:r>
              <a:rPr lang="en-US" sz="1900" dirty="0">
                <a:latin typeface="+mj-lt"/>
              </a:rPr>
              <a:t>Access to Research Careers (</a:t>
            </a:r>
            <a:r>
              <a:rPr lang="en-US" sz="1900" dirty="0" smtClean="0">
                <a:latin typeface="+mj-lt"/>
              </a:rPr>
              <a:t>MARC; 2003 - present)</a:t>
            </a:r>
          </a:p>
          <a:p>
            <a:endParaRPr lang="en-US" sz="1900" dirty="0">
              <a:latin typeface="+mj-lt"/>
            </a:endParaRPr>
          </a:p>
          <a:p>
            <a:r>
              <a:rPr lang="en-US" sz="1900" dirty="0">
                <a:latin typeface="+mj-lt"/>
              </a:rPr>
              <a:t>USDA-NIFA Resident Instruction Grants Program for </a:t>
            </a:r>
            <a:r>
              <a:rPr lang="en-029" sz="1900" dirty="0">
                <a:latin typeface="+mj-lt"/>
              </a:rPr>
              <a:t>Institutions of Higher Education in Insular Areas (RIIA; 2006 - </a:t>
            </a:r>
            <a:r>
              <a:rPr lang="en-029" sz="1900" dirty="0" smtClean="0">
                <a:latin typeface="+mj-lt"/>
              </a:rPr>
              <a:t>present)</a:t>
            </a:r>
            <a:endParaRPr lang="en-US" sz="1900" dirty="0" smtClean="0">
              <a:latin typeface="+mj-lt"/>
            </a:endParaRPr>
          </a:p>
          <a:p>
            <a:endParaRPr lang="en-US" sz="19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NSF - VI </a:t>
            </a:r>
            <a:r>
              <a:rPr lang="en-US" sz="1900" dirty="0" err="1" smtClean="0">
                <a:latin typeface="+mj-lt"/>
              </a:rPr>
              <a:t>EPSCoR</a:t>
            </a:r>
            <a:r>
              <a:rPr lang="en-US" sz="1900" dirty="0" smtClean="0">
                <a:latin typeface="+mj-lt"/>
              </a:rPr>
              <a:t> Program (2003 – present)</a:t>
            </a:r>
          </a:p>
          <a:p>
            <a:endParaRPr lang="en-US" sz="1900" dirty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Other research grants when available (S-SARE, WRRI)</a:t>
            </a:r>
          </a:p>
        </p:txBody>
      </p:sp>
      <p:pic>
        <p:nvPicPr>
          <p:cNvPr id="4" name="Picture 4" descr="Large UVI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739900"/>
            <a:ext cx="2861733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3886199"/>
            <a:ext cx="2861733" cy="20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8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4770120"/>
          </a:xfrm>
        </p:spPr>
        <p:txBody>
          <a:bodyPr>
            <a:noAutofit/>
          </a:bodyPr>
          <a:lstStyle/>
          <a:p>
            <a:r>
              <a:rPr lang="en-US" sz="1900" dirty="0" smtClean="0">
                <a:latin typeface="+mj-lt"/>
              </a:rPr>
              <a:t>Small size – UVI and AES</a:t>
            </a:r>
          </a:p>
          <a:p>
            <a:endParaRPr lang="en-US" sz="19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No agriculture curriculum to recruit students from</a:t>
            </a:r>
          </a:p>
          <a:p>
            <a:endParaRPr lang="en-US" sz="19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Low level of student interest in agriculture</a:t>
            </a:r>
          </a:p>
          <a:p>
            <a:pPr marL="0" indent="0">
              <a:buNone/>
            </a:pPr>
            <a:endParaRPr lang="en-US" sz="1900" dirty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Misconceptions about agriculture</a:t>
            </a:r>
          </a:p>
          <a:p>
            <a:pPr lvl="1"/>
            <a:r>
              <a:rPr lang="en-US" sz="1900" dirty="0" smtClean="0">
                <a:latin typeface="+mj-lt"/>
              </a:rPr>
              <a:t>Not just “farming”</a:t>
            </a:r>
          </a:p>
          <a:p>
            <a:endParaRPr lang="en-US" sz="19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Limited </a:t>
            </a:r>
            <a:r>
              <a:rPr lang="en-US" sz="1900" dirty="0">
                <a:latin typeface="+mj-lt"/>
              </a:rPr>
              <a:t>funding support for students in AES</a:t>
            </a:r>
          </a:p>
          <a:p>
            <a:pPr lvl="1"/>
            <a:endParaRPr lang="en-US" sz="19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AES faculty are 100% research appointments (Hatch funds)</a:t>
            </a:r>
          </a:p>
          <a:p>
            <a:pPr lvl="1"/>
            <a:r>
              <a:rPr lang="en-US" sz="1900" dirty="0" smtClean="0">
                <a:latin typeface="+mj-lt"/>
              </a:rPr>
              <a:t>Part time teaching faculty support from other funds</a:t>
            </a:r>
          </a:p>
          <a:p>
            <a:endParaRPr lang="en-US" sz="1900" dirty="0">
              <a:latin typeface="+mj-lt"/>
            </a:endParaRPr>
          </a:p>
          <a:p>
            <a:endParaRPr lang="en-US" sz="1900" dirty="0" smtClean="0">
              <a:latin typeface="+mj-lt"/>
            </a:endParaRPr>
          </a:p>
          <a:p>
            <a:endParaRPr lang="en-US" sz="1900" dirty="0">
              <a:latin typeface="+mj-lt"/>
            </a:endParaRPr>
          </a:p>
          <a:p>
            <a:endParaRPr lang="en-US" sz="1900" dirty="0">
              <a:latin typeface="+mj-lt"/>
            </a:endParaRPr>
          </a:p>
        </p:txBody>
      </p:sp>
      <p:pic>
        <p:nvPicPr>
          <p:cNvPr id="4" name="Picture 4" descr="Large UVI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7338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8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19800" cy="454152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>
                <a:latin typeface="+mj-lt"/>
              </a:rPr>
              <a:t>Since 2006 RIIA funds have supported 24 undergraduate and 1 graduate student in AES</a:t>
            </a:r>
          </a:p>
          <a:p>
            <a:endParaRPr lang="en-US" sz="19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Prior to that we had 8 MARC and RISE students that worked in AES labs</a:t>
            </a:r>
          </a:p>
          <a:p>
            <a:endParaRPr lang="en-US" sz="1900" dirty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Students have published their research and presented results at local, regional, national and international conferences</a:t>
            </a:r>
          </a:p>
          <a:p>
            <a:pPr lvl="1"/>
            <a:r>
              <a:rPr lang="en-US" sz="1900" dirty="0" smtClean="0">
                <a:latin typeface="+mj-lt"/>
              </a:rPr>
              <a:t>ASAS, AHS, CFCS, SAAS</a:t>
            </a:r>
          </a:p>
          <a:p>
            <a:endParaRPr lang="en-US" sz="1900" dirty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UVI hosts two Student Research Symposia each year (STT and STX)</a:t>
            </a:r>
          </a:p>
          <a:p>
            <a:endParaRPr lang="en-US" sz="1900" dirty="0">
              <a:latin typeface="+mj-lt"/>
            </a:endParaRPr>
          </a:p>
          <a:p>
            <a:r>
              <a:rPr lang="en-US" sz="1900" dirty="0">
                <a:latin typeface="+mj-lt"/>
              </a:rPr>
              <a:t>UVI developed the Emerging Caribbean Scientist </a:t>
            </a:r>
            <a:r>
              <a:rPr lang="en-US" sz="1900" dirty="0" smtClean="0">
                <a:latin typeface="+mj-lt"/>
              </a:rPr>
              <a:t>program</a:t>
            </a:r>
          </a:p>
          <a:p>
            <a:pPr marL="0" indent="0">
              <a:buNone/>
            </a:pPr>
            <a:endParaRPr lang="en-US" sz="1900" dirty="0">
              <a:latin typeface="+mj-lt"/>
            </a:endParaRPr>
          </a:p>
        </p:txBody>
      </p:sp>
      <p:pic>
        <p:nvPicPr>
          <p:cNvPr id="4" name="Picture 4" descr="Large UVI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676400"/>
            <a:ext cx="26416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6576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7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4693920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+mj-lt"/>
              </a:rPr>
              <a:t>UVI undergraduate students have won awards for presentations at:</a:t>
            </a:r>
          </a:p>
          <a:p>
            <a:pPr lvl="1"/>
            <a:endParaRPr lang="en-US" sz="1900" dirty="0">
              <a:latin typeface="+mj-lt"/>
            </a:endParaRPr>
          </a:p>
          <a:p>
            <a:pPr lvl="1"/>
            <a:r>
              <a:rPr lang="en-US" sz="1700" dirty="0" smtClean="0">
                <a:latin typeface="+mj-lt"/>
              </a:rPr>
              <a:t>Annual Biomedical Research Conference for Minority Students (ABRCMS)</a:t>
            </a:r>
          </a:p>
          <a:p>
            <a:pPr lvl="1"/>
            <a:endParaRPr lang="en-US" sz="1700" dirty="0">
              <a:latin typeface="+mj-lt"/>
            </a:endParaRPr>
          </a:p>
          <a:p>
            <a:pPr lvl="1"/>
            <a:r>
              <a:rPr lang="en-US" sz="1700" dirty="0" smtClean="0">
                <a:latin typeface="+mj-lt"/>
              </a:rPr>
              <a:t>Southern Association of Agricultural Scientists (SAAS) – Horticulture section</a:t>
            </a:r>
          </a:p>
          <a:p>
            <a:pPr lvl="1"/>
            <a:endParaRPr lang="en-US" sz="1700" dirty="0">
              <a:latin typeface="+mj-lt"/>
            </a:endParaRPr>
          </a:p>
          <a:p>
            <a:pPr lvl="1"/>
            <a:r>
              <a:rPr lang="en-US" sz="1700" dirty="0">
                <a:latin typeface="+mj-lt"/>
              </a:rPr>
              <a:t>American Society for Horticultural Science </a:t>
            </a:r>
            <a:endParaRPr lang="en-US" sz="1700" dirty="0" smtClean="0">
              <a:latin typeface="+mj-lt"/>
            </a:endParaRPr>
          </a:p>
          <a:p>
            <a:endParaRPr lang="en-US" sz="1900" dirty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Several students have gone on to grad school &amp; vet school or have obtained jobs in academia or industry</a:t>
            </a:r>
            <a:endParaRPr lang="en-US" sz="1900" dirty="0">
              <a:latin typeface="+mj-lt"/>
            </a:endParaRPr>
          </a:p>
        </p:txBody>
      </p:sp>
      <p:pic>
        <p:nvPicPr>
          <p:cNvPr id="4" name="Picture 4" descr="Large UVI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924050"/>
            <a:ext cx="2590800" cy="19431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5000"/>
                    </a14:imgEffect>
                    <a14:imgEffect>
                      <a14:brightnessContrast bright="1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867150"/>
            <a:ext cx="25908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376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Undergraduate Research Opportunities</vt:lpstr>
      <vt:lpstr>Situation at UVI</vt:lpstr>
      <vt:lpstr>Funding Sources</vt:lpstr>
      <vt:lpstr>Limitations</vt:lpstr>
      <vt:lpstr>Outputs</vt:lpstr>
      <vt:lpstr>Outcomes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Cost Recovery Policy at the University of the Virgin Islands</dc:title>
  <dc:creator>Bob Godfrey</dc:creator>
  <cp:lastModifiedBy>dpearce</cp:lastModifiedBy>
  <cp:revision>14</cp:revision>
  <dcterms:created xsi:type="dcterms:W3CDTF">2012-03-19T17:49:17Z</dcterms:created>
  <dcterms:modified xsi:type="dcterms:W3CDTF">2012-09-20T12:36:28Z</dcterms:modified>
</cp:coreProperties>
</file>