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4" r:id="rId2"/>
  </p:sldMasterIdLst>
  <p:notesMasterIdLst>
    <p:notesMasterId r:id="rId29"/>
  </p:notesMasterIdLst>
  <p:handoutMasterIdLst>
    <p:handoutMasterId r:id="rId30"/>
  </p:handoutMasterIdLst>
  <p:sldIdLst>
    <p:sldId id="296" r:id="rId3"/>
    <p:sldId id="377" r:id="rId4"/>
    <p:sldId id="378" r:id="rId5"/>
    <p:sldId id="379" r:id="rId6"/>
    <p:sldId id="380" r:id="rId7"/>
    <p:sldId id="381" r:id="rId8"/>
    <p:sldId id="376" r:id="rId9"/>
    <p:sldId id="325" r:id="rId10"/>
    <p:sldId id="326" r:id="rId11"/>
    <p:sldId id="329" r:id="rId12"/>
    <p:sldId id="327" r:id="rId13"/>
    <p:sldId id="330" r:id="rId14"/>
    <p:sldId id="340" r:id="rId15"/>
    <p:sldId id="342" r:id="rId16"/>
    <p:sldId id="343" r:id="rId17"/>
    <p:sldId id="344" r:id="rId18"/>
    <p:sldId id="349" r:id="rId19"/>
    <p:sldId id="350" r:id="rId20"/>
    <p:sldId id="351" r:id="rId21"/>
    <p:sldId id="352" r:id="rId22"/>
    <p:sldId id="353" r:id="rId23"/>
    <p:sldId id="356" r:id="rId24"/>
    <p:sldId id="357" r:id="rId25"/>
    <p:sldId id="358" r:id="rId26"/>
    <p:sldId id="362" r:id="rId27"/>
    <p:sldId id="374" r:id="rId2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0D82"/>
    <a:srgbClr val="009900"/>
    <a:srgbClr val="6E1C37"/>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58" autoAdjust="0"/>
  </p:normalViewPr>
  <p:slideViewPr>
    <p:cSldViewPr>
      <p:cViewPr varScale="1">
        <p:scale>
          <a:sx n="108" d="100"/>
          <a:sy n="108" d="100"/>
        </p:scale>
        <p:origin x="-1074" y="-78"/>
      </p:cViewPr>
      <p:guideLst>
        <p:guide orient="horz" pos="2160"/>
        <p:guide pos="2880"/>
      </p:guideLst>
    </p:cSldViewPr>
  </p:slideViewPr>
  <p:outlineViewPr>
    <p:cViewPr>
      <p:scale>
        <a:sx n="33" d="100"/>
        <a:sy n="33" d="100"/>
      </p:scale>
      <p:origin x="0" y="7901"/>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D7CD128-8A80-4CF6-8F2E-65F45400DD40}" type="datetimeFigureOut">
              <a:rPr lang="en-US" smtClean="0"/>
              <a:pPr/>
              <a:t>4/7/2010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3032681-20BC-49B7-A830-0567E93B211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en-US"/>
          </a:p>
        </p:txBody>
      </p:sp>
      <p:sp>
        <p:nvSpPr>
          <p:cNvPr id="40963"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en-US"/>
          </a:p>
        </p:txBody>
      </p:sp>
      <p:sp>
        <p:nvSpPr>
          <p:cNvPr id="409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40965"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966"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endParaRPr lang="en-US"/>
          </a:p>
        </p:txBody>
      </p:sp>
      <p:sp>
        <p:nvSpPr>
          <p:cNvPr id="40967"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9B520B81-E018-4BA6-84D1-3F25C1BB69A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2A1A4A-79BF-4956-A18E-127E03536BA8}" type="slidenum">
              <a:rPr lang="en-US"/>
              <a:pPr/>
              <a:t>1</a:t>
            </a:fld>
            <a:endParaRPr lang="en-US" dirty="0"/>
          </a:p>
        </p:txBody>
      </p:sp>
      <p:sp>
        <p:nvSpPr>
          <p:cNvPr id="190466" name="Rectangle 2"/>
          <p:cNvSpPr>
            <a:spLocks noGrp="1" noRot="1" noChangeAspect="1" noChangeArrowheads="1" noTextEdit="1"/>
          </p:cNvSpPr>
          <p:nvPr>
            <p:ph type="sldImg"/>
          </p:nvPr>
        </p:nvSpPr>
        <p:spPr>
          <a:xfrm>
            <a:off x="1184275" y="698500"/>
            <a:ext cx="4646613" cy="3484563"/>
          </a:xfrm>
          <a:ln/>
        </p:spPr>
      </p:sp>
      <p:sp>
        <p:nvSpPr>
          <p:cNvPr id="1904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AE130007-0486-4106-B76D-CF33C011CA14}" type="slidenum">
              <a:rPr lang="en-US" smtClean="0"/>
              <a:pPr/>
              <a:t>15</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3009B6F-41CE-49B8-8F02-BA19D9F3BD56}" type="slidenum">
              <a:rPr lang="en-US" smtClean="0"/>
              <a:pPr/>
              <a:t>16</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A73EE62-E79A-400E-AAB5-F920E727B7BA}" type="slidenum">
              <a:rPr lang="en-US" smtClean="0"/>
              <a:pPr/>
              <a:t>17</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859B93C5-5137-440B-8EF5-2721DB9EAACA}" type="slidenum">
              <a:rPr lang="en-US" smtClean="0"/>
              <a:pPr/>
              <a:t>18</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A6DBC764-A8F0-4B4C-8A51-A94AD2E8D6C2}" type="slidenum">
              <a:rPr lang="en-US" smtClean="0"/>
              <a:pPr/>
              <a:t>19</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659152FF-BDCB-4F58-8F17-8231F0D64403}" type="slidenum">
              <a:rPr lang="en-US" smtClean="0"/>
              <a:pPr/>
              <a:t>20</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smtClean="0"/>
          </a:p>
        </p:txBody>
      </p:sp>
      <p:sp>
        <p:nvSpPr>
          <p:cNvPr id="53252" name="Slide Number Placeholder 3"/>
          <p:cNvSpPr>
            <a:spLocks noGrp="1"/>
          </p:cNvSpPr>
          <p:nvPr>
            <p:ph type="sldNum" sz="quarter" idx="5"/>
          </p:nvPr>
        </p:nvSpPr>
        <p:spPr>
          <a:noFill/>
        </p:spPr>
        <p:txBody>
          <a:bodyPr/>
          <a:lstStyle/>
          <a:p>
            <a:fld id="{3F827782-F77C-4317-B8F6-0F21EE29A96C}" type="slidenum">
              <a:rPr lang="en-US" smtClean="0"/>
              <a:pPr/>
              <a:t>21</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35F84848-A6D4-4185-A58F-A981B35271BA}" type="slidenum">
              <a:rPr lang="en-US" smtClean="0"/>
              <a:pPr/>
              <a:t>22</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pPr>
              <a:spcBef>
                <a:spcPct val="0"/>
              </a:spcBef>
            </a:pPr>
            <a:endParaRPr lang="en-US" smtClean="0"/>
          </a:p>
        </p:txBody>
      </p:sp>
      <p:sp>
        <p:nvSpPr>
          <p:cNvPr id="57348" name="Slide Number Placeholder 3"/>
          <p:cNvSpPr>
            <a:spLocks noGrp="1"/>
          </p:cNvSpPr>
          <p:nvPr>
            <p:ph type="sldNum" sz="quarter" idx="5"/>
          </p:nvPr>
        </p:nvSpPr>
        <p:spPr>
          <a:noFill/>
        </p:spPr>
        <p:txBody>
          <a:bodyPr/>
          <a:lstStyle/>
          <a:p>
            <a:fld id="{DC61938C-8E10-4DAB-811B-29C5264C7488}" type="slidenum">
              <a:rPr lang="en-US" smtClean="0"/>
              <a:pPr/>
              <a:t>23</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smtClean="0"/>
          </a:p>
        </p:txBody>
      </p:sp>
      <p:sp>
        <p:nvSpPr>
          <p:cNvPr id="58372" name="Slide Number Placeholder 3"/>
          <p:cNvSpPr>
            <a:spLocks noGrp="1"/>
          </p:cNvSpPr>
          <p:nvPr>
            <p:ph type="sldNum" sz="quarter" idx="5"/>
          </p:nvPr>
        </p:nvSpPr>
        <p:spPr>
          <a:noFill/>
        </p:spPr>
        <p:txBody>
          <a:bodyPr/>
          <a:lstStyle/>
          <a:p>
            <a:fld id="{40B9C234-1521-4BC9-A918-4B85A72E5731}" type="slidenum">
              <a:rPr lang="en-US" smtClean="0"/>
              <a:pPr/>
              <a:t>24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189D20-1AE4-4E86-9740-13E80FAA5E90}" type="slidenum">
              <a:rPr lang="en-US"/>
              <a:pPr/>
              <a:t>2</a:t>
            </a:fld>
            <a:endParaRPr lang="en-US"/>
          </a:p>
        </p:txBody>
      </p:sp>
      <p:sp>
        <p:nvSpPr>
          <p:cNvPr id="40962" name="Rectangle 2"/>
          <p:cNvSpPr>
            <a:spLocks noGrp="1" noRot="1" noChangeAspect="1" noChangeArrowheads="1" noTextEdit="1"/>
          </p:cNvSpPr>
          <p:nvPr>
            <p:ph type="sldImg"/>
          </p:nvPr>
        </p:nvSpPr>
        <p:spPr bwMode="auto">
          <a:xfrm>
            <a:off x="1184275" y="700088"/>
            <a:ext cx="4641850" cy="3481387"/>
          </a:xfrm>
          <a:prstGeom prst="rect">
            <a:avLst/>
          </a:prstGeom>
          <a:solidFill>
            <a:srgbClr val="FFFFFF"/>
          </a:solidFill>
          <a:ln w="12700" cap="flat">
            <a:solidFill>
              <a:srgbClr val="000000"/>
            </a:solidFill>
            <a:miter lim="800000"/>
            <a:headEnd/>
            <a:tailEnd/>
          </a:ln>
        </p:spPr>
      </p:sp>
      <p:sp>
        <p:nvSpPr>
          <p:cNvPr id="40963" name="Rectangle 3"/>
          <p:cNvSpPr>
            <a:spLocks noGrp="1" noChangeArrowheads="1"/>
          </p:cNvSpPr>
          <p:nvPr>
            <p:ph type="body" idx="1"/>
          </p:nvPr>
        </p:nvSpPr>
        <p:spPr bwMode="auto">
          <a:xfrm>
            <a:off x="935039" y="4416425"/>
            <a:ext cx="5140325" cy="4183063"/>
          </a:xfrm>
          <a:prstGeom prst="rect">
            <a:avLst/>
          </a:prstGeom>
          <a:noFill/>
          <a:ln>
            <a:miter lim="800000"/>
            <a:headEnd/>
            <a:tailEnd/>
          </a:ln>
        </p:spPr>
        <p:txBody>
          <a:bodyPr lIns="93450" tIns="46726" rIns="93450" bIns="46726"/>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CFE88443-D08B-4B3C-A7AC-5AEC113B5D2C}" type="slidenum">
              <a:rPr lang="en-US" smtClean="0"/>
              <a:pPr/>
              <a:t>25</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endParaRPr lang="en-US" smtClean="0"/>
          </a:p>
        </p:txBody>
      </p:sp>
      <p:sp>
        <p:nvSpPr>
          <p:cNvPr id="74756" name="Slide Number Placeholder 3"/>
          <p:cNvSpPr>
            <a:spLocks noGrp="1"/>
          </p:cNvSpPr>
          <p:nvPr>
            <p:ph type="sldNum" sz="quarter" idx="5"/>
          </p:nvPr>
        </p:nvSpPr>
        <p:spPr>
          <a:noFill/>
        </p:spPr>
        <p:txBody>
          <a:bodyPr/>
          <a:lstStyle/>
          <a:p>
            <a:fld id="{D94EECF8-3144-48E6-9966-CEEA60164BC9}" type="slidenum">
              <a:rPr lang="en-US" smtClean="0"/>
              <a:pPr/>
              <a:t>26</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5B29BC-D8DC-43A5-9F55-5CE4713F3C2A}" type="slidenum">
              <a:rPr lang="en-US"/>
              <a:pPr/>
              <a:t>3</a:t>
            </a:fld>
            <a:endParaRPr lang="en-US"/>
          </a:p>
        </p:txBody>
      </p:sp>
      <p:sp>
        <p:nvSpPr>
          <p:cNvPr id="22530" name="Rectangle 2"/>
          <p:cNvSpPr>
            <a:spLocks noGrp="1" noRot="1" noChangeAspect="1" noChangeArrowheads="1" noTextEdit="1"/>
          </p:cNvSpPr>
          <p:nvPr>
            <p:ph type="sldImg"/>
          </p:nvPr>
        </p:nvSpPr>
        <p:spPr bwMode="auto">
          <a:xfrm>
            <a:off x="1184275" y="700088"/>
            <a:ext cx="4641850" cy="3481387"/>
          </a:xfrm>
          <a:prstGeom prst="rect">
            <a:avLst/>
          </a:prstGeom>
          <a:solidFill>
            <a:srgbClr val="FFFFFF"/>
          </a:solidFill>
          <a:ln w="12700" cap="flat">
            <a:solidFill>
              <a:srgbClr val="000000"/>
            </a:solidFill>
            <a:miter lim="800000"/>
            <a:headEnd/>
            <a:tailEnd/>
          </a:ln>
        </p:spPr>
      </p:sp>
      <p:sp>
        <p:nvSpPr>
          <p:cNvPr id="22531" name="Rectangle 3"/>
          <p:cNvSpPr>
            <a:spLocks noGrp="1" noChangeArrowheads="1"/>
          </p:cNvSpPr>
          <p:nvPr>
            <p:ph type="body" idx="1"/>
          </p:nvPr>
        </p:nvSpPr>
        <p:spPr bwMode="auto">
          <a:xfrm>
            <a:off x="935039" y="4416425"/>
            <a:ext cx="5140325" cy="4183063"/>
          </a:xfrm>
          <a:prstGeom prst="rect">
            <a:avLst/>
          </a:prstGeom>
          <a:noFill/>
          <a:ln>
            <a:miter lim="800000"/>
            <a:headEnd/>
            <a:tailEnd/>
          </a:ln>
        </p:spPr>
        <p:txBody>
          <a:bodyPr lIns="93450" tIns="46726" rIns="93450" bIns="46726"/>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4E5C76-B70F-4154-9A95-9E400D8ED42A}" type="slidenum">
              <a:rPr lang="en-US"/>
              <a:pPr/>
              <a:t>4</a:t>
            </a:fld>
            <a:endParaRPr lang="en-US"/>
          </a:p>
        </p:txBody>
      </p:sp>
      <p:sp>
        <p:nvSpPr>
          <p:cNvPr id="24578" name="Rectangle 2"/>
          <p:cNvSpPr>
            <a:spLocks noGrp="1" noRot="1" noChangeAspect="1" noChangeArrowheads="1" noTextEdit="1"/>
          </p:cNvSpPr>
          <p:nvPr>
            <p:ph type="sldImg"/>
          </p:nvPr>
        </p:nvSpPr>
        <p:spPr bwMode="auto">
          <a:xfrm>
            <a:off x="1184275" y="700088"/>
            <a:ext cx="4641850" cy="3481387"/>
          </a:xfrm>
          <a:prstGeom prst="rect">
            <a:avLst/>
          </a:prstGeom>
          <a:solidFill>
            <a:srgbClr val="FFFFFF"/>
          </a:solidFill>
          <a:ln w="12700" cap="flat">
            <a:solidFill>
              <a:srgbClr val="000000"/>
            </a:solidFill>
            <a:miter lim="800000"/>
            <a:headEnd/>
            <a:tailEnd/>
          </a:ln>
        </p:spPr>
      </p:sp>
      <p:sp>
        <p:nvSpPr>
          <p:cNvPr id="24579" name="Rectangle 3"/>
          <p:cNvSpPr>
            <a:spLocks noGrp="1" noChangeArrowheads="1"/>
          </p:cNvSpPr>
          <p:nvPr>
            <p:ph type="body" idx="1"/>
          </p:nvPr>
        </p:nvSpPr>
        <p:spPr bwMode="auto">
          <a:xfrm>
            <a:off x="935039" y="4416425"/>
            <a:ext cx="5140325" cy="4183063"/>
          </a:xfrm>
          <a:prstGeom prst="rect">
            <a:avLst/>
          </a:prstGeom>
          <a:noFill/>
          <a:ln>
            <a:miter lim="800000"/>
            <a:headEnd/>
            <a:tailEnd/>
          </a:ln>
        </p:spPr>
        <p:txBody>
          <a:bodyPr lIns="93450" tIns="46726" rIns="93450" bIns="46726"/>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7D8E9B-6913-4BDC-AE1C-2DF4B46DCB24}" type="slidenum">
              <a:rPr lang="en-US"/>
              <a:pPr/>
              <a:t>5</a:t>
            </a:fld>
            <a:endParaRPr lang="en-US"/>
          </a:p>
        </p:txBody>
      </p:sp>
      <p:sp>
        <p:nvSpPr>
          <p:cNvPr id="30722" name="Rectangle 2"/>
          <p:cNvSpPr>
            <a:spLocks noGrp="1" noRot="1" noChangeAspect="1" noChangeArrowheads="1" noTextEdit="1"/>
          </p:cNvSpPr>
          <p:nvPr>
            <p:ph type="sldImg"/>
          </p:nvPr>
        </p:nvSpPr>
        <p:spPr bwMode="auto">
          <a:xfrm>
            <a:off x="1184275" y="700088"/>
            <a:ext cx="4641850" cy="3481387"/>
          </a:xfrm>
          <a:prstGeom prst="rect">
            <a:avLst/>
          </a:prstGeom>
          <a:solidFill>
            <a:srgbClr val="FFFFFF"/>
          </a:solidFill>
          <a:ln w="12700" cap="flat">
            <a:solidFill>
              <a:srgbClr val="000000"/>
            </a:solidFill>
            <a:miter lim="800000"/>
            <a:headEnd/>
            <a:tailEnd/>
          </a:ln>
        </p:spPr>
      </p:sp>
      <p:sp>
        <p:nvSpPr>
          <p:cNvPr id="30723" name="Rectangle 3"/>
          <p:cNvSpPr>
            <a:spLocks noGrp="1" noChangeArrowheads="1"/>
          </p:cNvSpPr>
          <p:nvPr>
            <p:ph type="body" idx="1"/>
          </p:nvPr>
        </p:nvSpPr>
        <p:spPr bwMode="auto">
          <a:xfrm>
            <a:off x="935039" y="4416425"/>
            <a:ext cx="5140325" cy="4183063"/>
          </a:xfrm>
          <a:prstGeom prst="rect">
            <a:avLst/>
          </a:prstGeom>
          <a:noFill/>
          <a:ln>
            <a:miter lim="800000"/>
            <a:headEnd/>
            <a:tailEnd/>
          </a:ln>
        </p:spPr>
        <p:txBody>
          <a:bodyPr lIns="93450" tIns="46726" rIns="93450" bIns="46726"/>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6848FC-D2FE-464B-BCA4-B289E4D90DD5}" type="slidenum">
              <a:rPr lang="en-US"/>
              <a:pPr/>
              <a:t>6</a:t>
            </a:fld>
            <a:endParaRPr lang="en-US"/>
          </a:p>
        </p:txBody>
      </p:sp>
      <p:sp>
        <p:nvSpPr>
          <p:cNvPr id="32770" name="Rectangle 2"/>
          <p:cNvSpPr>
            <a:spLocks noGrp="1" noRot="1" noChangeAspect="1" noChangeArrowheads="1" noTextEdit="1"/>
          </p:cNvSpPr>
          <p:nvPr>
            <p:ph type="sldImg"/>
          </p:nvPr>
        </p:nvSpPr>
        <p:spPr bwMode="auto">
          <a:xfrm>
            <a:off x="1184275" y="700088"/>
            <a:ext cx="4641850" cy="3481387"/>
          </a:xfrm>
          <a:prstGeom prst="rect">
            <a:avLst/>
          </a:prstGeom>
          <a:solidFill>
            <a:srgbClr val="FFFFFF"/>
          </a:solidFill>
          <a:ln w="12700" cap="flat">
            <a:solidFill>
              <a:srgbClr val="000000"/>
            </a:solidFill>
            <a:miter lim="800000"/>
            <a:headEnd/>
            <a:tailEnd/>
          </a:ln>
        </p:spPr>
      </p:sp>
      <p:sp>
        <p:nvSpPr>
          <p:cNvPr id="32771" name="Rectangle 3"/>
          <p:cNvSpPr>
            <a:spLocks noGrp="1" noChangeArrowheads="1"/>
          </p:cNvSpPr>
          <p:nvPr>
            <p:ph type="body" idx="1"/>
          </p:nvPr>
        </p:nvSpPr>
        <p:spPr bwMode="auto">
          <a:xfrm>
            <a:off x="935039" y="4416425"/>
            <a:ext cx="5140325" cy="4183063"/>
          </a:xfrm>
          <a:prstGeom prst="rect">
            <a:avLst/>
          </a:prstGeom>
          <a:noFill/>
          <a:ln>
            <a:miter lim="800000"/>
            <a:headEnd/>
            <a:tailEnd/>
          </a:ln>
        </p:spPr>
        <p:txBody>
          <a:bodyPr lIns="93450" tIns="46726" rIns="93450" bIns="46726"/>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D8AAB5-D950-46EE-9B7A-7471140F4F9E}" type="slidenum">
              <a:rPr lang="en-US"/>
              <a:pPr/>
              <a:t>7</a:t>
            </a:fld>
            <a:endParaRPr lang="en-US"/>
          </a:p>
        </p:txBody>
      </p:sp>
      <p:sp>
        <p:nvSpPr>
          <p:cNvPr id="366594" name="Rectangle 2"/>
          <p:cNvSpPr>
            <a:spLocks noGrp="1" noRot="1" noChangeAspect="1" noChangeArrowheads="1" noTextEdit="1"/>
          </p:cNvSpPr>
          <p:nvPr>
            <p:ph type="sldImg"/>
          </p:nvPr>
        </p:nvSpPr>
        <p:spPr>
          <a:ln/>
        </p:spPr>
      </p:sp>
      <p:sp>
        <p:nvSpPr>
          <p:cNvPr id="366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0586F619-BF13-4978-9D97-C10471E5E22F}" type="slidenum">
              <a:rPr lang="en-US" smtClean="0"/>
              <a:pPr/>
              <a:t>13</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EFCB004E-BEB5-4702-9829-6C99AF9600CA}" type="slidenum">
              <a:rPr lang="en-US" smtClean="0"/>
              <a:pPr/>
              <a:t>14</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bbc.co.uk/northernireland/yourplaceandmine/images/helpabout/keyboard_250x145.jpg" TargetMode="Externa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College of Agricultural, Consumer and Environmental Sciences</a:t>
            </a:r>
            <a:endParaRPr lang="en-US"/>
          </a:p>
        </p:txBody>
      </p:sp>
      <p:sp>
        <p:nvSpPr>
          <p:cNvPr id="6" name="Slide Number Placeholder 5"/>
          <p:cNvSpPr>
            <a:spLocks noGrp="1"/>
          </p:cNvSpPr>
          <p:nvPr>
            <p:ph type="sldNum" sz="quarter" idx="12"/>
          </p:nvPr>
        </p:nvSpPr>
        <p:spPr/>
        <p:txBody>
          <a:bodyPr/>
          <a:lstStyle>
            <a:lvl1pPr>
              <a:defRPr/>
            </a:lvl1pPr>
          </a:lstStyle>
          <a:p>
            <a:fld id="{381277C7-8CFD-461E-9F5C-0ABA2338C1B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College of Agricultural, Consumer and Environmental Sciences</a:t>
            </a:r>
            <a:endParaRPr lang="en-US"/>
          </a:p>
        </p:txBody>
      </p:sp>
      <p:sp>
        <p:nvSpPr>
          <p:cNvPr id="6" name="Slide Number Placeholder 5"/>
          <p:cNvSpPr>
            <a:spLocks noGrp="1"/>
          </p:cNvSpPr>
          <p:nvPr>
            <p:ph type="sldNum" sz="quarter" idx="12"/>
          </p:nvPr>
        </p:nvSpPr>
        <p:spPr/>
        <p:txBody>
          <a:bodyPr/>
          <a:lstStyle>
            <a:lvl1pPr>
              <a:defRPr/>
            </a:lvl1pPr>
          </a:lstStyle>
          <a:p>
            <a:fld id="{85911297-E962-4477-A509-6E0B20959E7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College of Agricultural, Consumer and Environmental Sciences</a:t>
            </a:r>
            <a:endParaRPr lang="en-US"/>
          </a:p>
        </p:txBody>
      </p:sp>
      <p:sp>
        <p:nvSpPr>
          <p:cNvPr id="6" name="Slide Number Placeholder 5"/>
          <p:cNvSpPr>
            <a:spLocks noGrp="1"/>
          </p:cNvSpPr>
          <p:nvPr>
            <p:ph type="sldNum" sz="quarter" idx="12"/>
          </p:nvPr>
        </p:nvSpPr>
        <p:spPr/>
        <p:txBody>
          <a:bodyPr/>
          <a:lstStyle>
            <a:lvl1pPr>
              <a:defRPr/>
            </a:lvl1pPr>
          </a:lstStyle>
          <a:p>
            <a:fld id="{D2230B82-938E-4593-B6B1-3986098CA62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9938" name="Rectangle 2">
            <a:hlinkClick r:id="rId2"/>
          </p:cNvPr>
          <p:cNvSpPr>
            <a:spLocks noChangeArrowheads="1"/>
          </p:cNvSpPr>
          <p:nvPr/>
        </p:nvSpPr>
        <p:spPr bwMode="auto">
          <a:xfrm>
            <a:off x="0" y="4267200"/>
            <a:ext cx="9144000" cy="2590800"/>
          </a:xfrm>
          <a:prstGeom prst="rect">
            <a:avLst/>
          </a:prstGeom>
          <a:solidFill>
            <a:srgbClr val="882345"/>
          </a:solidFill>
          <a:ln w="9525">
            <a:noFill/>
            <a:miter lim="800000"/>
            <a:headEnd/>
            <a:tailEnd/>
          </a:ln>
        </p:spPr>
        <p:txBody>
          <a:bodyPr wrap="none" anchor="ctr"/>
          <a:lstStyle/>
          <a:p>
            <a:endParaRPr lang="en-US"/>
          </a:p>
        </p:txBody>
      </p:sp>
      <p:pic>
        <p:nvPicPr>
          <p:cNvPr id="39939" name="Picture 3" descr="wt-logo-on-pnk"/>
          <p:cNvPicPr>
            <a:picLocks noChangeAspect="1" noChangeArrowheads="1"/>
          </p:cNvPicPr>
          <p:nvPr/>
        </p:nvPicPr>
        <p:blipFill>
          <a:blip r:embed="rId3" cstate="print"/>
          <a:srcRect/>
          <a:stretch>
            <a:fillRect/>
          </a:stretch>
        </p:blipFill>
        <p:spPr bwMode="auto">
          <a:xfrm>
            <a:off x="8305800" y="6019800"/>
            <a:ext cx="681038" cy="742950"/>
          </a:xfrm>
          <a:prstGeom prst="rect">
            <a:avLst/>
          </a:prstGeom>
          <a:noFill/>
        </p:spPr>
      </p:pic>
      <p:sp>
        <p:nvSpPr>
          <p:cNvPr id="39940" name="Rectangle 4"/>
          <p:cNvSpPr>
            <a:spLocks noGrp="1" noChangeArrowheads="1"/>
          </p:cNvSpPr>
          <p:nvPr>
            <p:ph type="ctrTitle"/>
          </p:nvPr>
        </p:nvSpPr>
        <p:spPr>
          <a:xfrm>
            <a:off x="228600" y="228600"/>
            <a:ext cx="8686800" cy="1219200"/>
          </a:xfrm>
        </p:spPr>
        <p:txBody>
          <a:bodyPr/>
          <a:lstStyle>
            <a:lvl1pPr>
              <a:defRPr/>
            </a:lvl1pPr>
          </a:lstStyle>
          <a:p>
            <a:r>
              <a:rPr lang="en-US"/>
              <a:t>Click to edit Master title style</a:t>
            </a:r>
          </a:p>
        </p:txBody>
      </p:sp>
      <p:sp>
        <p:nvSpPr>
          <p:cNvPr id="39941" name="Rectangle 5"/>
          <p:cNvSpPr>
            <a:spLocks noGrp="1" noChangeArrowheads="1"/>
          </p:cNvSpPr>
          <p:nvPr>
            <p:ph type="subTitle" idx="1"/>
          </p:nvPr>
        </p:nvSpPr>
        <p:spPr>
          <a:xfrm>
            <a:off x="228600" y="1524000"/>
            <a:ext cx="8686800" cy="1219200"/>
          </a:xfrm>
        </p:spPr>
        <p:txBody>
          <a:bodyPr/>
          <a:lstStyle>
            <a:lvl1pPr marL="0" indent="0" algn="ctr">
              <a:buFontTx/>
              <a:buNone/>
              <a:defRPr/>
            </a:lvl1pPr>
          </a:lstStyle>
          <a:p>
            <a:r>
              <a:rPr lang="en-US"/>
              <a:t>Click to edit Master subtitle style</a:t>
            </a:r>
          </a:p>
        </p:txBody>
      </p:sp>
      <p:sp>
        <p:nvSpPr>
          <p:cNvPr id="39942" name="Rectangle 6"/>
          <p:cNvSpPr>
            <a:spLocks noChangeArrowheads="1"/>
          </p:cNvSpPr>
          <p:nvPr/>
        </p:nvSpPr>
        <p:spPr bwMode="auto">
          <a:xfrm>
            <a:off x="0" y="6096000"/>
            <a:ext cx="3886200" cy="152400"/>
          </a:xfrm>
          <a:prstGeom prst="rect">
            <a:avLst/>
          </a:prstGeom>
          <a:solidFill>
            <a:srgbClr val="BD4F19"/>
          </a:solidFill>
          <a:ln w="9525">
            <a:noFill/>
            <a:miter lim="800000"/>
            <a:headEnd/>
            <a:tailEnd/>
          </a:ln>
        </p:spPr>
        <p:txBody>
          <a:bodyPr wrap="none" anchor="ctr"/>
          <a:lstStyle/>
          <a:p>
            <a:endParaRPr lang="en-US"/>
          </a:p>
        </p:txBody>
      </p:sp>
      <p:sp>
        <p:nvSpPr>
          <p:cNvPr id="39943" name="Rectangle 7"/>
          <p:cNvSpPr>
            <a:spLocks noChangeArrowheads="1"/>
          </p:cNvSpPr>
          <p:nvPr/>
        </p:nvSpPr>
        <p:spPr bwMode="auto">
          <a:xfrm>
            <a:off x="0" y="5410200"/>
            <a:ext cx="3886200" cy="685800"/>
          </a:xfrm>
          <a:prstGeom prst="rect">
            <a:avLst/>
          </a:prstGeom>
          <a:solidFill>
            <a:srgbClr val="80379B"/>
          </a:solidFill>
          <a:ln w="9525">
            <a:noFill/>
            <a:miter lim="800000"/>
            <a:headEnd/>
            <a:tailEnd/>
          </a:ln>
        </p:spPr>
        <p:txBody>
          <a:bodyPr wrap="none" anchor="ctr"/>
          <a:lstStyle/>
          <a:p>
            <a:endParaRPr lang="en-US"/>
          </a:p>
        </p:txBody>
      </p:sp>
      <p:sp>
        <p:nvSpPr>
          <p:cNvPr id="39944" name="Rectangle 8"/>
          <p:cNvSpPr>
            <a:spLocks noChangeArrowheads="1"/>
          </p:cNvSpPr>
          <p:nvPr/>
        </p:nvSpPr>
        <p:spPr bwMode="auto">
          <a:xfrm>
            <a:off x="3886200" y="5943600"/>
            <a:ext cx="1676400" cy="76200"/>
          </a:xfrm>
          <a:prstGeom prst="rect">
            <a:avLst/>
          </a:prstGeom>
          <a:solidFill>
            <a:srgbClr val="E97A00"/>
          </a:solidFill>
          <a:ln w="9525">
            <a:noFill/>
            <a:miter lim="800000"/>
            <a:headEnd/>
            <a:tailEnd/>
          </a:ln>
        </p:spPr>
        <p:txBody>
          <a:bodyPr wrap="none" anchor="ctr"/>
          <a:lstStyle/>
          <a:p>
            <a:endParaRPr lang="en-US"/>
          </a:p>
        </p:txBody>
      </p:sp>
      <p:sp>
        <p:nvSpPr>
          <p:cNvPr id="39945" name="Rectangle 9"/>
          <p:cNvSpPr>
            <a:spLocks noChangeArrowheads="1"/>
          </p:cNvSpPr>
          <p:nvPr/>
        </p:nvSpPr>
        <p:spPr bwMode="auto">
          <a:xfrm>
            <a:off x="3886200" y="5410200"/>
            <a:ext cx="1676400" cy="381000"/>
          </a:xfrm>
          <a:prstGeom prst="rect">
            <a:avLst/>
          </a:prstGeom>
          <a:solidFill>
            <a:srgbClr val="EAAB00"/>
          </a:solidFill>
          <a:ln w="9525">
            <a:noFill/>
            <a:miter lim="800000"/>
            <a:headEnd/>
            <a:tailEnd/>
          </a:ln>
        </p:spPr>
        <p:txBody>
          <a:bodyPr wrap="none" anchor="ctr"/>
          <a:lstStyle/>
          <a:p>
            <a:endParaRPr lang="en-US"/>
          </a:p>
        </p:txBody>
      </p:sp>
      <p:sp>
        <p:nvSpPr>
          <p:cNvPr id="39946" name="Rectangle 10"/>
          <p:cNvSpPr>
            <a:spLocks noChangeArrowheads="1"/>
          </p:cNvSpPr>
          <p:nvPr/>
        </p:nvSpPr>
        <p:spPr bwMode="auto">
          <a:xfrm>
            <a:off x="5562600" y="3657600"/>
            <a:ext cx="990600" cy="76200"/>
          </a:xfrm>
          <a:prstGeom prst="rect">
            <a:avLst/>
          </a:prstGeom>
          <a:solidFill>
            <a:srgbClr val="882345"/>
          </a:solidFill>
          <a:ln w="9525">
            <a:noFill/>
            <a:miter lim="800000"/>
            <a:headEnd/>
            <a:tailEnd/>
          </a:ln>
        </p:spPr>
        <p:txBody>
          <a:bodyPr wrap="none" anchor="ctr"/>
          <a:lstStyle/>
          <a:p>
            <a:endParaRPr lang="en-US"/>
          </a:p>
        </p:txBody>
      </p:sp>
      <p:sp>
        <p:nvSpPr>
          <p:cNvPr id="39947" name="Rectangle 11"/>
          <p:cNvSpPr>
            <a:spLocks noChangeArrowheads="1"/>
          </p:cNvSpPr>
          <p:nvPr/>
        </p:nvSpPr>
        <p:spPr bwMode="auto">
          <a:xfrm>
            <a:off x="5562600" y="3505200"/>
            <a:ext cx="990600" cy="152400"/>
          </a:xfrm>
          <a:prstGeom prst="rect">
            <a:avLst/>
          </a:prstGeom>
          <a:solidFill>
            <a:srgbClr val="EAAB00"/>
          </a:solidFill>
          <a:ln w="9525">
            <a:noFill/>
            <a:miter lim="800000"/>
            <a:headEnd/>
            <a:tailEnd/>
          </a:ln>
        </p:spPr>
        <p:txBody>
          <a:bodyPr wrap="none" anchor="ctr"/>
          <a:lstStyle/>
          <a:p>
            <a:endParaRPr lang="en-US"/>
          </a:p>
        </p:txBody>
      </p:sp>
      <p:sp>
        <p:nvSpPr>
          <p:cNvPr id="39948" name="Rectangle 12"/>
          <p:cNvSpPr>
            <a:spLocks noChangeArrowheads="1"/>
          </p:cNvSpPr>
          <p:nvPr/>
        </p:nvSpPr>
        <p:spPr bwMode="auto">
          <a:xfrm>
            <a:off x="6553200" y="3505200"/>
            <a:ext cx="2590800" cy="457200"/>
          </a:xfrm>
          <a:prstGeom prst="rect">
            <a:avLst/>
          </a:prstGeom>
          <a:solidFill>
            <a:srgbClr val="BD4F19"/>
          </a:solidFill>
          <a:ln w="9525">
            <a:noFill/>
            <a:miter lim="800000"/>
            <a:headEnd/>
            <a:tailEnd/>
          </a:ln>
        </p:spPr>
        <p:txBody>
          <a:bodyPr wrap="none" anchor="ctr"/>
          <a:lstStyle/>
          <a:p>
            <a:endParaRPr lang="en-US"/>
          </a:p>
        </p:txBody>
      </p:sp>
      <p:sp>
        <p:nvSpPr>
          <p:cNvPr id="39949" name="Rectangle 13"/>
          <p:cNvSpPr>
            <a:spLocks noChangeArrowheads="1"/>
          </p:cNvSpPr>
          <p:nvPr/>
        </p:nvSpPr>
        <p:spPr bwMode="auto">
          <a:xfrm>
            <a:off x="6553200" y="3429000"/>
            <a:ext cx="2590800" cy="76200"/>
          </a:xfrm>
          <a:prstGeom prst="rect">
            <a:avLst/>
          </a:prstGeom>
          <a:solidFill>
            <a:srgbClr val="80379B"/>
          </a:solidFill>
          <a:ln w="9525">
            <a:noFill/>
            <a:miter lim="800000"/>
            <a:headEnd/>
            <a:tailEnd/>
          </a:ln>
        </p:spPr>
        <p:txBody>
          <a:bodyPr wrap="none" anchor="ctr"/>
          <a:lstStyle/>
          <a:p>
            <a:endParaRPr lang="en-US"/>
          </a:p>
        </p:txBody>
      </p:sp>
      <p:sp>
        <p:nvSpPr>
          <p:cNvPr id="39950" name="Rectangle 14"/>
          <p:cNvSpPr>
            <a:spLocks noChangeArrowheads="1"/>
          </p:cNvSpPr>
          <p:nvPr/>
        </p:nvSpPr>
        <p:spPr bwMode="auto">
          <a:xfrm>
            <a:off x="5562600" y="5029200"/>
            <a:ext cx="2743200" cy="152400"/>
          </a:xfrm>
          <a:prstGeom prst="rect">
            <a:avLst/>
          </a:prstGeom>
          <a:solidFill>
            <a:srgbClr val="BD4F19"/>
          </a:solidFill>
          <a:ln w="9525">
            <a:noFill/>
            <a:miter lim="800000"/>
            <a:headEnd/>
            <a:tailEnd/>
          </a:ln>
        </p:spPr>
        <p:txBody>
          <a:bodyPr wrap="none" anchor="ctr"/>
          <a:lstStyle/>
          <a:p>
            <a:endParaRPr lang="en-US"/>
          </a:p>
        </p:txBody>
      </p:sp>
      <p:sp>
        <p:nvSpPr>
          <p:cNvPr id="39951" name="Rectangle 15"/>
          <p:cNvSpPr>
            <a:spLocks noChangeArrowheads="1"/>
          </p:cNvSpPr>
          <p:nvPr/>
        </p:nvSpPr>
        <p:spPr bwMode="auto">
          <a:xfrm>
            <a:off x="8305800" y="3962400"/>
            <a:ext cx="838200" cy="228600"/>
          </a:xfrm>
          <a:prstGeom prst="rect">
            <a:avLst/>
          </a:prstGeom>
          <a:solidFill>
            <a:srgbClr val="006265"/>
          </a:solidFill>
          <a:ln w="9525">
            <a:noFill/>
            <a:miter lim="800000"/>
            <a:headEnd/>
            <a:tailEnd/>
          </a:ln>
        </p:spPr>
        <p:txBody>
          <a:bodyPr wrap="none" anchor="ctr"/>
          <a:lstStyle/>
          <a:p>
            <a:endParaRPr lang="en-US"/>
          </a:p>
        </p:txBody>
      </p:sp>
      <p:sp>
        <p:nvSpPr>
          <p:cNvPr id="39952" name="Rectangle 16"/>
          <p:cNvSpPr>
            <a:spLocks noChangeArrowheads="1"/>
          </p:cNvSpPr>
          <p:nvPr/>
        </p:nvSpPr>
        <p:spPr bwMode="auto">
          <a:xfrm>
            <a:off x="8305800" y="4114800"/>
            <a:ext cx="838200" cy="304800"/>
          </a:xfrm>
          <a:prstGeom prst="rect">
            <a:avLst/>
          </a:prstGeom>
          <a:solidFill>
            <a:srgbClr val="EAAB00"/>
          </a:solidFill>
          <a:ln w="9525">
            <a:noFill/>
            <a:miter lim="800000"/>
            <a:headEnd/>
            <a:tailEnd/>
          </a:ln>
        </p:spPr>
        <p:txBody>
          <a:bodyPr wrap="none" anchor="ctr"/>
          <a:lstStyle/>
          <a:p>
            <a:endParaRPr lang="en-US"/>
          </a:p>
        </p:txBody>
      </p:sp>
      <p:sp>
        <p:nvSpPr>
          <p:cNvPr id="39953" name="Rectangle 17"/>
          <p:cNvSpPr>
            <a:spLocks noChangeArrowheads="1"/>
          </p:cNvSpPr>
          <p:nvPr/>
        </p:nvSpPr>
        <p:spPr bwMode="auto">
          <a:xfrm>
            <a:off x="3886200" y="5029200"/>
            <a:ext cx="1676400" cy="381000"/>
          </a:xfrm>
          <a:prstGeom prst="rect">
            <a:avLst/>
          </a:prstGeom>
          <a:solidFill>
            <a:srgbClr val="003591"/>
          </a:solidFill>
          <a:ln w="9525">
            <a:noFill/>
            <a:miter lim="800000"/>
            <a:headEnd/>
            <a:tailEnd/>
          </a:ln>
        </p:spPr>
        <p:txBody>
          <a:bodyPr wrap="none" anchor="ctr"/>
          <a:lstStyle/>
          <a:p>
            <a:endParaRPr lang="en-US"/>
          </a:p>
        </p:txBody>
      </p:sp>
      <p:sp>
        <p:nvSpPr>
          <p:cNvPr id="39954" name="Rectangle 18"/>
          <p:cNvSpPr>
            <a:spLocks noChangeArrowheads="1"/>
          </p:cNvSpPr>
          <p:nvPr/>
        </p:nvSpPr>
        <p:spPr bwMode="auto">
          <a:xfrm>
            <a:off x="5562600" y="5181600"/>
            <a:ext cx="2743200" cy="609600"/>
          </a:xfrm>
          <a:prstGeom prst="rect">
            <a:avLst/>
          </a:prstGeom>
          <a:solidFill>
            <a:srgbClr val="4C5CB0"/>
          </a:solidFill>
          <a:ln w="9525">
            <a:noFill/>
            <a:miter lim="800000"/>
            <a:headEnd/>
            <a:tailEnd/>
          </a:ln>
        </p:spPr>
        <p:txBody>
          <a:bodyPr wrap="none" anchor="ctr"/>
          <a:lstStyle/>
          <a:p>
            <a:endParaRPr lang="en-US"/>
          </a:p>
        </p:txBody>
      </p:sp>
      <p:sp>
        <p:nvSpPr>
          <p:cNvPr id="39955" name="Rectangle 19"/>
          <p:cNvSpPr>
            <a:spLocks noChangeArrowheads="1"/>
          </p:cNvSpPr>
          <p:nvPr/>
        </p:nvSpPr>
        <p:spPr bwMode="auto">
          <a:xfrm>
            <a:off x="5562600" y="5791200"/>
            <a:ext cx="2743200" cy="152400"/>
          </a:xfrm>
          <a:prstGeom prst="rect">
            <a:avLst/>
          </a:prstGeom>
          <a:solidFill>
            <a:srgbClr val="00693C"/>
          </a:solidFill>
          <a:ln w="9525">
            <a:noFill/>
            <a:miter lim="800000"/>
            <a:headEnd/>
            <a:tailEnd/>
          </a:ln>
        </p:spPr>
        <p:txBody>
          <a:bodyPr wrap="none" anchor="ctr"/>
          <a:lstStyle/>
          <a:p>
            <a:endParaRPr lang="en-US"/>
          </a:p>
        </p:txBody>
      </p:sp>
      <p:sp>
        <p:nvSpPr>
          <p:cNvPr id="39956" name="Rectangle 20"/>
          <p:cNvSpPr>
            <a:spLocks noChangeArrowheads="1"/>
          </p:cNvSpPr>
          <p:nvPr/>
        </p:nvSpPr>
        <p:spPr bwMode="auto">
          <a:xfrm>
            <a:off x="5562600" y="4953000"/>
            <a:ext cx="2743200" cy="76200"/>
          </a:xfrm>
          <a:prstGeom prst="rect">
            <a:avLst/>
          </a:prstGeom>
          <a:solidFill>
            <a:srgbClr val="80379B"/>
          </a:solidFill>
          <a:ln w="9525">
            <a:noFill/>
            <a:miter lim="800000"/>
            <a:headEnd/>
            <a:tailEnd/>
          </a:ln>
        </p:spPr>
        <p:txBody>
          <a:bodyPr wrap="none" anchor="ctr"/>
          <a:lstStyle/>
          <a:p>
            <a:endParaRPr lang="en-US"/>
          </a:p>
        </p:txBody>
      </p:sp>
      <p:sp>
        <p:nvSpPr>
          <p:cNvPr id="39957" name="Rectangle 21"/>
          <p:cNvSpPr>
            <a:spLocks noChangeArrowheads="1"/>
          </p:cNvSpPr>
          <p:nvPr/>
        </p:nvSpPr>
        <p:spPr bwMode="auto">
          <a:xfrm>
            <a:off x="5562600" y="4876800"/>
            <a:ext cx="2743200" cy="76200"/>
          </a:xfrm>
          <a:prstGeom prst="rect">
            <a:avLst/>
          </a:prstGeom>
          <a:solidFill>
            <a:srgbClr val="882345"/>
          </a:solidFill>
          <a:ln w="9525">
            <a:noFill/>
            <a:miter lim="800000"/>
            <a:headEnd/>
            <a:tailEnd/>
          </a:ln>
        </p:spPr>
        <p:txBody>
          <a:bodyPr wrap="none" anchor="ctr"/>
          <a:lstStyle/>
          <a:p>
            <a:endParaRPr lang="en-US"/>
          </a:p>
        </p:txBody>
      </p:sp>
      <p:sp>
        <p:nvSpPr>
          <p:cNvPr id="39958" name="Rectangle 22"/>
          <p:cNvSpPr>
            <a:spLocks noChangeArrowheads="1"/>
          </p:cNvSpPr>
          <p:nvPr/>
        </p:nvSpPr>
        <p:spPr bwMode="auto">
          <a:xfrm>
            <a:off x="5562600" y="3962400"/>
            <a:ext cx="2743200" cy="914400"/>
          </a:xfrm>
          <a:prstGeom prst="rect">
            <a:avLst/>
          </a:prstGeom>
          <a:solidFill>
            <a:srgbClr val="E97A00"/>
          </a:solidFill>
          <a:ln w="9525">
            <a:noFill/>
            <a:miter lim="800000"/>
            <a:headEnd/>
            <a:tailEnd/>
          </a:ln>
        </p:spPr>
        <p:txBody>
          <a:bodyPr wrap="none" anchor="ctr"/>
          <a:lstStyle/>
          <a:p>
            <a:endParaRPr lang="en-US"/>
          </a:p>
        </p:txBody>
      </p:sp>
      <p:sp>
        <p:nvSpPr>
          <p:cNvPr id="39959" name="Rectangle 23"/>
          <p:cNvSpPr>
            <a:spLocks noChangeArrowheads="1"/>
          </p:cNvSpPr>
          <p:nvPr/>
        </p:nvSpPr>
        <p:spPr bwMode="auto">
          <a:xfrm>
            <a:off x="5562600" y="3733800"/>
            <a:ext cx="990600" cy="228600"/>
          </a:xfrm>
          <a:prstGeom prst="rect">
            <a:avLst/>
          </a:prstGeom>
          <a:solidFill>
            <a:srgbClr val="006265"/>
          </a:solidFill>
          <a:ln w="9525">
            <a:noFill/>
            <a:miter lim="800000"/>
            <a:headEnd/>
            <a:tailEnd/>
          </a:ln>
        </p:spPr>
        <p:txBody>
          <a:bodyPr wrap="none" anchor="ctr"/>
          <a:lstStyle/>
          <a:p>
            <a:endParaRPr lang="en-US"/>
          </a:p>
        </p:txBody>
      </p:sp>
      <p:sp>
        <p:nvSpPr>
          <p:cNvPr id="39960" name="Rectangle 24"/>
          <p:cNvSpPr>
            <a:spLocks noChangeArrowheads="1"/>
          </p:cNvSpPr>
          <p:nvPr/>
        </p:nvSpPr>
        <p:spPr bwMode="auto">
          <a:xfrm>
            <a:off x="0" y="5334000"/>
            <a:ext cx="3886200" cy="76200"/>
          </a:xfrm>
          <a:prstGeom prst="rect">
            <a:avLst/>
          </a:prstGeom>
          <a:solidFill>
            <a:srgbClr val="EAAB00"/>
          </a:solidFill>
          <a:ln w="9525">
            <a:noFill/>
            <a:miter lim="800000"/>
            <a:headEnd/>
            <a:tailEnd/>
          </a:ln>
        </p:spPr>
        <p:txBody>
          <a:bodyPr wrap="none" anchor="ctr"/>
          <a:lstStyle/>
          <a:p>
            <a:endParaRPr lang="en-US"/>
          </a:p>
        </p:txBody>
      </p:sp>
      <p:sp>
        <p:nvSpPr>
          <p:cNvPr id="39961" name="Rectangle 25"/>
          <p:cNvSpPr>
            <a:spLocks noGrp="1" noChangeArrowheads="1"/>
          </p:cNvSpPr>
          <p:nvPr>
            <p:ph type="ftr" sz="quarter" idx="3"/>
          </p:nvPr>
        </p:nvSpPr>
        <p:spPr>
          <a:xfrm>
            <a:off x="3657600" y="6305550"/>
            <a:ext cx="4724400" cy="457200"/>
          </a:xfrm>
        </p:spPr>
        <p:txBody>
          <a:bodyPr/>
          <a:lstStyle>
            <a:lvl1pPr>
              <a:defRPr>
                <a:solidFill>
                  <a:schemeClr val="bg1"/>
                </a:solidFill>
              </a:defRPr>
            </a:lvl1pPr>
          </a:lstStyle>
          <a:p>
            <a:r>
              <a:rPr lang="en-US" smtClean="0"/>
              <a:t>College of Agricultural, Consumer and Environmental Sciences</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College of Agricultural, Consumer and Environmental Sciences</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smtClean="0"/>
              <a:t>College of Agricultural, Consumer and Environmental Sciences</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524000"/>
            <a:ext cx="4305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524000"/>
            <a:ext cx="4305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smtClean="0"/>
              <a:t>College of Agricultural, Consumer and Environmental Sciences</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smtClean="0"/>
              <a:t>College of Agricultural, Consumer and Environmental Sciences</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smtClean="0"/>
              <a:t>College of Agricultural, Consumer and Environmental Sciences</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smtClean="0"/>
              <a:t>College of Agricultural, Consumer and Environmental Sciences</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College of Agricultural, Consumer and Environmental Sciences</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College of Agricultural, Consumer and Environmental Sciences</a:t>
            </a:r>
            <a:endParaRPr lang="en-US"/>
          </a:p>
        </p:txBody>
      </p:sp>
      <p:sp>
        <p:nvSpPr>
          <p:cNvPr id="6" name="Slide Number Placeholder 5"/>
          <p:cNvSpPr>
            <a:spLocks noGrp="1"/>
          </p:cNvSpPr>
          <p:nvPr>
            <p:ph type="sldNum" sz="quarter" idx="12"/>
          </p:nvPr>
        </p:nvSpPr>
        <p:spPr/>
        <p:txBody>
          <a:bodyPr/>
          <a:lstStyle>
            <a:lvl1pPr>
              <a:defRPr/>
            </a:lvl1pPr>
          </a:lstStyle>
          <a:p>
            <a:fld id="{C0B7C435-A014-47BA-8D04-B98774A0CA5C}"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College of Agricultural, Consumer and Environmental Sciences</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College of Agricultural, Consumer and Environmental Sciences</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19075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228600"/>
            <a:ext cx="641985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College of Agricultural, Consumer and Environmental Sciences</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College of Agricultural, Consumer and Environmental Sciences</a:t>
            </a:r>
            <a:endParaRPr lang="en-US"/>
          </a:p>
        </p:txBody>
      </p:sp>
      <p:sp>
        <p:nvSpPr>
          <p:cNvPr id="6" name="Slide Number Placeholder 5"/>
          <p:cNvSpPr>
            <a:spLocks noGrp="1"/>
          </p:cNvSpPr>
          <p:nvPr>
            <p:ph type="sldNum" sz="quarter" idx="12"/>
          </p:nvPr>
        </p:nvSpPr>
        <p:spPr/>
        <p:txBody>
          <a:bodyPr/>
          <a:lstStyle>
            <a:lvl1pPr>
              <a:defRPr/>
            </a:lvl1pPr>
          </a:lstStyle>
          <a:p>
            <a:fld id="{B7C02970-A1B0-4EDB-8F28-04585A12CE2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College of Agricultural, Consumer and Environmental Sciences</a:t>
            </a:r>
            <a:endParaRPr lang="en-US"/>
          </a:p>
        </p:txBody>
      </p:sp>
      <p:sp>
        <p:nvSpPr>
          <p:cNvPr id="7" name="Slide Number Placeholder 6"/>
          <p:cNvSpPr>
            <a:spLocks noGrp="1"/>
          </p:cNvSpPr>
          <p:nvPr>
            <p:ph type="sldNum" sz="quarter" idx="12"/>
          </p:nvPr>
        </p:nvSpPr>
        <p:spPr/>
        <p:txBody>
          <a:bodyPr/>
          <a:lstStyle>
            <a:lvl1pPr>
              <a:defRPr/>
            </a:lvl1pPr>
          </a:lstStyle>
          <a:p>
            <a:fld id="{75F47CA7-57FE-45B5-94B4-74CA0EB7BFB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College of Agricultural, Consumer and Environmental Sciences</a:t>
            </a:r>
            <a:endParaRPr lang="en-US"/>
          </a:p>
        </p:txBody>
      </p:sp>
      <p:sp>
        <p:nvSpPr>
          <p:cNvPr id="9" name="Slide Number Placeholder 8"/>
          <p:cNvSpPr>
            <a:spLocks noGrp="1"/>
          </p:cNvSpPr>
          <p:nvPr>
            <p:ph type="sldNum" sz="quarter" idx="12"/>
          </p:nvPr>
        </p:nvSpPr>
        <p:spPr/>
        <p:txBody>
          <a:bodyPr/>
          <a:lstStyle>
            <a:lvl1pPr>
              <a:defRPr/>
            </a:lvl1pPr>
          </a:lstStyle>
          <a:p>
            <a:fld id="{CF576430-4583-4811-91A0-ADAECE2CED7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College of Agricultural, Consumer and Environmental Sciences</a:t>
            </a:r>
            <a:endParaRPr lang="en-US"/>
          </a:p>
        </p:txBody>
      </p:sp>
      <p:sp>
        <p:nvSpPr>
          <p:cNvPr id="5" name="Slide Number Placeholder 4"/>
          <p:cNvSpPr>
            <a:spLocks noGrp="1"/>
          </p:cNvSpPr>
          <p:nvPr>
            <p:ph type="sldNum" sz="quarter" idx="12"/>
          </p:nvPr>
        </p:nvSpPr>
        <p:spPr/>
        <p:txBody>
          <a:bodyPr/>
          <a:lstStyle>
            <a:lvl1pPr>
              <a:defRPr/>
            </a:lvl1pPr>
          </a:lstStyle>
          <a:p>
            <a:fld id="{8F1BB82A-4AE6-4B0F-BA25-C476D1856A9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College of Agricultural, Consumer and Environmental Sciences</a:t>
            </a:r>
            <a:endParaRPr lang="en-US"/>
          </a:p>
        </p:txBody>
      </p:sp>
      <p:sp>
        <p:nvSpPr>
          <p:cNvPr id="4" name="Slide Number Placeholder 3"/>
          <p:cNvSpPr>
            <a:spLocks noGrp="1"/>
          </p:cNvSpPr>
          <p:nvPr>
            <p:ph type="sldNum" sz="quarter" idx="12"/>
          </p:nvPr>
        </p:nvSpPr>
        <p:spPr/>
        <p:txBody>
          <a:bodyPr/>
          <a:lstStyle>
            <a:lvl1pPr>
              <a:defRPr/>
            </a:lvl1pPr>
          </a:lstStyle>
          <a:p>
            <a:fld id="{AFD3416F-3B47-44FD-85DF-B20F790F482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College of Agricultural, Consumer and Environmental Sciences</a:t>
            </a:r>
            <a:endParaRPr lang="en-US"/>
          </a:p>
        </p:txBody>
      </p:sp>
      <p:sp>
        <p:nvSpPr>
          <p:cNvPr id="7" name="Slide Number Placeholder 6"/>
          <p:cNvSpPr>
            <a:spLocks noGrp="1"/>
          </p:cNvSpPr>
          <p:nvPr>
            <p:ph type="sldNum" sz="quarter" idx="12"/>
          </p:nvPr>
        </p:nvSpPr>
        <p:spPr/>
        <p:txBody>
          <a:bodyPr/>
          <a:lstStyle>
            <a:lvl1pPr>
              <a:defRPr/>
            </a:lvl1pPr>
          </a:lstStyle>
          <a:p>
            <a:fld id="{6EBBD838-A5E4-49CB-BA03-E44EF15D79F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College of Agricultural, Consumer and Environmental Sciences</a:t>
            </a:r>
            <a:endParaRPr lang="en-US"/>
          </a:p>
        </p:txBody>
      </p:sp>
      <p:sp>
        <p:nvSpPr>
          <p:cNvPr id="7" name="Slide Number Placeholder 6"/>
          <p:cNvSpPr>
            <a:spLocks noGrp="1"/>
          </p:cNvSpPr>
          <p:nvPr>
            <p:ph type="sldNum" sz="quarter" idx="12"/>
          </p:nvPr>
        </p:nvSpPr>
        <p:spPr/>
        <p:txBody>
          <a:bodyPr/>
          <a:lstStyle>
            <a:lvl1pPr>
              <a:defRPr/>
            </a:lvl1pPr>
          </a:lstStyle>
          <a:p>
            <a:fld id="{0B847DD6-92E7-4A89-852C-F46BFD16936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58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5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smtClean="0"/>
              <a:t>College of Agricultural, Consumer and Environmental Sciences</a:t>
            </a:r>
            <a:endParaRPr lang="en-US"/>
          </a:p>
        </p:txBody>
      </p:sp>
      <p:sp>
        <p:nvSpPr>
          <p:cNvPr id="35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EE53E0F-ED20-4018-B7BB-5CD401DCB46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ftr" sz="quarter" idx="3"/>
          </p:nvPr>
        </p:nvSpPr>
        <p:spPr bwMode="auto">
          <a:xfrm>
            <a:off x="3886200" y="6305550"/>
            <a:ext cx="4495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b="1">
                <a:ea typeface="+mn-ea"/>
              </a:defRPr>
            </a:lvl1pPr>
          </a:lstStyle>
          <a:p>
            <a:r>
              <a:rPr lang="en-US" smtClean="0"/>
              <a:t>College of Agricultural, Consumer and Environmental Sciences</a:t>
            </a:r>
            <a:endParaRPr lang="en-US"/>
          </a:p>
        </p:txBody>
      </p:sp>
      <p:pic>
        <p:nvPicPr>
          <p:cNvPr id="38915" name="Picture 3" descr="pn-logo-on-wte"/>
          <p:cNvPicPr>
            <a:picLocks noChangeAspect="1" noChangeArrowheads="1"/>
          </p:cNvPicPr>
          <p:nvPr/>
        </p:nvPicPr>
        <p:blipFill>
          <a:blip r:embed="rId13" cstate="print"/>
          <a:srcRect/>
          <a:stretch>
            <a:fillRect/>
          </a:stretch>
        </p:blipFill>
        <p:spPr bwMode="auto">
          <a:xfrm>
            <a:off x="8310563" y="6019800"/>
            <a:ext cx="681037" cy="742950"/>
          </a:xfrm>
          <a:prstGeom prst="rect">
            <a:avLst/>
          </a:prstGeom>
          <a:noFill/>
        </p:spPr>
      </p:pic>
      <p:sp>
        <p:nvSpPr>
          <p:cNvPr id="38916" name="Rectangle 4"/>
          <p:cNvSpPr>
            <a:spLocks noGrp="1" noChangeArrowheads="1"/>
          </p:cNvSpPr>
          <p:nvPr>
            <p:ph type="title"/>
          </p:nvPr>
        </p:nvSpPr>
        <p:spPr bwMode="auto">
          <a:xfrm>
            <a:off x="228600" y="228600"/>
            <a:ext cx="87630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8917" name="Rectangle 5"/>
          <p:cNvSpPr>
            <a:spLocks noGrp="1" noChangeArrowheads="1"/>
          </p:cNvSpPr>
          <p:nvPr>
            <p:ph type="body" idx="1"/>
          </p:nvPr>
        </p:nvSpPr>
        <p:spPr bwMode="auto">
          <a:xfrm>
            <a:off x="228600" y="1524000"/>
            <a:ext cx="8763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18" name="Rectangle 6"/>
          <p:cNvSpPr>
            <a:spLocks noChangeArrowheads="1"/>
          </p:cNvSpPr>
          <p:nvPr/>
        </p:nvSpPr>
        <p:spPr bwMode="auto">
          <a:xfrm>
            <a:off x="2028825" y="6121400"/>
            <a:ext cx="2390775" cy="74613"/>
          </a:xfrm>
          <a:prstGeom prst="rect">
            <a:avLst/>
          </a:prstGeom>
          <a:solidFill>
            <a:srgbClr val="80379B"/>
          </a:solidFill>
          <a:ln w="9525">
            <a:noFill/>
            <a:miter lim="800000"/>
            <a:headEnd/>
            <a:tailEnd/>
          </a:ln>
        </p:spPr>
        <p:txBody>
          <a:bodyPr wrap="none" anchor="ctr"/>
          <a:lstStyle/>
          <a:p>
            <a:endParaRPr lang="en-US"/>
          </a:p>
        </p:txBody>
      </p:sp>
      <p:sp>
        <p:nvSpPr>
          <p:cNvPr id="38919" name="Rectangle 7"/>
          <p:cNvSpPr>
            <a:spLocks noChangeArrowheads="1"/>
          </p:cNvSpPr>
          <p:nvPr/>
        </p:nvSpPr>
        <p:spPr bwMode="auto">
          <a:xfrm>
            <a:off x="0" y="6121400"/>
            <a:ext cx="990600" cy="76200"/>
          </a:xfrm>
          <a:prstGeom prst="rect">
            <a:avLst/>
          </a:prstGeom>
          <a:solidFill>
            <a:srgbClr val="80379B"/>
          </a:solidFill>
          <a:ln w="9525">
            <a:noFill/>
            <a:miter lim="800000"/>
            <a:headEnd/>
            <a:tailEnd/>
          </a:ln>
        </p:spPr>
        <p:txBody>
          <a:bodyPr wrap="none" anchor="ctr"/>
          <a:lstStyle/>
          <a:p>
            <a:endParaRPr lang="en-US"/>
          </a:p>
        </p:txBody>
      </p:sp>
      <p:sp>
        <p:nvSpPr>
          <p:cNvPr id="38920" name="Rectangle 8"/>
          <p:cNvSpPr>
            <a:spLocks noChangeArrowheads="1"/>
          </p:cNvSpPr>
          <p:nvPr/>
        </p:nvSpPr>
        <p:spPr bwMode="auto">
          <a:xfrm>
            <a:off x="2028825" y="6045200"/>
            <a:ext cx="2390775" cy="74613"/>
          </a:xfrm>
          <a:prstGeom prst="rect">
            <a:avLst/>
          </a:prstGeom>
          <a:solidFill>
            <a:srgbClr val="EAAB00"/>
          </a:solidFill>
          <a:ln w="9525">
            <a:noFill/>
            <a:miter lim="800000"/>
            <a:headEnd/>
            <a:tailEnd/>
          </a:ln>
        </p:spPr>
        <p:txBody>
          <a:bodyPr wrap="none" anchor="ctr"/>
          <a:lstStyle/>
          <a:p>
            <a:endParaRPr lang="en-US"/>
          </a:p>
        </p:txBody>
      </p:sp>
      <p:sp>
        <p:nvSpPr>
          <p:cNvPr id="38921" name="Rectangle 9"/>
          <p:cNvSpPr>
            <a:spLocks noChangeArrowheads="1"/>
          </p:cNvSpPr>
          <p:nvPr/>
        </p:nvSpPr>
        <p:spPr bwMode="auto">
          <a:xfrm>
            <a:off x="2028825" y="5969000"/>
            <a:ext cx="2390775" cy="74613"/>
          </a:xfrm>
          <a:prstGeom prst="rect">
            <a:avLst/>
          </a:prstGeom>
          <a:solidFill>
            <a:srgbClr val="882345"/>
          </a:solidFill>
          <a:ln w="9525">
            <a:noFill/>
            <a:miter lim="800000"/>
            <a:headEnd/>
            <a:tailEnd/>
          </a:ln>
        </p:spPr>
        <p:txBody>
          <a:bodyPr wrap="none" anchor="ctr"/>
          <a:lstStyle/>
          <a:p>
            <a:endParaRPr lang="en-US"/>
          </a:p>
        </p:txBody>
      </p:sp>
      <p:sp>
        <p:nvSpPr>
          <p:cNvPr id="38922" name="Rectangle 10"/>
          <p:cNvSpPr>
            <a:spLocks noChangeArrowheads="1"/>
          </p:cNvSpPr>
          <p:nvPr/>
        </p:nvSpPr>
        <p:spPr bwMode="auto">
          <a:xfrm>
            <a:off x="2028825" y="5892800"/>
            <a:ext cx="2390775" cy="74613"/>
          </a:xfrm>
          <a:prstGeom prst="rect">
            <a:avLst/>
          </a:prstGeom>
          <a:solidFill>
            <a:srgbClr val="4C5CB0"/>
          </a:solidFill>
          <a:ln w="9525">
            <a:noFill/>
            <a:miter lim="800000"/>
            <a:headEnd/>
            <a:tailEnd/>
          </a:ln>
        </p:spPr>
        <p:txBody>
          <a:bodyPr wrap="none" anchor="ctr"/>
          <a:lstStyle/>
          <a:p>
            <a:endParaRPr lang="en-US"/>
          </a:p>
        </p:txBody>
      </p:sp>
      <p:sp>
        <p:nvSpPr>
          <p:cNvPr id="38923" name="Rectangle 11"/>
          <p:cNvSpPr>
            <a:spLocks noChangeArrowheads="1"/>
          </p:cNvSpPr>
          <p:nvPr/>
        </p:nvSpPr>
        <p:spPr bwMode="auto">
          <a:xfrm>
            <a:off x="2028825" y="6197600"/>
            <a:ext cx="2390775" cy="76200"/>
          </a:xfrm>
          <a:prstGeom prst="rect">
            <a:avLst/>
          </a:prstGeom>
          <a:solidFill>
            <a:srgbClr val="EAAB00"/>
          </a:solidFill>
          <a:ln w="9525">
            <a:noFill/>
            <a:miter lim="800000"/>
            <a:headEnd/>
            <a:tailEnd/>
          </a:ln>
        </p:spPr>
        <p:txBody>
          <a:bodyPr wrap="none" anchor="ctr"/>
          <a:lstStyle/>
          <a:p>
            <a:endParaRPr lang="en-US"/>
          </a:p>
        </p:txBody>
      </p:sp>
      <p:sp>
        <p:nvSpPr>
          <p:cNvPr id="38924" name="Rectangle 12"/>
          <p:cNvSpPr>
            <a:spLocks noChangeArrowheads="1"/>
          </p:cNvSpPr>
          <p:nvPr/>
        </p:nvSpPr>
        <p:spPr bwMode="auto">
          <a:xfrm>
            <a:off x="4419600" y="6121400"/>
            <a:ext cx="685800" cy="76200"/>
          </a:xfrm>
          <a:prstGeom prst="rect">
            <a:avLst/>
          </a:prstGeom>
          <a:solidFill>
            <a:srgbClr val="00693C"/>
          </a:solidFill>
          <a:ln w="9525">
            <a:noFill/>
            <a:miter lim="800000"/>
            <a:headEnd/>
            <a:tailEnd/>
          </a:ln>
        </p:spPr>
        <p:txBody>
          <a:bodyPr wrap="none" anchor="ctr"/>
          <a:lstStyle/>
          <a:p>
            <a:endParaRPr lang="en-US"/>
          </a:p>
        </p:txBody>
      </p:sp>
      <p:sp>
        <p:nvSpPr>
          <p:cNvPr id="38925" name="Rectangle 13"/>
          <p:cNvSpPr>
            <a:spLocks noChangeArrowheads="1"/>
          </p:cNvSpPr>
          <p:nvPr/>
        </p:nvSpPr>
        <p:spPr bwMode="auto">
          <a:xfrm>
            <a:off x="4419600" y="6045200"/>
            <a:ext cx="685800" cy="74613"/>
          </a:xfrm>
          <a:prstGeom prst="rect">
            <a:avLst/>
          </a:prstGeom>
          <a:solidFill>
            <a:srgbClr val="BD4F19"/>
          </a:solidFill>
          <a:ln w="9525">
            <a:noFill/>
            <a:miter lim="800000"/>
            <a:headEnd/>
            <a:tailEnd/>
          </a:ln>
        </p:spPr>
        <p:txBody>
          <a:bodyPr wrap="none" anchor="ctr"/>
          <a:lstStyle/>
          <a:p>
            <a:endParaRPr lang="en-US"/>
          </a:p>
        </p:txBody>
      </p:sp>
      <p:sp>
        <p:nvSpPr>
          <p:cNvPr id="38926" name="Rectangle 14"/>
          <p:cNvSpPr>
            <a:spLocks noChangeArrowheads="1"/>
          </p:cNvSpPr>
          <p:nvPr/>
        </p:nvSpPr>
        <p:spPr bwMode="auto">
          <a:xfrm>
            <a:off x="4419600" y="5969000"/>
            <a:ext cx="685800" cy="74613"/>
          </a:xfrm>
          <a:prstGeom prst="rect">
            <a:avLst/>
          </a:prstGeom>
          <a:solidFill>
            <a:srgbClr val="EAAB00"/>
          </a:solidFill>
          <a:ln w="9525">
            <a:noFill/>
            <a:miter lim="800000"/>
            <a:headEnd/>
            <a:tailEnd/>
          </a:ln>
        </p:spPr>
        <p:txBody>
          <a:bodyPr wrap="none" anchor="ctr"/>
          <a:lstStyle/>
          <a:p>
            <a:endParaRPr lang="en-US"/>
          </a:p>
        </p:txBody>
      </p:sp>
      <p:sp>
        <p:nvSpPr>
          <p:cNvPr id="38927" name="Rectangle 15"/>
          <p:cNvSpPr>
            <a:spLocks noChangeArrowheads="1"/>
          </p:cNvSpPr>
          <p:nvPr/>
        </p:nvSpPr>
        <p:spPr bwMode="auto">
          <a:xfrm>
            <a:off x="4419600" y="5892800"/>
            <a:ext cx="685800" cy="74613"/>
          </a:xfrm>
          <a:prstGeom prst="rect">
            <a:avLst/>
          </a:prstGeom>
          <a:solidFill>
            <a:srgbClr val="882345"/>
          </a:solidFill>
          <a:ln w="9525">
            <a:noFill/>
            <a:miter lim="800000"/>
            <a:headEnd/>
            <a:tailEnd/>
          </a:ln>
        </p:spPr>
        <p:txBody>
          <a:bodyPr wrap="none" anchor="ctr"/>
          <a:lstStyle/>
          <a:p>
            <a:endParaRPr lang="en-US"/>
          </a:p>
        </p:txBody>
      </p:sp>
      <p:sp>
        <p:nvSpPr>
          <p:cNvPr id="38928" name="Rectangle 16"/>
          <p:cNvSpPr>
            <a:spLocks noChangeArrowheads="1"/>
          </p:cNvSpPr>
          <p:nvPr/>
        </p:nvSpPr>
        <p:spPr bwMode="auto">
          <a:xfrm>
            <a:off x="5105400" y="6045200"/>
            <a:ext cx="1524000" cy="152400"/>
          </a:xfrm>
          <a:prstGeom prst="rect">
            <a:avLst/>
          </a:prstGeom>
          <a:solidFill>
            <a:srgbClr val="882345"/>
          </a:solidFill>
          <a:ln w="9525">
            <a:noFill/>
            <a:miter lim="800000"/>
            <a:headEnd/>
            <a:tailEnd/>
          </a:ln>
        </p:spPr>
        <p:txBody>
          <a:bodyPr wrap="none" anchor="ctr"/>
          <a:lstStyle/>
          <a:p>
            <a:endParaRPr lang="en-US"/>
          </a:p>
        </p:txBody>
      </p:sp>
      <p:sp>
        <p:nvSpPr>
          <p:cNvPr id="38929" name="Rectangle 17"/>
          <p:cNvSpPr>
            <a:spLocks noChangeArrowheads="1"/>
          </p:cNvSpPr>
          <p:nvPr/>
        </p:nvSpPr>
        <p:spPr bwMode="auto">
          <a:xfrm>
            <a:off x="5105400" y="5969000"/>
            <a:ext cx="4038600" cy="76200"/>
          </a:xfrm>
          <a:prstGeom prst="rect">
            <a:avLst/>
          </a:prstGeom>
          <a:solidFill>
            <a:srgbClr val="E97A00"/>
          </a:solidFill>
          <a:ln w="9525">
            <a:noFill/>
            <a:miter lim="800000"/>
            <a:headEnd/>
            <a:tailEnd/>
          </a:ln>
        </p:spPr>
        <p:txBody>
          <a:bodyPr wrap="none" anchor="ctr"/>
          <a:lstStyle/>
          <a:p>
            <a:endParaRPr lang="en-US"/>
          </a:p>
        </p:txBody>
      </p:sp>
      <p:sp>
        <p:nvSpPr>
          <p:cNvPr id="38930" name="Rectangle 18"/>
          <p:cNvSpPr>
            <a:spLocks noChangeArrowheads="1"/>
          </p:cNvSpPr>
          <p:nvPr/>
        </p:nvSpPr>
        <p:spPr bwMode="auto">
          <a:xfrm>
            <a:off x="5105400" y="5892800"/>
            <a:ext cx="4038600" cy="76200"/>
          </a:xfrm>
          <a:prstGeom prst="rect">
            <a:avLst/>
          </a:prstGeom>
          <a:solidFill>
            <a:srgbClr val="003591"/>
          </a:solidFill>
          <a:ln w="9525">
            <a:noFill/>
            <a:miter lim="800000"/>
            <a:headEnd/>
            <a:tailEnd/>
          </a:ln>
        </p:spPr>
        <p:txBody>
          <a:bodyPr wrap="none" anchor="ctr"/>
          <a:lstStyle/>
          <a:p>
            <a:endParaRPr lang="en-US"/>
          </a:p>
        </p:txBody>
      </p:sp>
      <p:sp>
        <p:nvSpPr>
          <p:cNvPr id="38931" name="Rectangle 19"/>
          <p:cNvSpPr>
            <a:spLocks noChangeArrowheads="1"/>
          </p:cNvSpPr>
          <p:nvPr/>
        </p:nvSpPr>
        <p:spPr bwMode="auto">
          <a:xfrm>
            <a:off x="5105400" y="5740400"/>
            <a:ext cx="4038600" cy="152400"/>
          </a:xfrm>
          <a:prstGeom prst="rect">
            <a:avLst/>
          </a:prstGeom>
          <a:solidFill>
            <a:schemeClr val="tx1"/>
          </a:solidFill>
          <a:ln w="9525">
            <a:noFill/>
            <a:miter lim="800000"/>
            <a:headEnd/>
            <a:tailEnd/>
          </a:ln>
        </p:spPr>
        <p:txBody>
          <a:bodyPr wrap="none" anchor="ctr"/>
          <a:lstStyle/>
          <a:p>
            <a:endParaRPr lang="en-US"/>
          </a:p>
        </p:txBody>
      </p:sp>
      <p:sp>
        <p:nvSpPr>
          <p:cNvPr id="38932" name="Rectangle 20"/>
          <p:cNvSpPr>
            <a:spLocks noChangeArrowheads="1"/>
          </p:cNvSpPr>
          <p:nvPr/>
        </p:nvSpPr>
        <p:spPr bwMode="auto">
          <a:xfrm>
            <a:off x="990600" y="6121400"/>
            <a:ext cx="1038225" cy="152400"/>
          </a:xfrm>
          <a:prstGeom prst="rect">
            <a:avLst/>
          </a:prstGeom>
          <a:solidFill>
            <a:schemeClr val="tx1"/>
          </a:solidFill>
          <a:ln w="9525">
            <a:noFill/>
            <a:miter lim="800000"/>
            <a:headEnd/>
            <a:tailEnd/>
          </a:ln>
        </p:spPr>
        <p:txBody>
          <a:bodyPr wrap="none" anchor="ctr"/>
          <a:lstStyle/>
          <a:p>
            <a:endParaRPr lang="en-US"/>
          </a:p>
        </p:txBody>
      </p:sp>
      <p:sp>
        <p:nvSpPr>
          <p:cNvPr id="38933" name="Rectangle 21"/>
          <p:cNvSpPr>
            <a:spLocks noChangeArrowheads="1"/>
          </p:cNvSpPr>
          <p:nvPr/>
        </p:nvSpPr>
        <p:spPr bwMode="auto">
          <a:xfrm>
            <a:off x="0" y="6045200"/>
            <a:ext cx="2028825" cy="76200"/>
          </a:xfrm>
          <a:prstGeom prst="rect">
            <a:avLst/>
          </a:prstGeom>
          <a:solidFill>
            <a:schemeClr val="tx1"/>
          </a:solidFill>
          <a:ln w="9525">
            <a:noFill/>
            <a:miter lim="800000"/>
            <a:headEnd/>
            <a:tailEnd/>
          </a:ln>
        </p:spPr>
        <p:txBody>
          <a:bodyPr wrap="none" anchor="ctr"/>
          <a:lstStyle/>
          <a:p>
            <a:endParaRPr lang="en-US"/>
          </a:p>
        </p:txBody>
      </p:sp>
      <p:sp>
        <p:nvSpPr>
          <p:cNvPr id="38934" name="Rectangle 22"/>
          <p:cNvSpPr>
            <a:spLocks noChangeArrowheads="1"/>
          </p:cNvSpPr>
          <p:nvPr/>
        </p:nvSpPr>
        <p:spPr bwMode="auto">
          <a:xfrm>
            <a:off x="0" y="5969000"/>
            <a:ext cx="2028825" cy="76200"/>
          </a:xfrm>
          <a:prstGeom prst="rect">
            <a:avLst/>
          </a:prstGeom>
          <a:solidFill>
            <a:srgbClr val="EAAB00"/>
          </a:solidFill>
          <a:ln w="9525">
            <a:noFill/>
            <a:miter lim="800000"/>
            <a:headEnd/>
            <a:tailEnd/>
          </a:ln>
        </p:spPr>
        <p:txBody>
          <a:bodyPr wrap="none" anchor="ctr"/>
          <a:lstStyle/>
          <a:p>
            <a:endParaRPr lang="en-US"/>
          </a:p>
        </p:txBody>
      </p:sp>
      <p:sp>
        <p:nvSpPr>
          <p:cNvPr id="38935" name="Rectangle 23"/>
          <p:cNvSpPr>
            <a:spLocks noChangeArrowheads="1"/>
          </p:cNvSpPr>
          <p:nvPr/>
        </p:nvSpPr>
        <p:spPr bwMode="auto">
          <a:xfrm>
            <a:off x="0" y="6197600"/>
            <a:ext cx="2028825" cy="76200"/>
          </a:xfrm>
          <a:prstGeom prst="rect">
            <a:avLst/>
          </a:prstGeom>
          <a:solidFill>
            <a:srgbClr val="BD4F19"/>
          </a:solidFill>
          <a:ln w="9525">
            <a:noFill/>
            <a:miter lim="800000"/>
            <a:headEnd/>
            <a:tailEnd/>
          </a:ln>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55"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sldNum="0" hdr="0" dt="0"/>
  <p:txStyles>
    <p:titleStyle>
      <a:lvl1pPr algn="l" rtl="0" fontAlgn="base">
        <a:spcBef>
          <a:spcPct val="0"/>
        </a:spcBef>
        <a:spcAft>
          <a:spcPct val="0"/>
        </a:spcAft>
        <a:defRPr sz="4200">
          <a:solidFill>
            <a:srgbClr val="100D82"/>
          </a:solidFill>
          <a:latin typeface="+mj-lt"/>
          <a:ea typeface="+mj-ea"/>
          <a:cs typeface="+mj-cs"/>
        </a:defRPr>
      </a:lvl1pPr>
      <a:lvl2pPr algn="l" rtl="0" fontAlgn="base">
        <a:spcBef>
          <a:spcPct val="0"/>
        </a:spcBef>
        <a:spcAft>
          <a:spcPct val="0"/>
        </a:spcAft>
        <a:defRPr sz="4200">
          <a:solidFill>
            <a:srgbClr val="100D82"/>
          </a:solidFill>
          <a:latin typeface="Arial" charset="0"/>
          <a:ea typeface="ＭＳ Ｐゴシック" pitchFamily="1" charset="-128"/>
        </a:defRPr>
      </a:lvl2pPr>
      <a:lvl3pPr algn="l" rtl="0" fontAlgn="base">
        <a:spcBef>
          <a:spcPct val="0"/>
        </a:spcBef>
        <a:spcAft>
          <a:spcPct val="0"/>
        </a:spcAft>
        <a:defRPr sz="4200">
          <a:solidFill>
            <a:srgbClr val="100D82"/>
          </a:solidFill>
          <a:latin typeface="Arial" charset="0"/>
          <a:ea typeface="ＭＳ Ｐゴシック" pitchFamily="1" charset="-128"/>
        </a:defRPr>
      </a:lvl3pPr>
      <a:lvl4pPr algn="l" rtl="0" fontAlgn="base">
        <a:spcBef>
          <a:spcPct val="0"/>
        </a:spcBef>
        <a:spcAft>
          <a:spcPct val="0"/>
        </a:spcAft>
        <a:defRPr sz="4200">
          <a:solidFill>
            <a:srgbClr val="100D82"/>
          </a:solidFill>
          <a:latin typeface="Arial" charset="0"/>
          <a:ea typeface="ＭＳ Ｐゴシック" pitchFamily="1" charset="-128"/>
        </a:defRPr>
      </a:lvl4pPr>
      <a:lvl5pPr algn="l" rtl="0" fontAlgn="base">
        <a:spcBef>
          <a:spcPct val="0"/>
        </a:spcBef>
        <a:spcAft>
          <a:spcPct val="0"/>
        </a:spcAft>
        <a:defRPr sz="4200">
          <a:solidFill>
            <a:srgbClr val="100D82"/>
          </a:solidFill>
          <a:latin typeface="Arial" charset="0"/>
          <a:ea typeface="ＭＳ Ｐゴシック" pitchFamily="1" charset="-128"/>
        </a:defRPr>
      </a:lvl5pPr>
      <a:lvl6pPr marL="457200" algn="l" rtl="0" fontAlgn="base">
        <a:spcBef>
          <a:spcPct val="0"/>
        </a:spcBef>
        <a:spcAft>
          <a:spcPct val="0"/>
        </a:spcAft>
        <a:defRPr sz="4200">
          <a:solidFill>
            <a:srgbClr val="100D82"/>
          </a:solidFill>
          <a:latin typeface="Arial" charset="0"/>
          <a:ea typeface="ＭＳ Ｐゴシック" pitchFamily="1" charset="-128"/>
        </a:defRPr>
      </a:lvl6pPr>
      <a:lvl7pPr marL="914400" algn="l" rtl="0" fontAlgn="base">
        <a:spcBef>
          <a:spcPct val="0"/>
        </a:spcBef>
        <a:spcAft>
          <a:spcPct val="0"/>
        </a:spcAft>
        <a:defRPr sz="4200">
          <a:solidFill>
            <a:srgbClr val="100D82"/>
          </a:solidFill>
          <a:latin typeface="Arial" charset="0"/>
          <a:ea typeface="ＭＳ Ｐゴシック" pitchFamily="1" charset="-128"/>
        </a:defRPr>
      </a:lvl7pPr>
      <a:lvl8pPr marL="1371600" algn="l" rtl="0" fontAlgn="base">
        <a:spcBef>
          <a:spcPct val="0"/>
        </a:spcBef>
        <a:spcAft>
          <a:spcPct val="0"/>
        </a:spcAft>
        <a:defRPr sz="4200">
          <a:solidFill>
            <a:srgbClr val="100D82"/>
          </a:solidFill>
          <a:latin typeface="Arial" charset="0"/>
          <a:ea typeface="ＭＳ Ｐゴシック" pitchFamily="1" charset="-128"/>
        </a:defRPr>
      </a:lvl8pPr>
      <a:lvl9pPr marL="1828800" algn="l" rtl="0" fontAlgn="base">
        <a:spcBef>
          <a:spcPct val="0"/>
        </a:spcBef>
        <a:spcAft>
          <a:spcPct val="0"/>
        </a:spcAft>
        <a:defRPr sz="4200">
          <a:solidFill>
            <a:srgbClr val="100D82"/>
          </a:solidFill>
          <a:latin typeface="Arial" charset="0"/>
          <a:ea typeface="ＭＳ Ｐゴシック" pitchFamily="1"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14.jpe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13.png"/><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7.xml"/><Relationship Id="rId5" Type="http://schemas.openxmlformats.org/officeDocument/2006/relationships/image" Target="../media/image14.jpe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2" descr="Skeen Hall"/>
          <p:cNvPicPr>
            <a:picLocks noChangeAspect="1" noChangeArrowheads="1"/>
          </p:cNvPicPr>
          <p:nvPr/>
        </p:nvPicPr>
        <p:blipFill>
          <a:blip r:embed="rId3" cstate="print">
            <a:lum bright="4000"/>
          </a:blip>
          <a:srcRect/>
          <a:stretch>
            <a:fillRect/>
          </a:stretch>
        </p:blipFill>
        <p:spPr bwMode="auto">
          <a:xfrm>
            <a:off x="0" y="0"/>
            <a:ext cx="9372600" cy="7207250"/>
          </a:xfrm>
          <a:prstGeom prst="rect">
            <a:avLst/>
          </a:prstGeom>
          <a:noFill/>
        </p:spPr>
      </p:pic>
      <p:sp>
        <p:nvSpPr>
          <p:cNvPr id="189443" name="Rectangle 3"/>
          <p:cNvSpPr>
            <a:spLocks noGrp="1" noChangeArrowheads="1"/>
          </p:cNvSpPr>
          <p:nvPr>
            <p:ph type="title"/>
          </p:nvPr>
        </p:nvSpPr>
        <p:spPr bwMode="auto">
          <a:xfrm>
            <a:off x="685800" y="0"/>
            <a:ext cx="7772400" cy="1143000"/>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4400" dirty="0" smtClean="0">
                <a:solidFill>
                  <a:srgbClr val="FFFF00"/>
                </a:solidFill>
              </a:rPr>
              <a:t>Developing True Multi-State Partnerships In Research</a:t>
            </a:r>
          </a:p>
        </p:txBody>
      </p:sp>
      <p:sp>
        <p:nvSpPr>
          <p:cNvPr id="189444" name="Rectangle 4"/>
          <p:cNvSpPr>
            <a:spLocks noGrp="1" noChangeArrowheads="1"/>
          </p:cNvSpPr>
          <p:nvPr>
            <p:ph idx="1"/>
          </p:nvPr>
        </p:nvSpPr>
        <p:spPr bwMode="auto">
          <a:xfrm>
            <a:off x="1447800" y="2667000"/>
            <a:ext cx="6324600" cy="3657600"/>
          </a:xfrm>
          <a:noFill/>
          <a:ln>
            <a:miter lim="800000"/>
            <a:headEnd/>
            <a:tailEnd/>
          </a:ln>
        </p:spPr>
        <p:txBody>
          <a:bodyPr vert="horz" wrap="square" lIns="91440" tIns="45720" rIns="91440" bIns="45720" numCol="1" anchor="t" anchorCtr="0" compatLnSpc="1">
            <a:prstTxWarp prst="textNoShape">
              <a:avLst/>
            </a:prstTxWarp>
          </a:bodyPr>
          <a:lstStyle/>
          <a:p>
            <a:pPr>
              <a:buFontTx/>
              <a:buNone/>
            </a:pPr>
            <a:endParaRPr lang="en-US" sz="2000" dirty="0" smtClean="0">
              <a:solidFill>
                <a:srgbClr val="FFFF00"/>
              </a:solidFill>
            </a:endParaRPr>
          </a:p>
          <a:p>
            <a:pPr>
              <a:buFontTx/>
              <a:buNone/>
            </a:pPr>
            <a:endParaRPr lang="en-US" sz="2000" dirty="0" smtClean="0">
              <a:solidFill>
                <a:srgbClr val="FFFF00"/>
              </a:solidFill>
            </a:endParaRPr>
          </a:p>
          <a:p>
            <a:pPr>
              <a:buFontTx/>
              <a:buNone/>
            </a:pPr>
            <a:endParaRPr lang="en-US" sz="2000" dirty="0" smtClean="0">
              <a:solidFill>
                <a:srgbClr val="FFFF00"/>
              </a:solidFill>
            </a:endParaRPr>
          </a:p>
          <a:p>
            <a:pPr>
              <a:buFontTx/>
              <a:buNone/>
            </a:pPr>
            <a:endParaRPr lang="en-US" sz="2000" dirty="0" smtClean="0">
              <a:solidFill>
                <a:srgbClr val="FFFF00"/>
              </a:solidFill>
            </a:endParaRPr>
          </a:p>
          <a:p>
            <a:pPr>
              <a:buFontTx/>
              <a:buNone/>
            </a:pPr>
            <a:r>
              <a:rPr lang="en-US" sz="2000" dirty="0" smtClean="0">
                <a:solidFill>
                  <a:srgbClr val="FFFF00"/>
                </a:solidFill>
              </a:rPr>
              <a:t>LeRoy A. Daugherty</a:t>
            </a:r>
          </a:p>
          <a:p>
            <a:pPr>
              <a:buFontTx/>
              <a:buNone/>
            </a:pPr>
            <a:r>
              <a:rPr lang="en-US" sz="2000" dirty="0" smtClean="0">
                <a:solidFill>
                  <a:srgbClr val="FFFF00"/>
                </a:solidFill>
              </a:rPr>
              <a:t>New Mexico State University</a:t>
            </a:r>
          </a:p>
          <a:p>
            <a:pPr>
              <a:buFontTx/>
              <a:buNone/>
            </a:pPr>
            <a:endParaRPr lang="en-US" sz="2000" dirty="0">
              <a:solidFill>
                <a:srgbClr val="FFFF00"/>
              </a:solidFill>
            </a:endParaRPr>
          </a:p>
          <a:p>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defRPr/>
            </a:pPr>
            <a:r>
              <a:rPr lang="en-US" dirty="0" smtClean="0"/>
              <a:t>Rio Grande Basin Initiative</a:t>
            </a:r>
          </a:p>
        </p:txBody>
      </p:sp>
      <p:sp>
        <p:nvSpPr>
          <p:cNvPr id="9219" name="Rectangle 3"/>
          <p:cNvSpPr>
            <a:spLocks noGrp="1" noChangeArrowheads="1"/>
          </p:cNvSpPr>
          <p:nvPr>
            <p:ph type="body" idx="1"/>
          </p:nvPr>
        </p:nvSpPr>
        <p:spPr/>
        <p:txBody>
          <a:bodyPr/>
          <a:lstStyle/>
          <a:p>
            <a:pPr eaLnBrk="1" hangingPunct="1">
              <a:defRPr/>
            </a:pPr>
            <a:r>
              <a:rPr lang="en-US" smtClean="0"/>
              <a:t>Extension – county and regional</a:t>
            </a:r>
          </a:p>
          <a:p>
            <a:pPr lvl="1" eaLnBrk="1" hangingPunct="1">
              <a:defRPr/>
            </a:pPr>
            <a:r>
              <a:rPr lang="en-US" smtClean="0"/>
              <a:t>County Extension Agents</a:t>
            </a:r>
          </a:p>
          <a:p>
            <a:pPr lvl="1" eaLnBrk="1" hangingPunct="1">
              <a:defRPr/>
            </a:pPr>
            <a:r>
              <a:rPr lang="en-US" smtClean="0"/>
              <a:t>Specialists</a:t>
            </a:r>
          </a:p>
          <a:p>
            <a:pPr eaLnBrk="1" hangingPunct="1">
              <a:defRPr/>
            </a:pPr>
            <a:r>
              <a:rPr lang="en-US" smtClean="0"/>
              <a:t>Research</a:t>
            </a:r>
          </a:p>
          <a:p>
            <a:pPr lvl="1" eaLnBrk="1" hangingPunct="1">
              <a:defRPr/>
            </a:pPr>
            <a:r>
              <a:rPr lang="en-US" smtClean="0"/>
              <a:t>Agricultural Research and Extension Centers </a:t>
            </a:r>
          </a:p>
          <a:p>
            <a:pPr lvl="1" eaLnBrk="1" hangingPunct="1">
              <a:defRPr/>
            </a:pPr>
            <a:r>
              <a:rPr lang="en-US" smtClean="0"/>
              <a:t>Draw on expertise throughout the states</a:t>
            </a:r>
          </a:p>
        </p:txBody>
      </p:sp>
      <p:pic>
        <p:nvPicPr>
          <p:cNvPr id="7172" name="Picture 4" descr="NMlogo_1colorstate_red"/>
          <p:cNvPicPr>
            <a:picLocks noChangeAspect="1" noChangeArrowheads="1"/>
          </p:cNvPicPr>
          <p:nvPr/>
        </p:nvPicPr>
        <p:blipFill>
          <a:blip r:embed="rId2" cstate="print"/>
          <a:srcRect/>
          <a:stretch>
            <a:fillRect/>
          </a:stretch>
        </p:blipFill>
        <p:spPr bwMode="auto">
          <a:xfrm>
            <a:off x="6921500" y="6172200"/>
            <a:ext cx="555625" cy="609600"/>
          </a:xfrm>
          <a:prstGeom prst="rect">
            <a:avLst/>
          </a:prstGeom>
          <a:noFill/>
          <a:ln w="9525">
            <a:noFill/>
            <a:miter lim="800000"/>
            <a:headEnd/>
            <a:tailEnd/>
          </a:ln>
        </p:spPr>
      </p:pic>
      <p:pic>
        <p:nvPicPr>
          <p:cNvPr id="7173" name="Picture 5" descr="TWRI"/>
          <p:cNvPicPr>
            <a:picLocks noChangeAspect="1" noChangeArrowheads="1"/>
          </p:cNvPicPr>
          <p:nvPr/>
        </p:nvPicPr>
        <p:blipFill>
          <a:blip r:embed="rId3" cstate="print"/>
          <a:srcRect/>
          <a:stretch>
            <a:fillRect/>
          </a:stretch>
        </p:blipFill>
        <p:spPr bwMode="auto">
          <a:xfrm>
            <a:off x="7600950" y="6172200"/>
            <a:ext cx="1466850" cy="598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228600"/>
            <a:ext cx="8763000" cy="1143000"/>
          </a:xfrm>
        </p:spPr>
        <p:txBody>
          <a:bodyPr/>
          <a:lstStyle/>
          <a:p>
            <a:pPr algn="ctr" eaLnBrk="1" hangingPunct="1">
              <a:defRPr/>
            </a:pPr>
            <a:r>
              <a:rPr lang="en-US" dirty="0" smtClean="0"/>
              <a:t>Rio Grande Basin Initiative</a:t>
            </a:r>
          </a:p>
        </p:txBody>
      </p:sp>
      <p:sp>
        <p:nvSpPr>
          <p:cNvPr id="7171" name="Rectangle 3"/>
          <p:cNvSpPr>
            <a:spLocks noGrp="1" noChangeArrowheads="1"/>
          </p:cNvSpPr>
          <p:nvPr>
            <p:ph type="body" idx="1"/>
          </p:nvPr>
        </p:nvSpPr>
        <p:spPr/>
        <p:txBody>
          <a:bodyPr/>
          <a:lstStyle/>
          <a:p>
            <a:pPr eaLnBrk="1" hangingPunct="1">
              <a:lnSpc>
                <a:spcPct val="90000"/>
              </a:lnSpc>
              <a:defRPr/>
            </a:pPr>
            <a:r>
              <a:rPr lang="en-US" dirty="0" smtClean="0"/>
              <a:t>Collaborators: </a:t>
            </a:r>
          </a:p>
          <a:p>
            <a:pPr lvl="1" eaLnBrk="1" hangingPunct="1">
              <a:lnSpc>
                <a:spcPct val="90000"/>
              </a:lnSpc>
              <a:defRPr/>
            </a:pPr>
            <a:r>
              <a:rPr lang="en-US" dirty="0" smtClean="0"/>
              <a:t>Irrigation Districts </a:t>
            </a:r>
          </a:p>
          <a:p>
            <a:pPr lvl="1" eaLnBrk="1" hangingPunct="1">
              <a:lnSpc>
                <a:spcPct val="90000"/>
              </a:lnSpc>
              <a:defRPr/>
            </a:pPr>
            <a:r>
              <a:rPr lang="en-US" dirty="0" smtClean="0"/>
              <a:t>Agricultural Commodity Organizations </a:t>
            </a:r>
          </a:p>
          <a:p>
            <a:pPr lvl="1" eaLnBrk="1" hangingPunct="1">
              <a:lnSpc>
                <a:spcPct val="90000"/>
              </a:lnSpc>
              <a:defRPr/>
            </a:pPr>
            <a:r>
              <a:rPr lang="en-US" dirty="0" smtClean="0"/>
              <a:t>City-County-Regional Development Groups</a:t>
            </a:r>
          </a:p>
          <a:p>
            <a:pPr lvl="1" eaLnBrk="1" hangingPunct="1">
              <a:lnSpc>
                <a:spcPct val="90000"/>
              </a:lnSpc>
              <a:defRPr/>
            </a:pPr>
            <a:r>
              <a:rPr lang="en-US" dirty="0" smtClean="0"/>
              <a:t>State and Congressional Elected Officials in both Texas and New Mexico </a:t>
            </a:r>
          </a:p>
          <a:p>
            <a:pPr lvl="1" eaLnBrk="1" hangingPunct="1">
              <a:lnSpc>
                <a:spcPct val="90000"/>
              </a:lnSpc>
              <a:defRPr/>
            </a:pPr>
            <a:r>
              <a:rPr lang="en-US" dirty="0" smtClean="0"/>
              <a:t>State and Federal Agencies</a:t>
            </a:r>
          </a:p>
          <a:p>
            <a:pPr lvl="1" eaLnBrk="1" hangingPunct="1">
              <a:lnSpc>
                <a:spcPct val="90000"/>
              </a:lnSpc>
              <a:defRPr/>
            </a:pPr>
            <a:r>
              <a:rPr lang="en-US" dirty="0" smtClean="0"/>
              <a:t>Other Universities</a:t>
            </a:r>
          </a:p>
          <a:p>
            <a:pPr lvl="1" eaLnBrk="1" hangingPunct="1">
              <a:lnSpc>
                <a:spcPct val="90000"/>
              </a:lnSpc>
              <a:defRPr/>
            </a:pPr>
            <a:r>
              <a:rPr lang="en-US" dirty="0" smtClean="0"/>
              <a:t>Selected Consultants</a:t>
            </a:r>
          </a:p>
        </p:txBody>
      </p:sp>
      <p:pic>
        <p:nvPicPr>
          <p:cNvPr id="5124" name="Picture 4" descr="NMlogo_1colorstate_red"/>
          <p:cNvPicPr>
            <a:picLocks noChangeAspect="1" noChangeArrowheads="1"/>
          </p:cNvPicPr>
          <p:nvPr/>
        </p:nvPicPr>
        <p:blipFill>
          <a:blip r:embed="rId2" cstate="print"/>
          <a:srcRect/>
          <a:stretch>
            <a:fillRect/>
          </a:stretch>
        </p:blipFill>
        <p:spPr bwMode="auto">
          <a:xfrm>
            <a:off x="6921500" y="6172200"/>
            <a:ext cx="555625" cy="609600"/>
          </a:xfrm>
          <a:prstGeom prst="rect">
            <a:avLst/>
          </a:prstGeom>
          <a:noFill/>
          <a:ln w="9525">
            <a:noFill/>
            <a:miter lim="800000"/>
            <a:headEnd/>
            <a:tailEnd/>
          </a:ln>
        </p:spPr>
      </p:pic>
      <p:pic>
        <p:nvPicPr>
          <p:cNvPr id="5125" name="Picture 5" descr="TWRI"/>
          <p:cNvPicPr>
            <a:picLocks noChangeAspect="1" noChangeArrowheads="1"/>
          </p:cNvPicPr>
          <p:nvPr/>
        </p:nvPicPr>
        <p:blipFill>
          <a:blip r:embed="rId3" cstate="print"/>
          <a:srcRect/>
          <a:stretch>
            <a:fillRect/>
          </a:stretch>
        </p:blipFill>
        <p:spPr bwMode="auto">
          <a:xfrm>
            <a:off x="7600950" y="6172200"/>
            <a:ext cx="1466850" cy="598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smtClean="0"/>
              <a:t>Tasks</a:t>
            </a:r>
          </a:p>
        </p:txBody>
      </p:sp>
      <p:sp>
        <p:nvSpPr>
          <p:cNvPr id="10243" name="Rectangle 3"/>
          <p:cNvSpPr>
            <a:spLocks noGrp="1" noChangeArrowheads="1"/>
          </p:cNvSpPr>
          <p:nvPr>
            <p:ph type="body" idx="1"/>
          </p:nvPr>
        </p:nvSpPr>
        <p:spPr>
          <a:xfrm>
            <a:off x="228600" y="1524000"/>
            <a:ext cx="8686800" cy="5029200"/>
          </a:xfrm>
        </p:spPr>
        <p:txBody>
          <a:bodyPr/>
          <a:lstStyle/>
          <a:p>
            <a:pPr marL="609600" indent="-609600" eaLnBrk="1" hangingPunct="1">
              <a:buFont typeface="Wingdings" pitchFamily="2" charset="2"/>
              <a:buAutoNum type="arabicPeriod"/>
              <a:defRPr/>
            </a:pPr>
            <a:r>
              <a:rPr lang="en-US" sz="2400" dirty="0" smtClean="0"/>
              <a:t>Irrigation District Studies</a:t>
            </a:r>
          </a:p>
          <a:p>
            <a:pPr marL="609600" indent="-609600" eaLnBrk="1" hangingPunct="1">
              <a:buFont typeface="Wingdings" pitchFamily="2" charset="2"/>
              <a:buAutoNum type="arabicPeriod"/>
              <a:defRPr/>
            </a:pPr>
            <a:r>
              <a:rPr lang="en-US" sz="2400" dirty="0" smtClean="0"/>
              <a:t>Irrigation Education and Training</a:t>
            </a:r>
          </a:p>
          <a:p>
            <a:pPr marL="609600" indent="-609600" eaLnBrk="1" hangingPunct="1">
              <a:buFont typeface="Wingdings" pitchFamily="2" charset="2"/>
              <a:buAutoNum type="arabicPeriod"/>
              <a:defRPr/>
            </a:pPr>
            <a:r>
              <a:rPr lang="en-US" sz="2400" dirty="0" smtClean="0"/>
              <a:t>Institutional Incentives for Efficient Water Use</a:t>
            </a:r>
          </a:p>
          <a:p>
            <a:pPr marL="609600" indent="-609600" eaLnBrk="1" hangingPunct="1">
              <a:buFont typeface="Wingdings" pitchFamily="2" charset="2"/>
              <a:buAutoNum type="arabicPeriod"/>
              <a:defRPr/>
            </a:pPr>
            <a:r>
              <a:rPr lang="en-US" sz="2400" dirty="0" smtClean="0"/>
              <a:t>On-Farm Irrigation System Management</a:t>
            </a:r>
          </a:p>
          <a:p>
            <a:pPr marL="609600" indent="-609600" eaLnBrk="1" hangingPunct="1">
              <a:buFont typeface="Wingdings" pitchFamily="2" charset="2"/>
              <a:buAutoNum type="arabicPeriod"/>
              <a:defRPr/>
            </a:pPr>
            <a:r>
              <a:rPr lang="en-US" sz="2400" dirty="0" smtClean="0"/>
              <a:t>Urban Water Conservation</a:t>
            </a:r>
          </a:p>
          <a:p>
            <a:pPr marL="609600" indent="-609600" eaLnBrk="1" hangingPunct="1">
              <a:buFont typeface="Wingdings" pitchFamily="2" charset="2"/>
              <a:buAutoNum type="arabicPeriod"/>
              <a:defRPr/>
            </a:pPr>
            <a:r>
              <a:rPr lang="en-US" sz="2400" dirty="0" smtClean="0"/>
              <a:t>Environment, Ecology and Water Quality Protection</a:t>
            </a:r>
          </a:p>
          <a:p>
            <a:pPr marL="609600" indent="-609600" eaLnBrk="1" hangingPunct="1">
              <a:buFont typeface="Wingdings" pitchFamily="2" charset="2"/>
              <a:buAutoNum type="arabicPeriod"/>
              <a:defRPr/>
            </a:pPr>
            <a:r>
              <a:rPr lang="en-US" sz="2400" dirty="0" smtClean="0"/>
              <a:t>Saline and Wastewater Management and Reuse</a:t>
            </a:r>
          </a:p>
          <a:p>
            <a:pPr marL="609600" indent="-609600" eaLnBrk="1" hangingPunct="1">
              <a:buFont typeface="Wingdings" pitchFamily="2" charset="2"/>
              <a:buAutoNum type="arabicPeriod"/>
              <a:defRPr/>
            </a:pPr>
            <a:r>
              <a:rPr lang="en-US" sz="2400" dirty="0" err="1" smtClean="0"/>
              <a:t>Basinwide</a:t>
            </a:r>
            <a:r>
              <a:rPr lang="en-US" sz="2400" dirty="0" smtClean="0"/>
              <a:t> Hydrology, Salinity Modeling and Technology</a:t>
            </a:r>
          </a:p>
          <a:p>
            <a:pPr marL="609600" indent="-609600" eaLnBrk="1" hangingPunct="1">
              <a:buFont typeface="Wingdings" pitchFamily="2" charset="2"/>
              <a:buAutoNum type="arabicPeriod"/>
              <a:defRPr/>
            </a:pPr>
            <a:r>
              <a:rPr lang="en-US" sz="2400" dirty="0" smtClean="0"/>
              <a:t>Administration, Communications and Accountability</a:t>
            </a:r>
          </a:p>
        </p:txBody>
      </p:sp>
      <p:pic>
        <p:nvPicPr>
          <p:cNvPr id="8196" name="Picture 4" descr="NMlogo_1colorstate_red"/>
          <p:cNvPicPr>
            <a:picLocks noChangeAspect="1" noChangeArrowheads="1"/>
          </p:cNvPicPr>
          <p:nvPr/>
        </p:nvPicPr>
        <p:blipFill>
          <a:blip r:embed="rId2" cstate="print"/>
          <a:srcRect/>
          <a:stretch>
            <a:fillRect/>
          </a:stretch>
        </p:blipFill>
        <p:spPr bwMode="auto">
          <a:xfrm>
            <a:off x="6991350" y="6248400"/>
            <a:ext cx="485775" cy="533400"/>
          </a:xfrm>
          <a:prstGeom prst="rect">
            <a:avLst/>
          </a:prstGeom>
          <a:noFill/>
          <a:ln w="9525">
            <a:noFill/>
            <a:miter lim="800000"/>
            <a:headEnd/>
            <a:tailEnd/>
          </a:ln>
        </p:spPr>
      </p:pic>
      <p:pic>
        <p:nvPicPr>
          <p:cNvPr id="8197" name="Picture 5" descr="TWRI"/>
          <p:cNvPicPr>
            <a:picLocks noChangeAspect="1" noChangeArrowheads="1"/>
          </p:cNvPicPr>
          <p:nvPr/>
        </p:nvPicPr>
        <p:blipFill>
          <a:blip r:embed="rId3" cstate="print"/>
          <a:srcRect/>
          <a:stretch>
            <a:fillRect/>
          </a:stretch>
        </p:blipFill>
        <p:spPr bwMode="auto">
          <a:xfrm>
            <a:off x="7772400" y="6242050"/>
            <a:ext cx="1295400" cy="528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z="2000" dirty="0" smtClean="0"/>
              <a:t>	</a:t>
            </a:r>
          </a:p>
        </p:txBody>
      </p:sp>
      <p:sp>
        <p:nvSpPr>
          <p:cNvPr id="3075" name="Rectangle 3"/>
          <p:cNvSpPr>
            <a:spLocks noGrp="1" noChangeArrowheads="1"/>
          </p:cNvSpPr>
          <p:nvPr>
            <p:ph type="body" idx="4294967295"/>
          </p:nvPr>
        </p:nvSpPr>
        <p:spPr>
          <a:xfrm>
            <a:off x="2895600" y="1752600"/>
            <a:ext cx="5867400" cy="1371600"/>
          </a:xfrm>
        </p:spPr>
        <p:txBody>
          <a:bodyPr/>
          <a:lstStyle/>
          <a:p>
            <a:pPr algn="ctr" eaLnBrk="1" hangingPunct="1">
              <a:buNone/>
            </a:pPr>
            <a:r>
              <a:rPr lang="en-US" sz="3600" b="1" i="1" dirty="0" smtClean="0">
                <a:latin typeface="+mj-lt"/>
              </a:rPr>
              <a:t>Southern Great Plains Dairy Consortium</a:t>
            </a:r>
          </a:p>
        </p:txBody>
      </p:sp>
      <p:pic>
        <p:nvPicPr>
          <p:cNvPr id="3076" name="Picture 4"/>
          <p:cNvPicPr>
            <a:picLocks noChangeAspect="1" noChangeArrowheads="1"/>
          </p:cNvPicPr>
          <p:nvPr/>
        </p:nvPicPr>
        <p:blipFill>
          <a:blip r:embed="rId3" cstate="print"/>
          <a:srcRect/>
          <a:stretch>
            <a:fillRect/>
          </a:stretch>
        </p:blipFill>
        <p:spPr bwMode="auto">
          <a:xfrm>
            <a:off x="0" y="0"/>
            <a:ext cx="3103563" cy="5867400"/>
          </a:xfrm>
          <a:prstGeom prst="rect">
            <a:avLst/>
          </a:prstGeom>
          <a:noFill/>
          <a:ln w="9525">
            <a:noFill/>
            <a:miter lim="800000"/>
            <a:headEnd/>
            <a:tailEnd/>
          </a:ln>
        </p:spPr>
      </p:pic>
      <p:pic>
        <p:nvPicPr>
          <p:cNvPr id="5" name="Picture 1" descr="C:\Documents and Settings\mat\Local Settings\Temporary Internet Files\Content.Word\SGPDClogofinal.jpg"/>
          <p:cNvPicPr>
            <a:picLocks noChangeAspect="1" noChangeArrowheads="1"/>
          </p:cNvPicPr>
          <p:nvPr/>
        </p:nvPicPr>
        <p:blipFill>
          <a:blip r:embed="rId4" cstate="print"/>
          <a:srcRect/>
          <a:stretch>
            <a:fillRect/>
          </a:stretch>
        </p:blipFill>
        <p:spPr bwMode="auto">
          <a:xfrm>
            <a:off x="0" y="5638800"/>
            <a:ext cx="1422400" cy="1219200"/>
          </a:xfrm>
          <a:prstGeom prst="rect">
            <a:avLst/>
          </a:prstGeom>
          <a:ln>
            <a:noFill/>
          </a:ln>
          <a:effectLst>
            <a:outerShdw blurRad="292100" dist="139700" dir="2700000" algn="tl" rotWithShape="0">
              <a:srgbClr val="333333">
                <a:alpha val="65000"/>
              </a:srgbClr>
            </a:outerShdw>
          </a:effectLst>
        </p:spPr>
      </p:pic>
      <p:pic>
        <p:nvPicPr>
          <p:cNvPr id="3077" name="Picture 5" descr="Picture3 copy"/>
          <p:cNvPicPr>
            <a:picLocks noChangeAspect="1" noChangeArrowheads="1"/>
          </p:cNvPicPr>
          <p:nvPr/>
        </p:nvPicPr>
        <p:blipFill>
          <a:blip r:embed="rId5" cstate="print"/>
          <a:srcRect/>
          <a:stretch>
            <a:fillRect/>
          </a:stretch>
        </p:blipFill>
        <p:spPr bwMode="auto">
          <a:xfrm>
            <a:off x="7677150" y="0"/>
            <a:ext cx="1466850" cy="13271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Challenge	</a:t>
            </a:r>
          </a:p>
        </p:txBody>
      </p:sp>
      <p:sp>
        <p:nvSpPr>
          <p:cNvPr id="5123" name="Rectangle 3"/>
          <p:cNvSpPr>
            <a:spLocks noGrp="1" noChangeArrowheads="1"/>
          </p:cNvSpPr>
          <p:nvPr>
            <p:ph type="body" idx="1"/>
          </p:nvPr>
        </p:nvSpPr>
        <p:spPr>
          <a:xfrm>
            <a:off x="1219200" y="1600200"/>
            <a:ext cx="7772400" cy="4530725"/>
          </a:xfrm>
        </p:spPr>
        <p:txBody>
          <a:bodyPr/>
          <a:lstStyle/>
          <a:p>
            <a:pPr eaLnBrk="1" hangingPunct="1"/>
            <a:r>
              <a:rPr lang="en-US" smtClean="0"/>
              <a:t>The </a:t>
            </a:r>
            <a:r>
              <a:rPr lang="en-US" u="sng" smtClean="0">
                <a:solidFill>
                  <a:schemeClr val="accent2"/>
                </a:solidFill>
              </a:rPr>
              <a:t>Dairy infrastructure</a:t>
            </a:r>
            <a:r>
              <a:rPr lang="en-US" smtClean="0"/>
              <a:t> has developed tremendously in last 10 yrs.</a:t>
            </a:r>
          </a:p>
          <a:p>
            <a:pPr eaLnBrk="1" hangingPunct="1"/>
            <a:r>
              <a:rPr lang="en-US" smtClean="0"/>
              <a:t>The </a:t>
            </a:r>
            <a:r>
              <a:rPr lang="en-US" u="sng" smtClean="0">
                <a:solidFill>
                  <a:schemeClr val="accent2"/>
                </a:solidFill>
              </a:rPr>
              <a:t>Academic infrastructure</a:t>
            </a:r>
            <a:r>
              <a:rPr lang="en-US" smtClean="0"/>
              <a:t> to support this dairy industry has not!</a:t>
            </a:r>
          </a:p>
          <a:p>
            <a:pPr eaLnBrk="1" hangingPunct="1"/>
            <a:r>
              <a:rPr lang="en-US" u="sng" smtClean="0"/>
              <a:t>Individually</a:t>
            </a:r>
            <a:r>
              <a:rPr lang="en-US" smtClean="0"/>
              <a:t> institutions don’t have the resources, faculty or facilities</a:t>
            </a:r>
          </a:p>
          <a:p>
            <a:pPr eaLnBrk="1" hangingPunct="1"/>
            <a:r>
              <a:rPr lang="en-US" smtClean="0"/>
              <a:t>Texas A&amp;M, NMSU &amp; UA </a:t>
            </a:r>
            <a:r>
              <a:rPr lang="en-US" u="sng" smtClean="0"/>
              <a:t>all</a:t>
            </a:r>
            <a:r>
              <a:rPr lang="en-US" smtClean="0"/>
              <a:t> closed dairies</a:t>
            </a:r>
          </a:p>
        </p:txBody>
      </p:sp>
      <p:pic>
        <p:nvPicPr>
          <p:cNvPr id="6" name="Picture 1"/>
          <p:cNvPicPr>
            <a:picLocks noChangeAspect="1" noChangeArrowheads="1"/>
          </p:cNvPicPr>
          <p:nvPr/>
        </p:nvPicPr>
        <p:blipFill>
          <a:blip r:embed="rId3" cstate="print"/>
          <a:srcRect/>
          <a:stretch>
            <a:fillRect/>
          </a:stretch>
        </p:blipFill>
        <p:spPr bwMode="auto">
          <a:xfrm>
            <a:off x="0" y="4876800"/>
            <a:ext cx="1143000" cy="1981200"/>
          </a:xfrm>
          <a:prstGeom prst="rect">
            <a:avLst/>
          </a:prstGeom>
          <a:ln>
            <a:noFill/>
          </a:ln>
          <a:effectLst>
            <a:outerShdw blurRad="292100" dist="139700" dir="2700000" algn="tl" rotWithShape="0">
              <a:srgbClr val="333333">
                <a:alpha val="65000"/>
              </a:srgbClr>
            </a:outerShdw>
          </a:effectLst>
        </p:spPr>
      </p:pic>
      <p:pic>
        <p:nvPicPr>
          <p:cNvPr id="8" name="Picture 7" descr="Picture3 copy"/>
          <p:cNvPicPr>
            <a:picLocks noChangeAspect="1" noChangeArrowheads="1"/>
          </p:cNvPicPr>
          <p:nvPr/>
        </p:nvPicPr>
        <p:blipFill>
          <a:blip r:embed="rId4" cstate="print"/>
          <a:srcRect/>
          <a:stretch>
            <a:fillRect/>
          </a:stretch>
        </p:blipFill>
        <p:spPr bwMode="auto">
          <a:xfrm>
            <a:off x="7924800" y="0"/>
            <a:ext cx="1219200" cy="110331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3800" smtClean="0"/>
              <a:t>Background and justification –</a:t>
            </a:r>
            <a:br>
              <a:rPr lang="en-US" sz="3800" smtClean="0"/>
            </a:br>
            <a:r>
              <a:rPr lang="en-US" sz="3800" smtClean="0"/>
              <a:t>New Mexico and Texas</a:t>
            </a:r>
          </a:p>
        </p:txBody>
      </p:sp>
      <p:sp>
        <p:nvSpPr>
          <p:cNvPr id="6147" name="Rectangle 3"/>
          <p:cNvSpPr>
            <a:spLocks noGrp="1" noChangeArrowheads="1"/>
          </p:cNvSpPr>
          <p:nvPr>
            <p:ph type="body" idx="1"/>
          </p:nvPr>
        </p:nvSpPr>
        <p:spPr>
          <a:xfrm>
            <a:off x="1371600" y="1676400"/>
            <a:ext cx="6781800" cy="3733800"/>
          </a:xfrm>
        </p:spPr>
        <p:txBody>
          <a:bodyPr/>
          <a:lstStyle/>
          <a:p>
            <a:pPr eaLnBrk="1" hangingPunct="1">
              <a:lnSpc>
                <a:spcPct val="80000"/>
              </a:lnSpc>
              <a:buFont typeface="Wingdings" pitchFamily="2" charset="2"/>
              <a:buNone/>
            </a:pPr>
            <a:endParaRPr lang="en-US" sz="2000" dirty="0" smtClean="0"/>
          </a:p>
          <a:p>
            <a:pPr eaLnBrk="1" hangingPunct="1">
              <a:lnSpc>
                <a:spcPct val="80000"/>
              </a:lnSpc>
            </a:pPr>
            <a:r>
              <a:rPr lang="en-US" sz="2000" dirty="0" smtClean="0"/>
              <a:t>#1   California: 				3,514  </a:t>
            </a:r>
          </a:p>
          <a:p>
            <a:pPr eaLnBrk="1" hangingPunct="1">
              <a:lnSpc>
                <a:spcPct val="80000"/>
              </a:lnSpc>
            </a:pPr>
            <a:r>
              <a:rPr lang="en-US" sz="2000" dirty="0" smtClean="0"/>
              <a:t>#2   Wisconsin: 				2,179  </a:t>
            </a:r>
          </a:p>
          <a:p>
            <a:pPr eaLnBrk="1" hangingPunct="1">
              <a:lnSpc>
                <a:spcPct val="80000"/>
              </a:lnSpc>
            </a:pPr>
            <a:r>
              <a:rPr lang="en-US" sz="2000" dirty="0" smtClean="0">
                <a:solidFill>
                  <a:schemeClr val="accent2"/>
                </a:solidFill>
              </a:rPr>
              <a:t>New Mexico and Texas 			1,501 </a:t>
            </a:r>
          </a:p>
          <a:p>
            <a:pPr eaLnBrk="1" hangingPunct="1">
              <a:lnSpc>
                <a:spcPct val="80000"/>
              </a:lnSpc>
            </a:pPr>
            <a:r>
              <a:rPr lang="en-US" sz="2000" dirty="0" smtClean="0"/>
              <a:t>#3   New York: 				1,099  </a:t>
            </a:r>
          </a:p>
          <a:p>
            <a:pPr eaLnBrk="1" hangingPunct="1">
              <a:lnSpc>
                <a:spcPct val="80000"/>
              </a:lnSpc>
            </a:pPr>
            <a:r>
              <a:rPr lang="en-US" sz="2000" dirty="0" smtClean="0"/>
              <a:t>#4   Idaho: 					1,047 </a:t>
            </a:r>
          </a:p>
          <a:p>
            <a:pPr eaLnBrk="1" hangingPunct="1">
              <a:lnSpc>
                <a:spcPct val="80000"/>
              </a:lnSpc>
            </a:pPr>
            <a:r>
              <a:rPr lang="en-US" sz="2000" dirty="0" smtClean="0"/>
              <a:t>#5   Pennsylvania: 				   935 </a:t>
            </a:r>
          </a:p>
          <a:p>
            <a:pPr eaLnBrk="1" hangingPunct="1">
              <a:lnSpc>
                <a:spcPct val="80000"/>
              </a:lnSpc>
            </a:pPr>
            <a:r>
              <a:rPr lang="en-US" sz="2000" dirty="0" smtClean="0">
                <a:solidFill>
                  <a:schemeClr val="accent2"/>
                </a:solidFill>
              </a:rPr>
              <a:t>#6   Texas: 					   789    </a:t>
            </a:r>
          </a:p>
          <a:p>
            <a:pPr eaLnBrk="1" hangingPunct="1">
              <a:lnSpc>
                <a:spcPct val="80000"/>
              </a:lnSpc>
            </a:pPr>
            <a:r>
              <a:rPr lang="en-US" sz="2000" dirty="0" smtClean="0"/>
              <a:t>#7   Minnesota 				   784 </a:t>
            </a:r>
          </a:p>
          <a:p>
            <a:pPr eaLnBrk="1" hangingPunct="1">
              <a:lnSpc>
                <a:spcPct val="80000"/>
              </a:lnSpc>
            </a:pPr>
            <a:r>
              <a:rPr lang="en-US" sz="2000" dirty="0" smtClean="0">
                <a:solidFill>
                  <a:schemeClr val="accent2"/>
                </a:solidFill>
              </a:rPr>
              <a:t>#8   New Mexico: 				   712    </a:t>
            </a:r>
          </a:p>
          <a:p>
            <a:pPr eaLnBrk="1" hangingPunct="1">
              <a:lnSpc>
                <a:spcPct val="80000"/>
              </a:lnSpc>
            </a:pPr>
            <a:r>
              <a:rPr lang="en-US" sz="2000" dirty="0" smtClean="0"/>
              <a:t>#9   Michigan: 				   698 </a:t>
            </a:r>
          </a:p>
          <a:p>
            <a:pPr eaLnBrk="1" hangingPunct="1">
              <a:lnSpc>
                <a:spcPct val="80000"/>
              </a:lnSpc>
            </a:pPr>
            <a:r>
              <a:rPr lang="en-US" sz="2000" dirty="0" smtClean="0"/>
              <a:t>#10  Washington: 				   487    </a:t>
            </a:r>
          </a:p>
          <a:p>
            <a:pPr eaLnBrk="1" hangingPunct="1">
              <a:lnSpc>
                <a:spcPct val="80000"/>
              </a:lnSpc>
            </a:pPr>
            <a:endParaRPr lang="en-US" sz="2000" dirty="0" smtClean="0"/>
          </a:p>
        </p:txBody>
      </p:sp>
      <p:sp>
        <p:nvSpPr>
          <p:cNvPr id="6148" name="AutoShape 8"/>
          <p:cNvSpPr>
            <a:spLocks noChangeArrowheads="1"/>
          </p:cNvSpPr>
          <p:nvPr/>
        </p:nvSpPr>
        <p:spPr bwMode="auto">
          <a:xfrm>
            <a:off x="6705600" y="3886200"/>
            <a:ext cx="381000" cy="838200"/>
          </a:xfrm>
          <a:prstGeom prst="curvedRightArrow">
            <a:avLst>
              <a:gd name="adj1" fmla="val 44000"/>
              <a:gd name="adj2" fmla="val 88000"/>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6149" name="AutoShape 15"/>
          <p:cNvSpPr>
            <a:spLocks noChangeArrowheads="1"/>
          </p:cNvSpPr>
          <p:nvPr/>
        </p:nvSpPr>
        <p:spPr bwMode="auto">
          <a:xfrm>
            <a:off x="7620000" y="2438400"/>
            <a:ext cx="1066800" cy="533400"/>
          </a:xfrm>
          <a:prstGeom prst="left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en-US"/>
          </a:p>
        </p:txBody>
      </p:sp>
      <p:sp>
        <p:nvSpPr>
          <p:cNvPr id="6150" name="Text Box 16"/>
          <p:cNvSpPr txBox="1">
            <a:spLocks noChangeArrowheads="1"/>
          </p:cNvSpPr>
          <p:nvPr/>
        </p:nvSpPr>
        <p:spPr bwMode="auto">
          <a:xfrm>
            <a:off x="1905000" y="5257800"/>
            <a:ext cx="6754813" cy="461963"/>
          </a:xfrm>
          <a:prstGeom prst="rect">
            <a:avLst/>
          </a:prstGeom>
          <a:noFill/>
          <a:ln w="9525">
            <a:noFill/>
            <a:miter lim="800000"/>
            <a:headEnd/>
            <a:tailEnd/>
          </a:ln>
        </p:spPr>
        <p:txBody>
          <a:bodyPr wrap="none">
            <a:spAutoFit/>
          </a:bodyPr>
          <a:lstStyle/>
          <a:p>
            <a:r>
              <a:rPr lang="en-US" sz="2400" u="sng" dirty="0">
                <a:solidFill>
                  <a:schemeClr val="accent2"/>
                </a:solidFill>
              </a:rPr>
              <a:t>New Mexico and Texas combined: #3 nationally!</a:t>
            </a:r>
          </a:p>
        </p:txBody>
      </p:sp>
      <p:sp>
        <p:nvSpPr>
          <p:cNvPr id="6151" name="Text Box 17"/>
          <p:cNvSpPr txBox="1">
            <a:spLocks noChangeArrowheads="1"/>
          </p:cNvSpPr>
          <p:nvPr/>
        </p:nvSpPr>
        <p:spPr bwMode="auto">
          <a:xfrm>
            <a:off x="1447800" y="6324600"/>
            <a:ext cx="3508375" cy="246063"/>
          </a:xfrm>
          <a:prstGeom prst="rect">
            <a:avLst/>
          </a:prstGeom>
          <a:noFill/>
          <a:ln w="9525">
            <a:noFill/>
            <a:miter lim="800000"/>
            <a:headEnd/>
            <a:tailEnd/>
          </a:ln>
        </p:spPr>
        <p:txBody>
          <a:bodyPr wrap="none">
            <a:spAutoFit/>
          </a:bodyPr>
          <a:lstStyle/>
          <a:p>
            <a:r>
              <a:rPr lang="en-US" sz="1000"/>
              <a:t>Source: NASS, May milk production release June 18, 2009</a:t>
            </a:r>
          </a:p>
        </p:txBody>
      </p:sp>
      <p:pic>
        <p:nvPicPr>
          <p:cNvPr id="9" name="Picture 1"/>
          <p:cNvPicPr>
            <a:picLocks noChangeAspect="1" noChangeArrowheads="1"/>
          </p:cNvPicPr>
          <p:nvPr/>
        </p:nvPicPr>
        <p:blipFill>
          <a:blip r:embed="rId3" cstate="print"/>
          <a:srcRect/>
          <a:stretch>
            <a:fillRect/>
          </a:stretch>
        </p:blipFill>
        <p:spPr bwMode="auto">
          <a:xfrm>
            <a:off x="0" y="4876800"/>
            <a:ext cx="1143000" cy="1981200"/>
          </a:xfrm>
          <a:prstGeom prst="rect">
            <a:avLst/>
          </a:prstGeom>
          <a:ln>
            <a:noFill/>
          </a:ln>
          <a:effectLst>
            <a:outerShdw blurRad="292100" dist="139700" dir="2700000" algn="tl" rotWithShape="0">
              <a:srgbClr val="333333">
                <a:alpha val="65000"/>
              </a:srgbClr>
            </a:outerShdw>
          </a:effectLst>
        </p:spPr>
      </p:pic>
      <p:pic>
        <p:nvPicPr>
          <p:cNvPr id="11" name="Picture 10" descr="Picture3 copy"/>
          <p:cNvPicPr>
            <a:picLocks noChangeAspect="1" noChangeArrowheads="1"/>
          </p:cNvPicPr>
          <p:nvPr/>
        </p:nvPicPr>
        <p:blipFill>
          <a:blip r:embed="rId4" cstate="print"/>
          <a:srcRect/>
          <a:stretch>
            <a:fillRect/>
          </a:stretch>
        </p:blipFill>
        <p:spPr bwMode="auto">
          <a:xfrm>
            <a:off x="7924800" y="0"/>
            <a:ext cx="1219200" cy="110331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p:nvPr>
        </p:nvSpPr>
        <p:spPr/>
        <p:txBody>
          <a:bodyPr/>
          <a:lstStyle/>
          <a:p>
            <a:r>
              <a:rPr lang="en-US" sz="3800" smtClean="0"/>
              <a:t>Background and justification –</a:t>
            </a:r>
            <a:br>
              <a:rPr lang="en-US" sz="3800" smtClean="0"/>
            </a:br>
            <a:r>
              <a:rPr lang="en-US" sz="3800" smtClean="0"/>
              <a:t>New Mexico and Texas</a:t>
            </a:r>
          </a:p>
        </p:txBody>
      </p:sp>
      <p:sp>
        <p:nvSpPr>
          <p:cNvPr id="7171" name="Footer Placeholder 1"/>
          <p:cNvSpPr>
            <a:spLocks noGrp="1"/>
          </p:cNvSpPr>
          <p:nvPr>
            <p:ph type="ftr" sz="quarter" idx="4294967295"/>
          </p:nvPr>
        </p:nvSpPr>
        <p:spPr>
          <a:xfrm>
            <a:off x="1752600" y="6400800"/>
            <a:ext cx="2971800" cy="457200"/>
          </a:xfrm>
          <a:prstGeom prst="rect">
            <a:avLst/>
          </a:prstGeom>
          <a:noFill/>
        </p:spPr>
        <p:txBody>
          <a:bodyPr/>
          <a:lstStyle/>
          <a:p>
            <a:endParaRPr lang="en-US" dirty="0" smtClean="0"/>
          </a:p>
        </p:txBody>
      </p:sp>
      <p:pic>
        <p:nvPicPr>
          <p:cNvPr id="7172" name="Picture 2"/>
          <p:cNvPicPr>
            <a:picLocks noChangeAspect="1" noChangeArrowheads="1"/>
          </p:cNvPicPr>
          <p:nvPr/>
        </p:nvPicPr>
        <p:blipFill>
          <a:blip r:embed="rId3" cstate="print"/>
          <a:srcRect/>
          <a:stretch>
            <a:fillRect/>
          </a:stretch>
        </p:blipFill>
        <p:spPr bwMode="auto">
          <a:xfrm>
            <a:off x="990600" y="1752600"/>
            <a:ext cx="7543800" cy="4572000"/>
          </a:xfrm>
          <a:prstGeom prst="rect">
            <a:avLst/>
          </a:prstGeom>
          <a:noFill/>
          <a:ln w="9525">
            <a:noFill/>
            <a:miter lim="800000"/>
            <a:headEnd/>
            <a:tailEnd/>
          </a:ln>
        </p:spPr>
      </p:pic>
      <p:pic>
        <p:nvPicPr>
          <p:cNvPr id="9" name="Picture 1"/>
          <p:cNvPicPr>
            <a:picLocks noChangeAspect="1" noChangeArrowheads="1"/>
          </p:cNvPicPr>
          <p:nvPr/>
        </p:nvPicPr>
        <p:blipFill>
          <a:blip r:embed="rId4" cstate="print"/>
          <a:srcRect/>
          <a:stretch>
            <a:fillRect/>
          </a:stretch>
        </p:blipFill>
        <p:spPr bwMode="auto">
          <a:xfrm>
            <a:off x="0" y="4876800"/>
            <a:ext cx="1143000" cy="1981200"/>
          </a:xfrm>
          <a:prstGeom prst="rect">
            <a:avLst/>
          </a:prstGeom>
          <a:ln>
            <a:noFill/>
          </a:ln>
          <a:effectLst>
            <a:outerShdw blurRad="292100" dist="139700" dir="2700000" algn="tl" rotWithShape="0">
              <a:srgbClr val="333333">
                <a:alpha val="65000"/>
              </a:srgbClr>
            </a:outerShdw>
          </a:effectLst>
        </p:spPr>
      </p:pic>
      <p:pic>
        <p:nvPicPr>
          <p:cNvPr id="10" name="Picture 9" descr="Picture3 copy"/>
          <p:cNvPicPr>
            <a:picLocks noChangeAspect="1" noChangeArrowheads="1"/>
          </p:cNvPicPr>
          <p:nvPr/>
        </p:nvPicPr>
        <p:blipFill>
          <a:blip r:embed="rId5" cstate="print"/>
          <a:srcRect/>
          <a:stretch>
            <a:fillRect/>
          </a:stretch>
        </p:blipFill>
        <p:spPr bwMode="auto">
          <a:xfrm>
            <a:off x="7924800" y="0"/>
            <a:ext cx="1219200" cy="110331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Action</a:t>
            </a:r>
          </a:p>
        </p:txBody>
      </p:sp>
      <p:sp>
        <p:nvSpPr>
          <p:cNvPr id="12291" name="Rectangle 3"/>
          <p:cNvSpPr>
            <a:spLocks noGrp="1" noChangeArrowheads="1"/>
          </p:cNvSpPr>
          <p:nvPr>
            <p:ph type="body" idx="1"/>
          </p:nvPr>
        </p:nvSpPr>
        <p:spPr>
          <a:xfrm>
            <a:off x="1143000" y="1600200"/>
            <a:ext cx="7772400" cy="4530725"/>
          </a:xfrm>
        </p:spPr>
        <p:txBody>
          <a:bodyPr/>
          <a:lstStyle/>
          <a:p>
            <a:pPr eaLnBrk="1" hangingPunct="1">
              <a:lnSpc>
                <a:spcPct val="90000"/>
              </a:lnSpc>
            </a:pPr>
            <a:r>
              <a:rPr lang="en-US" sz="2000" dirty="0" smtClean="0"/>
              <a:t>Southern Great Plains Dairy Consortium has been established (2007)</a:t>
            </a:r>
          </a:p>
          <a:p>
            <a:pPr eaLnBrk="1" hangingPunct="1">
              <a:lnSpc>
                <a:spcPct val="90000"/>
              </a:lnSpc>
            </a:pPr>
            <a:r>
              <a:rPr lang="en-US" sz="2000" dirty="0" smtClean="0"/>
              <a:t>Consortium is the framework for coordinating </a:t>
            </a:r>
            <a:r>
              <a:rPr lang="en-US" sz="2000" i="1" dirty="0" smtClean="0"/>
              <a:t>Research &amp; Extension </a:t>
            </a:r>
            <a:r>
              <a:rPr lang="en-US" sz="2000" dirty="0" smtClean="0"/>
              <a:t>and </a:t>
            </a:r>
            <a:r>
              <a:rPr lang="en-US" sz="2000" i="1" dirty="0" smtClean="0"/>
              <a:t>Teaching</a:t>
            </a:r>
            <a:r>
              <a:rPr lang="en-US" sz="2000" dirty="0" smtClean="0"/>
              <a:t> efforts</a:t>
            </a:r>
          </a:p>
          <a:p>
            <a:pPr eaLnBrk="1" hangingPunct="1">
              <a:lnSpc>
                <a:spcPct val="90000"/>
              </a:lnSpc>
            </a:pPr>
            <a:r>
              <a:rPr lang="en-US" sz="2000" i="1" dirty="0" smtClean="0"/>
              <a:t>Research &amp; Extension </a:t>
            </a:r>
            <a:r>
              <a:rPr lang="en-US" sz="2000" dirty="0" smtClean="0"/>
              <a:t>– </a:t>
            </a:r>
          </a:p>
          <a:p>
            <a:pPr lvl="1" eaLnBrk="1" hangingPunct="1">
              <a:lnSpc>
                <a:spcPct val="90000"/>
              </a:lnSpc>
            </a:pPr>
            <a:r>
              <a:rPr lang="en-US" sz="2000" dirty="0" smtClean="0"/>
              <a:t>producer identified issues</a:t>
            </a:r>
          </a:p>
          <a:p>
            <a:pPr lvl="1" eaLnBrk="1" hangingPunct="1">
              <a:lnSpc>
                <a:spcPct val="90000"/>
              </a:lnSpc>
            </a:pPr>
            <a:r>
              <a:rPr lang="en-US" sz="2000" dirty="0" smtClean="0"/>
              <a:t>leverage expertise across participating universities</a:t>
            </a:r>
          </a:p>
          <a:p>
            <a:pPr lvl="1" eaLnBrk="1" hangingPunct="1">
              <a:lnSpc>
                <a:spcPct val="90000"/>
              </a:lnSpc>
            </a:pPr>
            <a:r>
              <a:rPr lang="en-US" sz="2000" dirty="0" smtClean="0"/>
              <a:t>leverage research equipment and facilities across participating universities</a:t>
            </a:r>
          </a:p>
          <a:p>
            <a:pPr eaLnBrk="1" hangingPunct="1">
              <a:lnSpc>
                <a:spcPct val="90000"/>
              </a:lnSpc>
            </a:pPr>
            <a:r>
              <a:rPr lang="en-US" sz="2000" i="1" dirty="0" smtClean="0"/>
              <a:t>Teaching</a:t>
            </a:r>
            <a:r>
              <a:rPr lang="en-US" sz="2000" dirty="0" smtClean="0"/>
              <a:t> –</a:t>
            </a:r>
          </a:p>
          <a:p>
            <a:pPr lvl="1" eaLnBrk="1" hangingPunct="1">
              <a:lnSpc>
                <a:spcPct val="90000"/>
              </a:lnSpc>
            </a:pPr>
            <a:r>
              <a:rPr lang="en-US" sz="2000" dirty="0" smtClean="0"/>
              <a:t>leverage knowledge and expertise to advance students in hands-on </a:t>
            </a:r>
            <a:r>
              <a:rPr lang="en-US" sz="2000" u="sng" dirty="0" smtClean="0"/>
              <a:t>large herd</a:t>
            </a:r>
            <a:r>
              <a:rPr lang="en-US" sz="2000" dirty="0" smtClean="0"/>
              <a:t> management class</a:t>
            </a:r>
          </a:p>
          <a:p>
            <a:pPr eaLnBrk="1" hangingPunct="1">
              <a:lnSpc>
                <a:spcPct val="90000"/>
              </a:lnSpc>
              <a:buFont typeface="Wingdings" pitchFamily="2" charset="2"/>
              <a:buNone/>
            </a:pPr>
            <a:endParaRPr lang="en-US" sz="2400" dirty="0" smtClean="0"/>
          </a:p>
        </p:txBody>
      </p:sp>
      <p:pic>
        <p:nvPicPr>
          <p:cNvPr id="6" name="Picture 1"/>
          <p:cNvPicPr>
            <a:picLocks noChangeAspect="1" noChangeArrowheads="1"/>
          </p:cNvPicPr>
          <p:nvPr/>
        </p:nvPicPr>
        <p:blipFill>
          <a:blip r:embed="rId3" cstate="print"/>
          <a:srcRect/>
          <a:stretch>
            <a:fillRect/>
          </a:stretch>
        </p:blipFill>
        <p:spPr bwMode="auto">
          <a:xfrm>
            <a:off x="0" y="4876800"/>
            <a:ext cx="1143000" cy="1981200"/>
          </a:xfrm>
          <a:prstGeom prst="rect">
            <a:avLst/>
          </a:prstGeom>
          <a:ln>
            <a:noFill/>
          </a:ln>
          <a:effectLst>
            <a:outerShdw blurRad="292100" dist="139700" dir="2700000" algn="tl" rotWithShape="0">
              <a:srgbClr val="333333">
                <a:alpha val="65000"/>
              </a:srgbClr>
            </a:outerShdw>
          </a:effectLst>
        </p:spPr>
      </p:pic>
      <p:pic>
        <p:nvPicPr>
          <p:cNvPr id="7" name="Picture 6" descr="Picture3 copy"/>
          <p:cNvPicPr>
            <a:picLocks noChangeAspect="1" noChangeArrowheads="1"/>
          </p:cNvPicPr>
          <p:nvPr/>
        </p:nvPicPr>
        <p:blipFill>
          <a:blip r:embed="rId4" cstate="print"/>
          <a:srcRect/>
          <a:stretch>
            <a:fillRect/>
          </a:stretch>
        </p:blipFill>
        <p:spPr bwMode="auto">
          <a:xfrm>
            <a:off x="7924800" y="0"/>
            <a:ext cx="1219200" cy="110331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Participants</a:t>
            </a:r>
          </a:p>
        </p:txBody>
      </p:sp>
      <p:sp>
        <p:nvSpPr>
          <p:cNvPr id="13315" name="Rectangle 3"/>
          <p:cNvSpPr>
            <a:spLocks noGrp="1" noChangeArrowheads="1"/>
          </p:cNvSpPr>
          <p:nvPr>
            <p:ph type="body" idx="1"/>
          </p:nvPr>
        </p:nvSpPr>
        <p:spPr>
          <a:xfrm>
            <a:off x="1143000" y="1600200"/>
            <a:ext cx="7772400" cy="4530725"/>
          </a:xfrm>
        </p:spPr>
        <p:txBody>
          <a:bodyPr/>
          <a:lstStyle/>
          <a:p>
            <a:pPr eaLnBrk="1" hangingPunct="1">
              <a:lnSpc>
                <a:spcPct val="90000"/>
              </a:lnSpc>
            </a:pPr>
            <a:r>
              <a:rPr lang="en-US" sz="2400" smtClean="0"/>
              <a:t>NMSU Extension &amp; Experiment Station</a:t>
            </a:r>
          </a:p>
          <a:p>
            <a:pPr eaLnBrk="1" hangingPunct="1">
              <a:lnSpc>
                <a:spcPct val="90000"/>
              </a:lnSpc>
            </a:pPr>
            <a:r>
              <a:rPr lang="en-US" sz="2400" smtClean="0"/>
              <a:t>Texas AgriLife Research &amp; Extension Service</a:t>
            </a:r>
          </a:p>
          <a:p>
            <a:pPr eaLnBrk="1" hangingPunct="1">
              <a:lnSpc>
                <a:spcPct val="90000"/>
              </a:lnSpc>
            </a:pPr>
            <a:r>
              <a:rPr lang="en-US" sz="2400" smtClean="0"/>
              <a:t>West Texas A&amp;M University</a:t>
            </a:r>
          </a:p>
          <a:p>
            <a:pPr eaLnBrk="1" hangingPunct="1">
              <a:lnSpc>
                <a:spcPct val="90000"/>
              </a:lnSpc>
            </a:pPr>
            <a:r>
              <a:rPr lang="en-US" sz="2400" smtClean="0"/>
              <a:t>Texas Tech University</a:t>
            </a:r>
          </a:p>
          <a:p>
            <a:pPr eaLnBrk="1" hangingPunct="1">
              <a:lnSpc>
                <a:spcPct val="90000"/>
              </a:lnSpc>
            </a:pPr>
            <a:r>
              <a:rPr lang="en-US" sz="2400" smtClean="0"/>
              <a:t>Tarleton State University</a:t>
            </a:r>
          </a:p>
          <a:p>
            <a:pPr eaLnBrk="1" hangingPunct="1">
              <a:lnSpc>
                <a:spcPct val="90000"/>
              </a:lnSpc>
            </a:pPr>
            <a:r>
              <a:rPr lang="en-US" sz="2400" smtClean="0"/>
              <a:t>University of Arizona</a:t>
            </a:r>
          </a:p>
          <a:p>
            <a:pPr eaLnBrk="1" hangingPunct="1">
              <a:lnSpc>
                <a:spcPct val="90000"/>
              </a:lnSpc>
            </a:pPr>
            <a:r>
              <a:rPr lang="en-US" sz="2400" smtClean="0"/>
              <a:t>Oklahoma State University</a:t>
            </a:r>
          </a:p>
          <a:p>
            <a:pPr eaLnBrk="1" hangingPunct="1">
              <a:lnSpc>
                <a:spcPct val="90000"/>
              </a:lnSpc>
            </a:pPr>
            <a:r>
              <a:rPr lang="en-US" sz="2400" smtClean="0"/>
              <a:t>USDA – Agricultural Research Service</a:t>
            </a:r>
          </a:p>
          <a:p>
            <a:pPr eaLnBrk="1" hangingPunct="1">
              <a:lnSpc>
                <a:spcPct val="90000"/>
              </a:lnSpc>
            </a:pPr>
            <a:r>
              <a:rPr lang="en-US" sz="2400" smtClean="0"/>
              <a:t>Texas Veterinary Medical Diagnostic Lab</a:t>
            </a:r>
          </a:p>
          <a:p>
            <a:pPr eaLnBrk="1" hangingPunct="1">
              <a:lnSpc>
                <a:spcPct val="90000"/>
              </a:lnSpc>
            </a:pPr>
            <a:endParaRPr lang="en-US" sz="2400" smtClean="0"/>
          </a:p>
        </p:txBody>
      </p:sp>
      <p:pic>
        <p:nvPicPr>
          <p:cNvPr id="6" name="Picture 1"/>
          <p:cNvPicPr>
            <a:picLocks noChangeAspect="1" noChangeArrowheads="1"/>
          </p:cNvPicPr>
          <p:nvPr/>
        </p:nvPicPr>
        <p:blipFill>
          <a:blip r:embed="rId3" cstate="print"/>
          <a:srcRect/>
          <a:stretch>
            <a:fillRect/>
          </a:stretch>
        </p:blipFill>
        <p:spPr bwMode="auto">
          <a:xfrm>
            <a:off x="0" y="4876800"/>
            <a:ext cx="1143000" cy="1981200"/>
          </a:xfrm>
          <a:prstGeom prst="rect">
            <a:avLst/>
          </a:prstGeom>
          <a:ln>
            <a:noFill/>
          </a:ln>
          <a:effectLst>
            <a:outerShdw blurRad="292100" dist="139700" dir="2700000" algn="tl" rotWithShape="0">
              <a:srgbClr val="333333">
                <a:alpha val="65000"/>
              </a:srgbClr>
            </a:outerShdw>
          </a:effectLst>
        </p:spPr>
      </p:pic>
      <p:pic>
        <p:nvPicPr>
          <p:cNvPr id="7" name="Picture 6" descr="Picture3 copy"/>
          <p:cNvPicPr>
            <a:picLocks noChangeAspect="1" noChangeArrowheads="1"/>
          </p:cNvPicPr>
          <p:nvPr/>
        </p:nvPicPr>
        <p:blipFill>
          <a:blip r:embed="rId4" cstate="print"/>
          <a:srcRect/>
          <a:stretch>
            <a:fillRect/>
          </a:stretch>
        </p:blipFill>
        <p:spPr bwMode="auto">
          <a:xfrm>
            <a:off x="7924800" y="0"/>
            <a:ext cx="1219200" cy="110331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Supporters</a:t>
            </a:r>
          </a:p>
        </p:txBody>
      </p:sp>
      <p:sp>
        <p:nvSpPr>
          <p:cNvPr id="14339" name="Rectangle 3"/>
          <p:cNvSpPr>
            <a:spLocks noGrp="1" noChangeArrowheads="1"/>
          </p:cNvSpPr>
          <p:nvPr>
            <p:ph type="body" idx="1"/>
          </p:nvPr>
        </p:nvSpPr>
        <p:spPr>
          <a:xfrm>
            <a:off x="1143000" y="1600200"/>
            <a:ext cx="7772400" cy="4530725"/>
          </a:xfrm>
        </p:spPr>
        <p:txBody>
          <a:bodyPr/>
          <a:lstStyle/>
          <a:p>
            <a:pPr eaLnBrk="1" hangingPunct="1">
              <a:lnSpc>
                <a:spcPct val="90000"/>
              </a:lnSpc>
            </a:pPr>
            <a:r>
              <a:rPr lang="en-US" sz="2400" dirty="0" smtClean="0"/>
              <a:t>Dairy Producers of New Mexico (DPNM)</a:t>
            </a:r>
          </a:p>
          <a:p>
            <a:pPr eaLnBrk="1" hangingPunct="1">
              <a:lnSpc>
                <a:spcPct val="90000"/>
              </a:lnSpc>
            </a:pPr>
            <a:r>
              <a:rPr lang="en-US" sz="2400" dirty="0" smtClean="0"/>
              <a:t>Texas Association of Dairymen (TAD)</a:t>
            </a:r>
          </a:p>
          <a:p>
            <a:pPr eaLnBrk="1" hangingPunct="1">
              <a:lnSpc>
                <a:spcPct val="90000"/>
              </a:lnSpc>
            </a:pPr>
            <a:endParaRPr lang="en-US" sz="2400" dirty="0" smtClean="0"/>
          </a:p>
          <a:p>
            <a:pPr eaLnBrk="1" hangingPunct="1">
              <a:lnSpc>
                <a:spcPct val="90000"/>
              </a:lnSpc>
            </a:pPr>
            <a:r>
              <a:rPr lang="en-US" sz="2400" dirty="0" smtClean="0"/>
              <a:t>Dairy Farmers of America (DFA)</a:t>
            </a:r>
          </a:p>
          <a:p>
            <a:pPr eaLnBrk="1" hangingPunct="1">
              <a:lnSpc>
                <a:spcPct val="90000"/>
              </a:lnSpc>
            </a:pPr>
            <a:r>
              <a:rPr lang="en-US" sz="2400" dirty="0" smtClean="0"/>
              <a:t>Select Dairy Producers </a:t>
            </a:r>
          </a:p>
          <a:p>
            <a:pPr eaLnBrk="1" hangingPunct="1">
              <a:lnSpc>
                <a:spcPct val="90000"/>
              </a:lnSpc>
            </a:pPr>
            <a:endParaRPr lang="en-US" sz="2400" dirty="0" smtClean="0"/>
          </a:p>
          <a:p>
            <a:pPr eaLnBrk="1" hangingPunct="1">
              <a:lnSpc>
                <a:spcPct val="90000"/>
              </a:lnSpc>
            </a:pPr>
            <a:r>
              <a:rPr lang="en-US" sz="2400" dirty="0" err="1" smtClean="0"/>
              <a:t>DairyMax</a:t>
            </a:r>
            <a:endParaRPr lang="en-US" sz="2400" dirty="0" smtClean="0"/>
          </a:p>
          <a:p>
            <a:pPr eaLnBrk="1" hangingPunct="1">
              <a:lnSpc>
                <a:spcPct val="90000"/>
              </a:lnSpc>
            </a:pPr>
            <a:r>
              <a:rPr lang="en-US" sz="2400" dirty="0" smtClean="0"/>
              <a:t>Southwest Dairy Museum</a:t>
            </a:r>
          </a:p>
          <a:p>
            <a:pPr eaLnBrk="1" hangingPunct="1">
              <a:lnSpc>
                <a:spcPct val="90000"/>
              </a:lnSpc>
            </a:pPr>
            <a:endParaRPr lang="en-US" sz="2400" dirty="0" smtClean="0"/>
          </a:p>
          <a:p>
            <a:pPr eaLnBrk="1" hangingPunct="1">
              <a:lnSpc>
                <a:spcPct val="90000"/>
              </a:lnSpc>
            </a:pPr>
            <a:r>
              <a:rPr lang="en-US" sz="2400" dirty="0" smtClean="0">
                <a:solidFill>
                  <a:srgbClr val="FF0000"/>
                </a:solidFill>
              </a:rPr>
              <a:t>Support = legislative support!</a:t>
            </a:r>
          </a:p>
        </p:txBody>
      </p:sp>
      <p:pic>
        <p:nvPicPr>
          <p:cNvPr id="6" name="Picture 1"/>
          <p:cNvPicPr>
            <a:picLocks noChangeAspect="1" noChangeArrowheads="1"/>
          </p:cNvPicPr>
          <p:nvPr/>
        </p:nvPicPr>
        <p:blipFill>
          <a:blip r:embed="rId3" cstate="print"/>
          <a:srcRect/>
          <a:stretch>
            <a:fillRect/>
          </a:stretch>
        </p:blipFill>
        <p:spPr bwMode="auto">
          <a:xfrm>
            <a:off x="0" y="4876800"/>
            <a:ext cx="1143000" cy="1981200"/>
          </a:xfrm>
          <a:prstGeom prst="rect">
            <a:avLst/>
          </a:prstGeom>
          <a:ln>
            <a:noFill/>
          </a:ln>
          <a:effectLst>
            <a:outerShdw blurRad="292100" dist="139700" dir="2700000" algn="tl" rotWithShape="0">
              <a:srgbClr val="333333">
                <a:alpha val="65000"/>
              </a:srgbClr>
            </a:outerShdw>
          </a:effectLst>
        </p:spPr>
      </p:pic>
      <p:pic>
        <p:nvPicPr>
          <p:cNvPr id="7" name="Picture 6" descr="Picture3 copy"/>
          <p:cNvPicPr>
            <a:picLocks noChangeAspect="1" noChangeArrowheads="1"/>
          </p:cNvPicPr>
          <p:nvPr/>
        </p:nvPicPr>
        <p:blipFill>
          <a:blip r:embed="rId4" cstate="print"/>
          <a:srcRect/>
          <a:stretch>
            <a:fillRect/>
          </a:stretch>
        </p:blipFill>
        <p:spPr bwMode="auto">
          <a:xfrm>
            <a:off x="7924800" y="0"/>
            <a:ext cx="1219200" cy="110331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0"/>
            <a:ext cx="7772400" cy="1752600"/>
          </a:xfrm>
          <a:noFill/>
          <a:ln/>
        </p:spPr>
        <p:txBody>
          <a:bodyPr lIns="92075" tIns="46038" rIns="92075" bIns="46038"/>
          <a:lstStyle/>
          <a:p>
            <a:pPr algn="ctr"/>
            <a:r>
              <a:rPr lang="en-US" dirty="0"/>
              <a:t>Consortium for Cattle Feeding &amp; Environmental Science</a:t>
            </a:r>
          </a:p>
        </p:txBody>
      </p:sp>
      <p:graphicFrame>
        <p:nvGraphicFramePr>
          <p:cNvPr id="39939" name="Object 3"/>
          <p:cNvGraphicFramePr>
            <a:graphicFrameLocks/>
          </p:cNvGraphicFramePr>
          <p:nvPr/>
        </p:nvGraphicFramePr>
        <p:xfrm>
          <a:off x="2111375" y="1981200"/>
          <a:ext cx="4913313" cy="4108450"/>
        </p:xfrm>
        <a:graphic>
          <a:graphicData uri="http://schemas.openxmlformats.org/presentationml/2006/ole">
            <p:oleObj spid="_x0000_s372738" name="Package" r:id="rId4" imgW="4913280" imgH="4108320" progId="Package">
              <p:embed/>
            </p:oleObj>
          </a:graphicData>
        </a:graphic>
      </p:graphicFrame>
      <p:graphicFrame>
        <p:nvGraphicFramePr>
          <p:cNvPr id="39940" name="Object 4"/>
          <p:cNvGraphicFramePr>
            <a:graphicFrameLocks noChangeAspect="1"/>
          </p:cNvGraphicFramePr>
          <p:nvPr/>
        </p:nvGraphicFramePr>
        <p:xfrm>
          <a:off x="1085850" y="1676400"/>
          <a:ext cx="6972300" cy="4953000"/>
        </p:xfrm>
        <a:graphic>
          <a:graphicData uri="http://schemas.openxmlformats.org/presentationml/2006/ole">
            <p:oleObj spid="_x0000_s372739" name="PhotoSuite Image" r:id="rId5" imgW="6972480" imgH="4734000" progId="">
              <p:embed/>
            </p:oleObj>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3800" smtClean="0"/>
              <a:t>Focus areas as defined by producers:</a:t>
            </a:r>
          </a:p>
        </p:txBody>
      </p:sp>
      <p:sp>
        <p:nvSpPr>
          <p:cNvPr id="15363" name="Rectangle 3"/>
          <p:cNvSpPr>
            <a:spLocks noGrp="1" noChangeArrowheads="1"/>
          </p:cNvSpPr>
          <p:nvPr>
            <p:ph type="body" idx="1"/>
          </p:nvPr>
        </p:nvSpPr>
        <p:spPr>
          <a:xfrm>
            <a:off x="1371600" y="1600200"/>
            <a:ext cx="7772400" cy="4530725"/>
          </a:xfrm>
        </p:spPr>
        <p:txBody>
          <a:bodyPr/>
          <a:lstStyle/>
          <a:p>
            <a:pPr eaLnBrk="1" hangingPunct="1"/>
            <a:r>
              <a:rPr lang="en-US" sz="2400" dirty="0" smtClean="0"/>
              <a:t>Environmental Quality</a:t>
            </a:r>
          </a:p>
          <a:p>
            <a:pPr eaLnBrk="1" hangingPunct="1"/>
            <a:r>
              <a:rPr lang="en-US" sz="2400" dirty="0" smtClean="0"/>
              <a:t>Dairy Production</a:t>
            </a:r>
          </a:p>
          <a:p>
            <a:pPr eaLnBrk="1" hangingPunct="1"/>
            <a:r>
              <a:rPr lang="en-US" sz="2400" dirty="0" smtClean="0"/>
              <a:t>Dairy Products &amp; Milk Quality</a:t>
            </a:r>
          </a:p>
          <a:p>
            <a:pPr eaLnBrk="1" hangingPunct="1"/>
            <a:r>
              <a:rPr lang="en-US" sz="2400" dirty="0" smtClean="0"/>
              <a:t>Human Resource Development</a:t>
            </a:r>
          </a:p>
          <a:p>
            <a:pPr eaLnBrk="1" hangingPunct="1"/>
            <a:r>
              <a:rPr lang="en-US" sz="2400" dirty="0" smtClean="0"/>
              <a:t>Water Utilization</a:t>
            </a:r>
          </a:p>
          <a:p>
            <a:pPr eaLnBrk="1" hangingPunct="1"/>
            <a:r>
              <a:rPr lang="en-US" sz="2400" dirty="0" smtClean="0"/>
              <a:t>Energy Resources</a:t>
            </a:r>
          </a:p>
          <a:p>
            <a:pPr eaLnBrk="1" hangingPunct="1"/>
            <a:r>
              <a:rPr lang="en-US" sz="2400" dirty="0" smtClean="0"/>
              <a:t>Economics &amp; Marketing</a:t>
            </a:r>
          </a:p>
          <a:p>
            <a:pPr eaLnBrk="1" hangingPunct="1"/>
            <a:r>
              <a:rPr lang="en-US" sz="2400" dirty="0" smtClean="0"/>
              <a:t>Resources for Industry</a:t>
            </a:r>
          </a:p>
        </p:txBody>
      </p:sp>
      <p:pic>
        <p:nvPicPr>
          <p:cNvPr id="5" name="Picture 1"/>
          <p:cNvPicPr>
            <a:picLocks noChangeAspect="1" noChangeArrowheads="1"/>
          </p:cNvPicPr>
          <p:nvPr/>
        </p:nvPicPr>
        <p:blipFill>
          <a:blip r:embed="rId3" cstate="print"/>
          <a:srcRect/>
          <a:stretch>
            <a:fillRect/>
          </a:stretch>
        </p:blipFill>
        <p:spPr bwMode="auto">
          <a:xfrm>
            <a:off x="0" y="4876800"/>
            <a:ext cx="1143000" cy="1981200"/>
          </a:xfrm>
          <a:prstGeom prst="rect">
            <a:avLst/>
          </a:prstGeom>
          <a:ln>
            <a:noFill/>
          </a:ln>
          <a:effectLst>
            <a:outerShdw blurRad="292100" dist="139700" dir="2700000" algn="tl" rotWithShape="0">
              <a:srgbClr val="333333">
                <a:alpha val="65000"/>
              </a:srgbClr>
            </a:outerShdw>
          </a:effectLst>
        </p:spPr>
      </p:pic>
      <p:pic>
        <p:nvPicPr>
          <p:cNvPr id="6" name="Picture 5" descr="Picture3 copy"/>
          <p:cNvPicPr>
            <a:picLocks noChangeAspect="1" noChangeArrowheads="1"/>
          </p:cNvPicPr>
          <p:nvPr/>
        </p:nvPicPr>
        <p:blipFill>
          <a:blip r:embed="rId4" cstate="print"/>
          <a:srcRect/>
          <a:stretch>
            <a:fillRect/>
          </a:stretch>
        </p:blipFill>
        <p:spPr bwMode="auto">
          <a:xfrm>
            <a:off x="8132763" y="0"/>
            <a:ext cx="1011237" cy="914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Research &amp; Extension Funding: Federal Initiatives</a:t>
            </a:r>
          </a:p>
        </p:txBody>
      </p:sp>
      <p:pic>
        <p:nvPicPr>
          <p:cNvPr id="16387" name="Picture 2"/>
          <p:cNvPicPr>
            <a:picLocks noChangeAspect="1" noChangeArrowheads="1"/>
          </p:cNvPicPr>
          <p:nvPr/>
        </p:nvPicPr>
        <p:blipFill>
          <a:blip r:embed="rId3" cstate="print"/>
          <a:srcRect/>
          <a:stretch>
            <a:fillRect/>
          </a:stretch>
        </p:blipFill>
        <p:spPr bwMode="auto">
          <a:xfrm>
            <a:off x="762000" y="1524000"/>
            <a:ext cx="2417763" cy="3124200"/>
          </a:xfrm>
          <a:prstGeom prst="rect">
            <a:avLst/>
          </a:prstGeom>
          <a:noFill/>
          <a:ln w="9525">
            <a:noFill/>
            <a:miter lim="800000"/>
            <a:headEnd/>
            <a:tailEnd/>
          </a:ln>
        </p:spPr>
      </p:pic>
      <p:pic>
        <p:nvPicPr>
          <p:cNvPr id="16388" name="Picture 3"/>
          <p:cNvPicPr>
            <a:picLocks noChangeAspect="1" noChangeArrowheads="1"/>
          </p:cNvPicPr>
          <p:nvPr/>
        </p:nvPicPr>
        <p:blipFill>
          <a:blip r:embed="rId4" cstate="print"/>
          <a:srcRect/>
          <a:stretch>
            <a:fillRect/>
          </a:stretch>
        </p:blipFill>
        <p:spPr bwMode="auto">
          <a:xfrm>
            <a:off x="3429000" y="2514600"/>
            <a:ext cx="2362200" cy="3052763"/>
          </a:xfrm>
          <a:prstGeom prst="rect">
            <a:avLst/>
          </a:prstGeom>
          <a:noFill/>
          <a:ln w="9525">
            <a:noFill/>
            <a:miter lim="800000"/>
            <a:headEnd/>
            <a:tailEnd/>
          </a:ln>
        </p:spPr>
      </p:pic>
      <p:pic>
        <p:nvPicPr>
          <p:cNvPr id="16389" name="Picture 4"/>
          <p:cNvPicPr>
            <a:picLocks noChangeAspect="1" noChangeArrowheads="1"/>
          </p:cNvPicPr>
          <p:nvPr/>
        </p:nvPicPr>
        <p:blipFill>
          <a:blip r:embed="rId5" cstate="print"/>
          <a:srcRect/>
          <a:stretch>
            <a:fillRect/>
          </a:stretch>
        </p:blipFill>
        <p:spPr bwMode="auto">
          <a:xfrm>
            <a:off x="5943600" y="3276600"/>
            <a:ext cx="2438400" cy="3152775"/>
          </a:xfrm>
          <a:prstGeom prst="rect">
            <a:avLst/>
          </a:prstGeom>
          <a:noFill/>
          <a:ln w="9525">
            <a:noFill/>
            <a:miter lim="800000"/>
            <a:headEnd/>
            <a:tailEnd/>
          </a:ln>
        </p:spPr>
      </p:pic>
      <p:pic>
        <p:nvPicPr>
          <p:cNvPr id="10" name="Picture 1"/>
          <p:cNvPicPr>
            <a:picLocks noChangeAspect="1" noChangeArrowheads="1"/>
          </p:cNvPicPr>
          <p:nvPr/>
        </p:nvPicPr>
        <p:blipFill>
          <a:blip r:embed="rId6" cstate="print"/>
          <a:srcRect/>
          <a:stretch>
            <a:fillRect/>
          </a:stretch>
        </p:blipFill>
        <p:spPr bwMode="auto">
          <a:xfrm>
            <a:off x="0" y="4876800"/>
            <a:ext cx="1143000" cy="1981200"/>
          </a:xfrm>
          <a:prstGeom prst="rect">
            <a:avLst/>
          </a:prstGeom>
          <a:ln>
            <a:noFill/>
          </a:ln>
          <a:effectLst>
            <a:outerShdw blurRad="292100" dist="139700" dir="2700000" algn="tl" rotWithShape="0">
              <a:srgbClr val="333333">
                <a:alpha val="65000"/>
              </a:srgbClr>
            </a:outerShdw>
          </a:effectLst>
        </p:spPr>
      </p:pic>
      <p:pic>
        <p:nvPicPr>
          <p:cNvPr id="12" name="Picture 11" descr="Picture3 copy"/>
          <p:cNvPicPr>
            <a:picLocks noChangeAspect="1" noChangeArrowheads="1"/>
          </p:cNvPicPr>
          <p:nvPr/>
        </p:nvPicPr>
        <p:blipFill>
          <a:blip r:embed="rId7" cstate="print"/>
          <a:srcRect/>
          <a:stretch>
            <a:fillRect/>
          </a:stretch>
        </p:blipFill>
        <p:spPr bwMode="auto">
          <a:xfrm>
            <a:off x="7924800" y="0"/>
            <a:ext cx="1219200" cy="110331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Teaching Funding: </a:t>
            </a:r>
            <a:br>
              <a:rPr lang="en-US" smtClean="0"/>
            </a:br>
            <a:r>
              <a:rPr lang="en-US" smtClean="0"/>
              <a:t>Private Initiatives</a:t>
            </a:r>
          </a:p>
        </p:txBody>
      </p:sp>
      <p:sp>
        <p:nvSpPr>
          <p:cNvPr id="19459" name="Rectangle 3"/>
          <p:cNvSpPr>
            <a:spLocks noGrp="1" noChangeArrowheads="1"/>
          </p:cNvSpPr>
          <p:nvPr>
            <p:ph type="body" idx="1"/>
          </p:nvPr>
        </p:nvSpPr>
        <p:spPr>
          <a:xfrm>
            <a:off x="1143000" y="1524000"/>
            <a:ext cx="7848600" cy="4267200"/>
          </a:xfrm>
        </p:spPr>
        <p:txBody>
          <a:bodyPr/>
          <a:lstStyle/>
          <a:p>
            <a:pPr eaLnBrk="1" hangingPunct="1"/>
            <a:r>
              <a:rPr lang="en-US" sz="2400" dirty="0" smtClean="0"/>
              <a:t>Allied Industry Sponsors</a:t>
            </a:r>
          </a:p>
          <a:p>
            <a:pPr eaLnBrk="1" hangingPunct="1"/>
            <a:r>
              <a:rPr lang="en-US" sz="2400" dirty="0" smtClean="0"/>
              <a:t>Dairy Promotion Groups</a:t>
            </a:r>
          </a:p>
          <a:p>
            <a:pPr eaLnBrk="1" hangingPunct="1"/>
            <a:r>
              <a:rPr lang="en-US" sz="2400" dirty="0" smtClean="0"/>
              <a:t>Producer Associations </a:t>
            </a:r>
          </a:p>
          <a:p>
            <a:pPr eaLnBrk="1" hangingPunct="1"/>
            <a:r>
              <a:rPr lang="en-US" sz="2400" dirty="0" smtClean="0"/>
              <a:t>Dairy Producers</a:t>
            </a:r>
          </a:p>
          <a:p>
            <a:pPr eaLnBrk="1" hangingPunct="1"/>
            <a:r>
              <a:rPr lang="en-US" sz="2400" dirty="0" smtClean="0"/>
              <a:t>Universities</a:t>
            </a:r>
          </a:p>
          <a:p>
            <a:pPr eaLnBrk="1" hangingPunct="1"/>
            <a:r>
              <a:rPr lang="en-US" sz="2400" dirty="0" smtClean="0"/>
              <a:t>Grant funding (Higher Education Grant)</a:t>
            </a:r>
          </a:p>
          <a:p>
            <a:pPr eaLnBrk="1" hangingPunct="1"/>
            <a:endParaRPr lang="en-US" sz="2400" dirty="0" smtClean="0"/>
          </a:p>
          <a:p>
            <a:pPr eaLnBrk="1" hangingPunct="1"/>
            <a:r>
              <a:rPr lang="en-US" sz="2400" dirty="0" smtClean="0"/>
              <a:t>Cost = $2500/student for 6 wk. program</a:t>
            </a:r>
          </a:p>
        </p:txBody>
      </p:sp>
      <p:pic>
        <p:nvPicPr>
          <p:cNvPr id="6" name="Picture 1"/>
          <p:cNvPicPr>
            <a:picLocks noChangeAspect="1" noChangeArrowheads="1"/>
          </p:cNvPicPr>
          <p:nvPr/>
        </p:nvPicPr>
        <p:blipFill>
          <a:blip r:embed="rId3" cstate="print"/>
          <a:srcRect/>
          <a:stretch>
            <a:fillRect/>
          </a:stretch>
        </p:blipFill>
        <p:spPr bwMode="auto">
          <a:xfrm>
            <a:off x="0" y="4876800"/>
            <a:ext cx="1143000" cy="1981200"/>
          </a:xfrm>
          <a:prstGeom prst="rect">
            <a:avLst/>
          </a:prstGeom>
          <a:ln>
            <a:noFill/>
          </a:ln>
          <a:effectLst>
            <a:outerShdw blurRad="292100" dist="139700" dir="2700000" algn="tl" rotWithShape="0">
              <a:srgbClr val="333333">
                <a:alpha val="65000"/>
              </a:srgbClr>
            </a:outerShdw>
          </a:effectLst>
        </p:spPr>
      </p:pic>
      <p:pic>
        <p:nvPicPr>
          <p:cNvPr id="7" name="Picture 6" descr="Picture3 copy"/>
          <p:cNvPicPr>
            <a:picLocks noChangeAspect="1" noChangeArrowheads="1"/>
          </p:cNvPicPr>
          <p:nvPr/>
        </p:nvPicPr>
        <p:blipFill>
          <a:blip r:embed="rId4" cstate="print"/>
          <a:srcRect/>
          <a:stretch>
            <a:fillRect/>
          </a:stretch>
        </p:blipFill>
        <p:spPr bwMode="auto">
          <a:xfrm>
            <a:off x="7924800" y="0"/>
            <a:ext cx="1219200" cy="110331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Course Structure</a:t>
            </a:r>
          </a:p>
        </p:txBody>
      </p:sp>
      <p:sp>
        <p:nvSpPr>
          <p:cNvPr id="20483" name="Content Placeholder 2"/>
          <p:cNvSpPr>
            <a:spLocks noGrp="1"/>
          </p:cNvSpPr>
          <p:nvPr>
            <p:ph idx="1"/>
          </p:nvPr>
        </p:nvSpPr>
        <p:spPr/>
        <p:txBody>
          <a:bodyPr/>
          <a:lstStyle/>
          <a:p>
            <a:pPr eaLnBrk="1" hangingPunct="1"/>
            <a:r>
              <a:rPr lang="en-US" smtClean="0"/>
              <a:t>Structure </a:t>
            </a:r>
          </a:p>
          <a:p>
            <a:pPr lvl="1" eaLnBrk="1" hangingPunct="1"/>
            <a:r>
              <a:rPr lang="en-US" smtClean="0"/>
              <a:t>6 week session with 1 week modules</a:t>
            </a:r>
          </a:p>
          <a:p>
            <a:pPr lvl="1" eaLnBrk="1" hangingPunct="1"/>
            <a:r>
              <a:rPr lang="en-US" smtClean="0"/>
              <a:t>6 week internship possible</a:t>
            </a:r>
          </a:p>
          <a:p>
            <a:pPr eaLnBrk="1" hangingPunct="1"/>
            <a:r>
              <a:rPr lang="en-US" smtClean="0"/>
              <a:t>Credits determined by home university</a:t>
            </a:r>
          </a:p>
        </p:txBody>
      </p:sp>
      <p:pic>
        <p:nvPicPr>
          <p:cNvPr id="4" name="Picture 1"/>
          <p:cNvPicPr>
            <a:picLocks noChangeAspect="1" noChangeArrowheads="1"/>
          </p:cNvPicPr>
          <p:nvPr/>
        </p:nvPicPr>
        <p:blipFill>
          <a:blip r:embed="rId3" cstate="print"/>
          <a:srcRect/>
          <a:stretch>
            <a:fillRect/>
          </a:stretch>
        </p:blipFill>
        <p:spPr bwMode="auto">
          <a:xfrm>
            <a:off x="0" y="4876800"/>
            <a:ext cx="1143000" cy="1981200"/>
          </a:xfrm>
          <a:prstGeom prst="rect">
            <a:avLst/>
          </a:prstGeom>
          <a:ln>
            <a:noFill/>
          </a:ln>
          <a:effectLst>
            <a:outerShdw blurRad="292100" dist="139700" dir="2700000" algn="tl" rotWithShape="0">
              <a:srgbClr val="333333">
                <a:alpha val="65000"/>
              </a:srgbClr>
            </a:outerShdw>
          </a:effectLst>
        </p:spPr>
      </p:pic>
      <p:pic>
        <p:nvPicPr>
          <p:cNvPr id="5" name="Picture 4" descr="Picture3 copy"/>
          <p:cNvPicPr>
            <a:picLocks noChangeAspect="1" noChangeArrowheads="1"/>
          </p:cNvPicPr>
          <p:nvPr/>
        </p:nvPicPr>
        <p:blipFill>
          <a:blip r:embed="rId4" cstate="print"/>
          <a:srcRect/>
          <a:stretch>
            <a:fillRect/>
          </a:stretch>
        </p:blipFill>
        <p:spPr bwMode="auto">
          <a:xfrm>
            <a:off x="7924800" y="0"/>
            <a:ext cx="1219200" cy="110331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Cooperating Institutions</a:t>
            </a:r>
          </a:p>
        </p:txBody>
      </p:sp>
      <p:pic>
        <p:nvPicPr>
          <p:cNvPr id="5" name="Picture 4"/>
          <p:cNvPicPr/>
          <p:nvPr/>
        </p:nvPicPr>
        <p:blipFill>
          <a:blip r:embed="rId3" cstate="print"/>
          <a:srcRect/>
          <a:stretch>
            <a:fillRect/>
          </a:stretch>
        </p:blipFill>
        <p:spPr bwMode="auto">
          <a:xfrm>
            <a:off x="609600" y="2133600"/>
            <a:ext cx="8382000" cy="2376488"/>
          </a:xfrm>
          <a:prstGeom prst="rect">
            <a:avLst/>
          </a:prstGeom>
          <a:ln>
            <a:noFill/>
          </a:ln>
          <a:effectLst>
            <a:outerShdw blurRad="292100" dist="139700" dir="2700000" algn="tl" rotWithShape="0">
              <a:srgbClr val="333333">
                <a:alpha val="65000"/>
              </a:srgbClr>
            </a:outerShdw>
          </a:effectLst>
        </p:spPr>
      </p:pic>
      <p:pic>
        <p:nvPicPr>
          <p:cNvPr id="7" name="Picture 1"/>
          <p:cNvPicPr>
            <a:picLocks noChangeAspect="1" noChangeArrowheads="1"/>
          </p:cNvPicPr>
          <p:nvPr/>
        </p:nvPicPr>
        <p:blipFill>
          <a:blip r:embed="rId4" cstate="print"/>
          <a:srcRect/>
          <a:stretch>
            <a:fillRect/>
          </a:stretch>
        </p:blipFill>
        <p:spPr bwMode="auto">
          <a:xfrm>
            <a:off x="0" y="4876800"/>
            <a:ext cx="1143000" cy="1981200"/>
          </a:xfrm>
          <a:prstGeom prst="rect">
            <a:avLst/>
          </a:prstGeom>
          <a:ln>
            <a:noFill/>
          </a:ln>
          <a:effectLst>
            <a:outerShdw blurRad="292100" dist="139700" dir="2700000" algn="tl" rotWithShape="0">
              <a:srgbClr val="333333">
                <a:alpha val="65000"/>
              </a:srgbClr>
            </a:outerShdw>
          </a:effectLst>
        </p:spPr>
      </p:pic>
      <p:pic>
        <p:nvPicPr>
          <p:cNvPr id="8" name="Picture 7" descr="Picture3 copy"/>
          <p:cNvPicPr>
            <a:picLocks noChangeAspect="1" noChangeArrowheads="1"/>
          </p:cNvPicPr>
          <p:nvPr/>
        </p:nvPicPr>
        <p:blipFill>
          <a:blip r:embed="rId5" cstate="print"/>
          <a:srcRect/>
          <a:stretch>
            <a:fillRect/>
          </a:stretch>
        </p:blipFill>
        <p:spPr bwMode="auto">
          <a:xfrm>
            <a:off x="7924800" y="0"/>
            <a:ext cx="1219200" cy="110331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Students </a:t>
            </a:r>
            <a:r>
              <a:rPr lang="en-US" sz="2000" smtClean="0"/>
              <a:t>(2009: 50/50% inside/outside consortium schools)</a:t>
            </a:r>
          </a:p>
        </p:txBody>
      </p:sp>
      <p:sp>
        <p:nvSpPr>
          <p:cNvPr id="8" name="Content Placeholder 7"/>
          <p:cNvSpPr>
            <a:spLocks noGrp="1"/>
          </p:cNvSpPr>
          <p:nvPr>
            <p:ph sz="quarter" idx="4"/>
          </p:nvPr>
        </p:nvSpPr>
        <p:spPr>
          <a:xfrm>
            <a:off x="4953000" y="1752600"/>
            <a:ext cx="4041775" cy="4800600"/>
          </a:xfrm>
        </p:spPr>
        <p:style>
          <a:lnRef idx="0">
            <a:scrgbClr r="0" g="0" b="0"/>
          </a:lnRef>
          <a:fillRef idx="1002">
            <a:schemeClr val="lt2"/>
          </a:fillRef>
          <a:effectRef idx="0">
            <a:scrgbClr r="0" g="0" b="0"/>
          </a:effectRef>
          <a:fontRef idx="major"/>
        </p:style>
        <p:txBody>
          <a:bodyPr/>
          <a:lstStyle/>
          <a:p>
            <a:pPr>
              <a:defRPr/>
            </a:pPr>
            <a:r>
              <a:rPr lang="en-US" dirty="0" smtClean="0"/>
              <a:t>2009 Class (22)</a:t>
            </a:r>
          </a:p>
          <a:p>
            <a:pPr lvl="1">
              <a:defRPr/>
            </a:pPr>
            <a:r>
              <a:rPr lang="en-US" dirty="0" smtClean="0"/>
              <a:t>TAMU (5)</a:t>
            </a:r>
          </a:p>
          <a:p>
            <a:pPr lvl="1">
              <a:defRPr/>
            </a:pPr>
            <a:r>
              <a:rPr lang="en-US" dirty="0" smtClean="0"/>
              <a:t>NMSU (3)</a:t>
            </a:r>
          </a:p>
          <a:p>
            <a:pPr lvl="1">
              <a:defRPr/>
            </a:pPr>
            <a:r>
              <a:rPr lang="en-US" dirty="0" smtClean="0"/>
              <a:t>Un. of AZ (3)</a:t>
            </a:r>
          </a:p>
          <a:p>
            <a:pPr lvl="1">
              <a:defRPr/>
            </a:pPr>
            <a:r>
              <a:rPr lang="en-US" dirty="0" smtClean="0"/>
              <a:t>WSU (2)</a:t>
            </a:r>
          </a:p>
          <a:p>
            <a:pPr lvl="1">
              <a:defRPr/>
            </a:pPr>
            <a:r>
              <a:rPr lang="en-US" dirty="0" smtClean="0"/>
              <a:t>K State (2)</a:t>
            </a:r>
          </a:p>
          <a:p>
            <a:pPr lvl="1">
              <a:defRPr/>
            </a:pPr>
            <a:r>
              <a:rPr lang="en-US" dirty="0" smtClean="0"/>
              <a:t>WTAMU (1)</a:t>
            </a:r>
          </a:p>
          <a:p>
            <a:pPr lvl="1">
              <a:defRPr/>
            </a:pPr>
            <a:r>
              <a:rPr lang="en-US" dirty="0" smtClean="0"/>
              <a:t>CSU (1)</a:t>
            </a:r>
          </a:p>
          <a:p>
            <a:pPr lvl="1">
              <a:defRPr/>
            </a:pPr>
            <a:r>
              <a:rPr lang="en-US" dirty="0" smtClean="0"/>
              <a:t>Tarleton (1)</a:t>
            </a:r>
          </a:p>
          <a:p>
            <a:pPr lvl="1">
              <a:defRPr/>
            </a:pPr>
            <a:r>
              <a:rPr lang="en-US" dirty="0" smtClean="0"/>
              <a:t>Un. of ID (1)</a:t>
            </a:r>
          </a:p>
          <a:p>
            <a:pPr lvl="1">
              <a:defRPr/>
            </a:pPr>
            <a:r>
              <a:rPr lang="en-US" dirty="0" smtClean="0"/>
              <a:t>Westmont (1)</a:t>
            </a:r>
          </a:p>
          <a:p>
            <a:pPr lvl="1">
              <a:defRPr/>
            </a:pPr>
            <a:r>
              <a:rPr lang="en-US" dirty="0" smtClean="0"/>
              <a:t>International (2)</a:t>
            </a:r>
          </a:p>
          <a:p>
            <a:pPr lvl="1">
              <a:defRPr/>
            </a:pPr>
            <a:endParaRPr lang="en-US" dirty="0"/>
          </a:p>
        </p:txBody>
      </p:sp>
      <p:sp>
        <p:nvSpPr>
          <p:cNvPr id="10" name="Content Placeholder 7"/>
          <p:cNvSpPr txBox="1">
            <a:spLocks/>
          </p:cNvSpPr>
          <p:nvPr/>
        </p:nvSpPr>
        <p:spPr bwMode="auto">
          <a:xfrm>
            <a:off x="762000" y="1752600"/>
            <a:ext cx="4041775" cy="4800600"/>
          </a:xfrm>
          <a:prstGeom prst="rect">
            <a:avLst/>
          </a:prstGeom>
          <a:ln w="9525">
            <a:noFill/>
            <a:miter lim="800000"/>
            <a:headEnd/>
            <a:tailEnd/>
          </a:ln>
        </p:spPr>
        <p:style>
          <a:lnRef idx="0">
            <a:scrgbClr r="0" g="0" b="0"/>
          </a:lnRef>
          <a:fillRef idx="1002">
            <a:schemeClr val="lt2"/>
          </a:fillRef>
          <a:effectRef idx="0">
            <a:scrgbClr r="0" g="0" b="0"/>
          </a:effectRef>
          <a:fontRef idx="major"/>
        </p:style>
        <p:txBody>
          <a:bodyPr/>
          <a:lstStyle/>
          <a:p>
            <a:pPr marL="342900" indent="-342900" eaLnBrk="0" hangingPunct="0">
              <a:spcBef>
                <a:spcPct val="20000"/>
              </a:spcBef>
              <a:buClr>
                <a:schemeClr val="folHlink"/>
              </a:buClr>
              <a:buSzPct val="90000"/>
              <a:buFont typeface="Wingdings" pitchFamily="2" charset="2"/>
              <a:buChar char="n"/>
              <a:defRPr/>
            </a:pPr>
            <a:r>
              <a:rPr lang="en-US" sz="2400" kern="0" dirty="0"/>
              <a:t>2008 Class (18)</a:t>
            </a:r>
          </a:p>
          <a:p>
            <a:pPr marL="800100" lvl="1" indent="-342900" eaLnBrk="0" hangingPunct="0">
              <a:spcBef>
                <a:spcPct val="20000"/>
              </a:spcBef>
              <a:buClr>
                <a:schemeClr val="folHlink"/>
              </a:buClr>
              <a:buSzPct val="90000"/>
              <a:buFont typeface="Wingdings" pitchFamily="2" charset="2"/>
              <a:buChar char="n"/>
              <a:defRPr/>
            </a:pPr>
            <a:r>
              <a:rPr lang="en-US" sz="2000" dirty="0"/>
              <a:t>TAMU (8)</a:t>
            </a:r>
          </a:p>
          <a:p>
            <a:pPr marL="800100" lvl="1" indent="-342900" eaLnBrk="0" hangingPunct="0">
              <a:spcBef>
                <a:spcPct val="20000"/>
              </a:spcBef>
              <a:buClr>
                <a:schemeClr val="folHlink"/>
              </a:buClr>
              <a:buSzPct val="90000"/>
              <a:buFont typeface="Wingdings" pitchFamily="2" charset="2"/>
              <a:buChar char="n"/>
              <a:defRPr/>
            </a:pPr>
            <a:r>
              <a:rPr lang="en-US" sz="2000" dirty="0"/>
              <a:t>NMSU (3)</a:t>
            </a:r>
          </a:p>
          <a:p>
            <a:pPr marL="800100" lvl="1" indent="-342900" eaLnBrk="0" hangingPunct="0">
              <a:spcBef>
                <a:spcPct val="20000"/>
              </a:spcBef>
              <a:buClr>
                <a:schemeClr val="folHlink"/>
              </a:buClr>
              <a:buSzPct val="90000"/>
              <a:buFont typeface="Wingdings" pitchFamily="2" charset="2"/>
              <a:buChar char="n"/>
              <a:defRPr/>
            </a:pPr>
            <a:r>
              <a:rPr lang="en-US" sz="2000" dirty="0"/>
              <a:t>Un. of AZ (3)</a:t>
            </a:r>
          </a:p>
          <a:p>
            <a:pPr marL="800100" lvl="1" indent="-342900" eaLnBrk="0" hangingPunct="0">
              <a:spcBef>
                <a:spcPct val="20000"/>
              </a:spcBef>
              <a:buClr>
                <a:schemeClr val="folHlink"/>
              </a:buClr>
              <a:buSzPct val="90000"/>
              <a:buFont typeface="Wingdings" pitchFamily="2" charset="2"/>
              <a:buChar char="n"/>
              <a:defRPr/>
            </a:pPr>
            <a:r>
              <a:rPr lang="en-US" sz="2000" dirty="0"/>
              <a:t>WSU (2)</a:t>
            </a:r>
          </a:p>
          <a:p>
            <a:pPr marL="800100" lvl="1" indent="-342900" eaLnBrk="0" hangingPunct="0">
              <a:spcBef>
                <a:spcPct val="20000"/>
              </a:spcBef>
              <a:buClr>
                <a:schemeClr val="folHlink"/>
              </a:buClr>
              <a:buSzPct val="90000"/>
              <a:buFont typeface="Wingdings" pitchFamily="2" charset="2"/>
              <a:buChar char="n"/>
              <a:defRPr/>
            </a:pPr>
            <a:r>
              <a:rPr lang="en-US" sz="2000" dirty="0"/>
              <a:t>Abilene Christian (1)</a:t>
            </a:r>
          </a:p>
          <a:p>
            <a:pPr marL="800100" lvl="1" indent="-342900" eaLnBrk="0" hangingPunct="0">
              <a:spcBef>
                <a:spcPct val="20000"/>
              </a:spcBef>
              <a:buClr>
                <a:schemeClr val="folHlink"/>
              </a:buClr>
              <a:buSzPct val="90000"/>
              <a:buFont typeface="Wingdings" pitchFamily="2" charset="2"/>
              <a:buChar char="n"/>
              <a:defRPr/>
            </a:pPr>
            <a:r>
              <a:rPr lang="en-US" sz="2000" dirty="0"/>
              <a:t>Texas Tech (1)</a:t>
            </a:r>
          </a:p>
          <a:p>
            <a:pPr marL="800100" lvl="1" indent="-342900" eaLnBrk="0" hangingPunct="0">
              <a:spcBef>
                <a:spcPct val="20000"/>
              </a:spcBef>
              <a:buClr>
                <a:schemeClr val="folHlink"/>
              </a:buClr>
              <a:buSzPct val="90000"/>
              <a:buFont typeface="Wingdings" pitchFamily="2" charset="2"/>
              <a:buChar char="n"/>
              <a:defRPr/>
            </a:pPr>
            <a:endParaRPr lang="en-US" sz="2000" dirty="0"/>
          </a:p>
          <a:p>
            <a:pPr marL="800100" lvl="1" indent="-342900" eaLnBrk="0" hangingPunct="0">
              <a:spcBef>
                <a:spcPct val="20000"/>
              </a:spcBef>
              <a:buClr>
                <a:schemeClr val="folHlink"/>
              </a:buClr>
              <a:buSzPct val="90000"/>
              <a:buFont typeface="Wingdings" pitchFamily="2" charset="2"/>
              <a:buChar char="n"/>
              <a:defRPr/>
            </a:pPr>
            <a:endParaRPr lang="en-US" sz="2400" kern="0" dirty="0"/>
          </a:p>
          <a:p>
            <a:pPr marL="800100" lvl="1" indent="-342900" eaLnBrk="0" hangingPunct="0">
              <a:spcBef>
                <a:spcPct val="20000"/>
              </a:spcBef>
              <a:buClr>
                <a:schemeClr val="folHlink"/>
              </a:buClr>
              <a:buSzPct val="90000"/>
              <a:buFont typeface="Wingdings" pitchFamily="2" charset="2"/>
              <a:buChar char="n"/>
              <a:defRPr/>
            </a:pPr>
            <a:endParaRPr lang="en-US" sz="2400" kern="0" dirty="0"/>
          </a:p>
        </p:txBody>
      </p:sp>
      <p:pic>
        <p:nvPicPr>
          <p:cNvPr id="6" name="Picture 5" descr="Picture3 copy"/>
          <p:cNvPicPr>
            <a:picLocks noChangeAspect="1" noChangeArrowheads="1"/>
          </p:cNvPicPr>
          <p:nvPr/>
        </p:nvPicPr>
        <p:blipFill>
          <a:blip r:embed="rId3" cstate="print"/>
          <a:srcRect/>
          <a:stretch>
            <a:fillRect/>
          </a:stretch>
        </p:blipFill>
        <p:spPr bwMode="auto">
          <a:xfrm>
            <a:off x="7924800" y="0"/>
            <a:ext cx="1219200" cy="110331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33338" y="1676400"/>
            <a:ext cx="9077325" cy="5180013"/>
          </a:xfrm>
          <a:noFill/>
          <a:ln/>
          <a:effectLst>
            <a:outerShdw dist="35921" dir="2700000" algn="ctr" rotWithShape="0">
              <a:schemeClr val="bg2"/>
            </a:outerShdw>
          </a:effectLst>
        </p:spPr>
        <p:txBody>
          <a:bodyPr lIns="92075" tIns="46038" rIns="92075" bIns="46038"/>
          <a:lstStyle/>
          <a:p>
            <a:pPr algn="ctr">
              <a:buFontTx/>
              <a:buNone/>
            </a:pPr>
            <a:r>
              <a:rPr lang="en-US" sz="2000" b="1" u="sng" dirty="0">
                <a:latin typeface="Arial" charset="0"/>
              </a:rPr>
              <a:t>Cooperating Institutions and Agencies</a:t>
            </a:r>
            <a:endParaRPr lang="en-US" sz="2000" b="1" dirty="0">
              <a:latin typeface="Arial" charset="0"/>
            </a:endParaRPr>
          </a:p>
          <a:p>
            <a:pPr algn="ctr">
              <a:lnSpc>
                <a:spcPct val="150000"/>
              </a:lnSpc>
              <a:buFontTx/>
              <a:buNone/>
            </a:pPr>
            <a:r>
              <a:rPr lang="en-US" sz="2000" b="1" dirty="0">
                <a:latin typeface="Arial" charset="0"/>
              </a:rPr>
              <a:t>West Texas A&amp;M University</a:t>
            </a:r>
          </a:p>
          <a:p>
            <a:pPr algn="ctr">
              <a:lnSpc>
                <a:spcPct val="150000"/>
              </a:lnSpc>
              <a:buFontTx/>
              <a:buNone/>
            </a:pPr>
            <a:r>
              <a:rPr lang="en-US" sz="2000" b="1" dirty="0">
                <a:latin typeface="Arial" charset="0"/>
              </a:rPr>
              <a:t>Texas A&amp;M University Agricultural Research &amp; Extension Center </a:t>
            </a:r>
          </a:p>
          <a:p>
            <a:pPr algn="ctr">
              <a:lnSpc>
                <a:spcPct val="150000"/>
              </a:lnSpc>
              <a:buFontTx/>
              <a:buNone/>
            </a:pPr>
            <a:r>
              <a:rPr lang="en-US" sz="2000" b="1" dirty="0">
                <a:latin typeface="Arial" charset="0"/>
              </a:rPr>
              <a:t>Texas Veterinary Medical Diagnostic Laboratory</a:t>
            </a:r>
          </a:p>
          <a:p>
            <a:pPr algn="ctr">
              <a:lnSpc>
                <a:spcPct val="150000"/>
              </a:lnSpc>
              <a:buFontTx/>
              <a:buNone/>
            </a:pPr>
            <a:r>
              <a:rPr lang="en-US" sz="2000" b="1" dirty="0">
                <a:latin typeface="Arial" charset="0"/>
              </a:rPr>
              <a:t>USDA-Agricultural Research Service</a:t>
            </a:r>
          </a:p>
          <a:p>
            <a:pPr algn="ctr">
              <a:lnSpc>
                <a:spcPct val="150000"/>
              </a:lnSpc>
              <a:buFontTx/>
              <a:buNone/>
            </a:pPr>
            <a:r>
              <a:rPr lang="en-US" sz="2000" b="1" dirty="0">
                <a:latin typeface="Arial" charset="0"/>
              </a:rPr>
              <a:t>Texas Tech University</a:t>
            </a:r>
          </a:p>
          <a:p>
            <a:pPr algn="ctr">
              <a:lnSpc>
                <a:spcPct val="150000"/>
              </a:lnSpc>
              <a:buFontTx/>
              <a:buNone/>
            </a:pPr>
            <a:r>
              <a:rPr lang="en-US" sz="2000" b="1" dirty="0">
                <a:latin typeface="Arial" charset="0"/>
              </a:rPr>
              <a:t>New Mexico State University’s Clayton Livestock Research Center</a:t>
            </a:r>
          </a:p>
          <a:p>
            <a:pPr algn="ctr">
              <a:lnSpc>
                <a:spcPct val="150000"/>
              </a:lnSpc>
              <a:buFontTx/>
              <a:buNone/>
            </a:pPr>
            <a:r>
              <a:rPr lang="en-US" sz="2000" b="1" dirty="0">
                <a:latin typeface="Arial" charset="0"/>
              </a:rPr>
              <a:t>Texas Cattle Feeders Association</a:t>
            </a:r>
          </a:p>
        </p:txBody>
      </p:sp>
      <p:sp>
        <p:nvSpPr>
          <p:cNvPr id="21507" name="Rectangle 3"/>
          <p:cNvSpPr>
            <a:spLocks noGrp="1" noChangeArrowheads="1"/>
          </p:cNvSpPr>
          <p:nvPr>
            <p:ph type="title"/>
          </p:nvPr>
        </p:nvSpPr>
        <p:spPr>
          <a:xfrm>
            <a:off x="304800" y="609600"/>
            <a:ext cx="8534400" cy="1143000"/>
          </a:xfrm>
          <a:noFill/>
          <a:ln/>
          <a:effectLst>
            <a:outerShdw dist="35921" dir="2700000" algn="ctr" rotWithShape="0">
              <a:schemeClr val="bg2"/>
            </a:outerShdw>
          </a:effectLst>
        </p:spPr>
        <p:txBody>
          <a:bodyPr lIns="92075" tIns="46038" rIns="92075" bIns="46038">
            <a:noAutofit/>
          </a:bodyPr>
          <a:lstStyle/>
          <a:p>
            <a:pPr algn="ctr"/>
            <a:r>
              <a:rPr lang="en-US" sz="2800" dirty="0">
                <a:effectLst>
                  <a:outerShdw blurRad="38100" dist="38100" dir="2700000" algn="tl">
                    <a:srgbClr val="000000">
                      <a:alpha val="43137"/>
                    </a:srgbClr>
                  </a:outerShdw>
                </a:effectLst>
              </a:rPr>
              <a:t>CONSORTIUM FOR CATTLE FEEDING AND </a:t>
            </a:r>
            <a:r>
              <a:rPr lang="en-US" sz="2800" dirty="0" smtClean="0">
                <a:effectLst>
                  <a:outerShdw blurRad="38100" dist="38100" dir="2700000" algn="tl">
                    <a:srgbClr val="000000">
                      <a:alpha val="43137"/>
                    </a:srgbClr>
                  </a:outerShdw>
                </a:effectLst>
              </a:rPr>
              <a:t>ENVIRONMENTAL </a:t>
            </a:r>
            <a:r>
              <a:rPr lang="en-US" sz="3200" dirty="0" smtClean="0">
                <a:effectLst>
                  <a:outerShdw blurRad="38100" dist="38100" dir="2700000" algn="tl">
                    <a:srgbClr val="000000">
                      <a:alpha val="43137"/>
                    </a:srgbClr>
                  </a:outerShdw>
                </a:effectLst>
                <a:ea typeface="+mn-ea"/>
                <a:cs typeface="+mn-cs"/>
              </a:rPr>
              <a:t>SCIENCES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 y="609600"/>
            <a:ext cx="8610600" cy="1143000"/>
          </a:xfrm>
          <a:noFill/>
          <a:ln/>
        </p:spPr>
        <p:txBody>
          <a:bodyPr lIns="92075" tIns="46038" rIns="92075" bIns="46038">
            <a:normAutofit fontScale="90000"/>
          </a:bodyPr>
          <a:lstStyle/>
          <a:p>
            <a:pPr algn="ctr"/>
            <a:r>
              <a:rPr lang="en-US" sz="3600" b="1" dirty="0">
                <a:latin typeface="Arial" charset="0"/>
              </a:rPr>
              <a:t>CONSORTIUM FOR CATTLE FEEDING AND ENVIRONMENTAL SCIENCES</a:t>
            </a:r>
          </a:p>
        </p:txBody>
      </p:sp>
      <p:sp>
        <p:nvSpPr>
          <p:cNvPr id="23555" name="Rectangle 3"/>
          <p:cNvSpPr>
            <a:spLocks noGrp="1" noChangeArrowheads="1"/>
          </p:cNvSpPr>
          <p:nvPr>
            <p:ph type="body" idx="1"/>
          </p:nvPr>
        </p:nvSpPr>
        <p:spPr>
          <a:xfrm>
            <a:off x="33338" y="1981200"/>
            <a:ext cx="9077325" cy="4875213"/>
          </a:xfrm>
          <a:noFill/>
          <a:ln/>
        </p:spPr>
        <p:txBody>
          <a:bodyPr lIns="92075" tIns="46038" rIns="92075" bIns="46038"/>
          <a:lstStyle/>
          <a:p>
            <a:pPr>
              <a:buFontTx/>
              <a:buNone/>
            </a:pPr>
            <a:r>
              <a:rPr lang="en-US" sz="2400" b="1" dirty="0">
                <a:solidFill>
                  <a:schemeClr val="tx1">
                    <a:lumMod val="75000"/>
                  </a:schemeClr>
                </a:solidFill>
                <a:effectLst>
                  <a:outerShdw blurRad="38100" dist="38100" dir="2700000" algn="tl">
                    <a:srgbClr val="000000"/>
                  </a:outerShdw>
                </a:effectLst>
                <a:latin typeface="+mj-lt"/>
              </a:rPr>
              <a:t>                                </a:t>
            </a:r>
            <a:r>
              <a:rPr lang="en-US" sz="2400" b="1" u="sng" dirty="0">
                <a:solidFill>
                  <a:schemeClr val="tx1">
                    <a:lumMod val="75000"/>
                  </a:schemeClr>
                </a:solidFill>
                <a:latin typeface="+mj-lt"/>
              </a:rPr>
              <a:t>Mission</a:t>
            </a:r>
            <a:endParaRPr lang="en-US" sz="2400" dirty="0">
              <a:solidFill>
                <a:schemeClr val="tx1">
                  <a:lumMod val="75000"/>
                </a:schemeClr>
              </a:solidFill>
              <a:latin typeface="+mj-lt"/>
            </a:endParaRPr>
          </a:p>
          <a:p>
            <a:r>
              <a:rPr lang="en-US" sz="2400" b="1" dirty="0">
                <a:solidFill>
                  <a:schemeClr val="tx1">
                    <a:lumMod val="75000"/>
                  </a:schemeClr>
                </a:solidFill>
                <a:latin typeface="+mj-lt"/>
              </a:rPr>
              <a:t>Enhance the food animal industry’s global competitiveness and its capability to produce a safe, wholesome, and inexpensive food supply</a:t>
            </a:r>
          </a:p>
          <a:p>
            <a:r>
              <a:rPr lang="en-US" sz="2400" b="1" dirty="0">
                <a:solidFill>
                  <a:schemeClr val="tx1">
                    <a:lumMod val="75000"/>
                  </a:schemeClr>
                </a:solidFill>
                <a:latin typeface="+mj-lt"/>
              </a:rPr>
              <a:t>Achieved this in a environmentally sound manner through expanded cooperative research, education, and extension programs of the various universities, state agencies, and federal agencies serving the Southern Great Plains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4800" y="609600"/>
            <a:ext cx="8534400" cy="1143000"/>
          </a:xfrm>
          <a:noFill/>
          <a:ln/>
        </p:spPr>
        <p:txBody>
          <a:bodyPr lIns="92075" tIns="46038" rIns="92075" bIns="46038">
            <a:normAutofit/>
          </a:bodyPr>
          <a:lstStyle/>
          <a:p>
            <a:pPr algn="ctr"/>
            <a:r>
              <a:rPr lang="en-US" sz="3200" b="1" dirty="0">
                <a:latin typeface="Arial" charset="0"/>
              </a:rPr>
              <a:t>CONSORTIUM FOR CATTLE FEEDING AND ENVIRONMENTAL SCIENCES</a:t>
            </a:r>
          </a:p>
        </p:txBody>
      </p:sp>
      <p:sp>
        <p:nvSpPr>
          <p:cNvPr id="29699" name="Rectangle 3"/>
          <p:cNvSpPr>
            <a:spLocks noGrp="1" noChangeArrowheads="1"/>
          </p:cNvSpPr>
          <p:nvPr>
            <p:ph type="body" idx="1"/>
          </p:nvPr>
        </p:nvSpPr>
        <p:spPr>
          <a:xfrm>
            <a:off x="101600" y="1981200"/>
            <a:ext cx="8872538" cy="4875213"/>
          </a:xfrm>
          <a:noFill/>
          <a:ln/>
        </p:spPr>
        <p:txBody>
          <a:bodyPr lIns="92075" tIns="46038" rIns="92075" bIns="46038">
            <a:normAutofit/>
          </a:bodyPr>
          <a:lstStyle/>
          <a:p>
            <a:pPr>
              <a:lnSpc>
                <a:spcPct val="90000"/>
              </a:lnSpc>
              <a:buFontTx/>
              <a:buNone/>
            </a:pPr>
            <a:r>
              <a:rPr lang="en-US" sz="2400" b="1" dirty="0">
                <a:solidFill>
                  <a:schemeClr val="tx1">
                    <a:lumMod val="75000"/>
                  </a:schemeClr>
                </a:solidFill>
                <a:effectLst>
                  <a:outerShdw blurRad="38100" dist="38100" dir="2700000" algn="tl">
                    <a:srgbClr val="000000"/>
                  </a:outerShdw>
                </a:effectLst>
                <a:latin typeface="+mj-lt"/>
              </a:rPr>
              <a:t>The Consortium Provides</a:t>
            </a:r>
          </a:p>
          <a:p>
            <a:pPr>
              <a:lnSpc>
                <a:spcPct val="170000"/>
              </a:lnSpc>
              <a:buFontTx/>
              <a:buNone/>
            </a:pPr>
            <a:r>
              <a:rPr lang="en-US" sz="2400" b="1" dirty="0">
                <a:solidFill>
                  <a:schemeClr val="tx1">
                    <a:lumMod val="75000"/>
                  </a:schemeClr>
                </a:solidFill>
                <a:effectLst>
                  <a:outerShdw blurRad="38100" dist="38100" dir="2700000" algn="tl">
                    <a:srgbClr val="000000"/>
                  </a:outerShdw>
                </a:effectLst>
                <a:latin typeface="+mj-lt"/>
              </a:rPr>
              <a:t>Over 40 scientists and engineers from Institutions and Agencies focused on developing new technologies and educational programs to enhance cattle feeding efficiency, feedlot cattle health, and environmental protection and natural resource management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685800" y="1905000"/>
            <a:ext cx="7789863" cy="4343400"/>
          </a:xfrm>
          <a:noFill/>
          <a:ln/>
          <a:effectLst>
            <a:outerShdw dist="35921" dir="2700000" algn="ctr" rotWithShape="0">
              <a:schemeClr val="bg2"/>
            </a:outerShdw>
          </a:effectLst>
        </p:spPr>
        <p:txBody>
          <a:bodyPr lIns="92075" tIns="46038" rIns="92075" bIns="46038"/>
          <a:lstStyle/>
          <a:p>
            <a:pPr>
              <a:lnSpc>
                <a:spcPct val="90000"/>
              </a:lnSpc>
              <a:buNone/>
            </a:pPr>
            <a:r>
              <a:rPr lang="en-US" sz="2400" b="1" dirty="0">
                <a:solidFill>
                  <a:schemeClr val="tx1">
                    <a:lumMod val="75000"/>
                  </a:schemeClr>
                </a:solidFill>
                <a:effectLst>
                  <a:outerShdw blurRad="38100" dist="38100" dir="2700000" algn="tl">
                    <a:srgbClr val="000000"/>
                  </a:outerShdw>
                </a:effectLst>
                <a:latin typeface="+mj-lt"/>
              </a:rPr>
              <a:t>Consortium Priorities</a:t>
            </a:r>
          </a:p>
          <a:p>
            <a:pPr>
              <a:lnSpc>
                <a:spcPct val="90000"/>
              </a:lnSpc>
              <a:buNone/>
            </a:pPr>
            <a:endParaRPr lang="en-US" sz="2400" b="1" dirty="0">
              <a:solidFill>
                <a:schemeClr val="tx1">
                  <a:lumMod val="75000"/>
                </a:schemeClr>
              </a:solidFill>
              <a:effectLst>
                <a:outerShdw blurRad="38100" dist="38100" dir="2700000" algn="tl">
                  <a:srgbClr val="000000"/>
                </a:outerShdw>
              </a:effectLst>
              <a:latin typeface="+mj-lt"/>
            </a:endParaRPr>
          </a:p>
          <a:p>
            <a:pPr>
              <a:lnSpc>
                <a:spcPct val="150000"/>
              </a:lnSpc>
              <a:buNone/>
            </a:pPr>
            <a:r>
              <a:rPr lang="en-US" sz="2400" b="1" dirty="0">
                <a:solidFill>
                  <a:schemeClr val="tx1">
                    <a:lumMod val="75000"/>
                  </a:schemeClr>
                </a:solidFill>
                <a:effectLst>
                  <a:outerShdw blurRad="38100" dist="38100" dir="2700000" algn="tl">
                    <a:srgbClr val="000000"/>
                  </a:outerShdw>
                </a:effectLst>
                <a:latin typeface="+mj-lt"/>
              </a:rPr>
              <a:t>Animal Nutrition, Health, and Management</a:t>
            </a:r>
          </a:p>
          <a:p>
            <a:pPr>
              <a:lnSpc>
                <a:spcPct val="150000"/>
              </a:lnSpc>
              <a:buNone/>
            </a:pPr>
            <a:r>
              <a:rPr lang="en-US" sz="2400" b="1" dirty="0">
                <a:solidFill>
                  <a:schemeClr val="tx1">
                    <a:lumMod val="75000"/>
                  </a:schemeClr>
                </a:solidFill>
                <a:effectLst>
                  <a:outerShdw blurRad="38100" dist="38100" dir="2700000" algn="tl">
                    <a:srgbClr val="000000"/>
                  </a:outerShdw>
                </a:effectLst>
                <a:latin typeface="+mj-lt"/>
              </a:rPr>
              <a:t>Environmental Quality</a:t>
            </a:r>
          </a:p>
          <a:p>
            <a:pPr>
              <a:lnSpc>
                <a:spcPct val="150000"/>
              </a:lnSpc>
              <a:buNone/>
            </a:pPr>
            <a:r>
              <a:rPr lang="en-US" sz="2400" b="1" dirty="0">
                <a:solidFill>
                  <a:schemeClr val="tx1">
                    <a:lumMod val="75000"/>
                  </a:schemeClr>
                </a:solidFill>
                <a:effectLst>
                  <a:outerShdw blurRad="38100" dist="38100" dir="2700000" algn="tl">
                    <a:srgbClr val="000000"/>
                  </a:outerShdw>
                </a:effectLst>
                <a:latin typeface="+mj-lt"/>
              </a:rPr>
              <a:t>Beef Safety and Quality</a:t>
            </a:r>
          </a:p>
          <a:p>
            <a:pPr>
              <a:lnSpc>
                <a:spcPct val="150000"/>
              </a:lnSpc>
              <a:buNone/>
            </a:pPr>
            <a:r>
              <a:rPr lang="en-US" sz="2400" b="1" dirty="0">
                <a:solidFill>
                  <a:schemeClr val="tx1">
                    <a:lumMod val="75000"/>
                  </a:schemeClr>
                </a:solidFill>
                <a:effectLst>
                  <a:outerShdw blurRad="38100" dist="38100" dir="2700000" algn="tl">
                    <a:srgbClr val="000000"/>
                  </a:outerShdw>
                </a:effectLst>
                <a:latin typeface="+mj-lt"/>
              </a:rPr>
              <a:t>Biosecurity and Incident Management</a:t>
            </a:r>
          </a:p>
          <a:p>
            <a:pPr>
              <a:lnSpc>
                <a:spcPct val="150000"/>
              </a:lnSpc>
              <a:buNone/>
            </a:pPr>
            <a:r>
              <a:rPr lang="en-US" sz="2400" b="1" dirty="0">
                <a:solidFill>
                  <a:schemeClr val="tx1">
                    <a:lumMod val="75000"/>
                  </a:schemeClr>
                </a:solidFill>
                <a:effectLst>
                  <a:outerShdw blurRad="38100" dist="38100" dir="2700000" algn="tl">
                    <a:srgbClr val="000000"/>
                  </a:outerShdw>
                </a:effectLst>
                <a:latin typeface="+mj-lt"/>
              </a:rPr>
              <a:t>Energy Management</a:t>
            </a:r>
          </a:p>
        </p:txBody>
      </p:sp>
      <p:sp>
        <p:nvSpPr>
          <p:cNvPr id="31747" name="Rectangle 3"/>
          <p:cNvSpPr>
            <a:spLocks noGrp="1" noChangeArrowheads="1"/>
          </p:cNvSpPr>
          <p:nvPr>
            <p:ph type="title"/>
          </p:nvPr>
        </p:nvSpPr>
        <p:spPr>
          <a:xfrm>
            <a:off x="228600" y="609600"/>
            <a:ext cx="8610600" cy="1143000"/>
          </a:xfrm>
          <a:noFill/>
          <a:ln/>
          <a:effectLst>
            <a:outerShdw dist="35921" dir="2700000" algn="ctr" rotWithShape="0">
              <a:schemeClr val="bg2"/>
            </a:outerShdw>
          </a:effectLst>
        </p:spPr>
        <p:txBody>
          <a:bodyPr lIns="92075" tIns="46038" rIns="92075" bIns="46038">
            <a:normAutofit/>
          </a:bodyPr>
          <a:lstStyle/>
          <a:p>
            <a:pPr algn="ctr"/>
            <a:r>
              <a:rPr lang="en-US" sz="3200" b="1" dirty="0">
                <a:latin typeface="Arial" charset="0"/>
              </a:rPr>
              <a:t>CONSORTIUM FOR CATTLE FEEDING AND ENVIRONMENTAL SCIENCES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oter Placeholder 1"/>
          <p:cNvSpPr>
            <a:spLocks noGrp="1"/>
          </p:cNvSpPr>
          <p:nvPr>
            <p:ph type="ftr" sz="quarter" idx="10"/>
          </p:nvPr>
        </p:nvSpPr>
        <p:spPr/>
        <p:txBody>
          <a:bodyPr/>
          <a:lstStyle/>
          <a:p>
            <a:r>
              <a:rPr lang="en-US"/>
              <a:t>Agricultural Experiment Station</a:t>
            </a:r>
          </a:p>
        </p:txBody>
      </p:sp>
      <p:grpSp>
        <p:nvGrpSpPr>
          <p:cNvPr id="2" name="Group 2"/>
          <p:cNvGrpSpPr>
            <a:grpSpLocks/>
          </p:cNvGrpSpPr>
          <p:nvPr/>
        </p:nvGrpSpPr>
        <p:grpSpPr bwMode="auto">
          <a:xfrm>
            <a:off x="304800" y="304800"/>
            <a:ext cx="8610600" cy="5287962"/>
            <a:chOff x="108" y="269"/>
            <a:chExt cx="5533" cy="3762"/>
          </a:xfrm>
        </p:grpSpPr>
        <p:sp>
          <p:nvSpPr>
            <p:cNvPr id="264195" name="Rectangle 3"/>
            <p:cNvSpPr>
              <a:spLocks noChangeArrowheads="1"/>
            </p:cNvSpPr>
            <p:nvPr/>
          </p:nvSpPr>
          <p:spPr bwMode="auto">
            <a:xfrm>
              <a:off x="108" y="269"/>
              <a:ext cx="5516" cy="3753"/>
            </a:xfrm>
            <a:prstGeom prst="rect">
              <a:avLst/>
            </a:prstGeom>
            <a:solidFill>
              <a:srgbClr val="CDE9EB"/>
            </a:solidFill>
            <a:ln w="9525">
              <a:solidFill>
                <a:schemeClr val="tx1"/>
              </a:solidFill>
              <a:miter lim="800000"/>
              <a:headEnd/>
              <a:tailEnd/>
            </a:ln>
            <a:effectLst/>
          </p:spPr>
          <p:txBody>
            <a:bodyPr wrap="none" anchor="ctr"/>
            <a:lstStyle/>
            <a:p>
              <a:endParaRPr lang="en-US"/>
            </a:p>
          </p:txBody>
        </p:sp>
        <p:grpSp>
          <p:nvGrpSpPr>
            <p:cNvPr id="3" name="Group 4"/>
            <p:cNvGrpSpPr>
              <a:grpSpLocks/>
            </p:cNvGrpSpPr>
            <p:nvPr/>
          </p:nvGrpSpPr>
          <p:grpSpPr bwMode="auto">
            <a:xfrm>
              <a:off x="1548" y="2231"/>
              <a:ext cx="2693" cy="1282"/>
              <a:chOff x="1440" y="2078"/>
              <a:chExt cx="2693" cy="1282"/>
            </a:xfrm>
          </p:grpSpPr>
          <p:sp>
            <p:nvSpPr>
              <p:cNvPr id="264197" name="Freeform 5"/>
              <p:cNvSpPr>
                <a:spLocks/>
              </p:cNvSpPr>
              <p:nvPr/>
            </p:nvSpPr>
            <p:spPr bwMode="auto">
              <a:xfrm>
                <a:off x="1450" y="2078"/>
                <a:ext cx="2683" cy="1114"/>
              </a:xfrm>
              <a:custGeom>
                <a:avLst/>
                <a:gdLst/>
                <a:ahLst/>
                <a:cxnLst>
                  <a:cxn ang="0">
                    <a:pos x="0" y="111"/>
                  </a:cxn>
                  <a:cxn ang="0">
                    <a:pos x="1353" y="0"/>
                  </a:cxn>
                  <a:cxn ang="0">
                    <a:pos x="2673" y="749"/>
                  </a:cxn>
                  <a:cxn ang="0">
                    <a:pos x="2683" y="749"/>
                  </a:cxn>
                  <a:cxn ang="0">
                    <a:pos x="1593" y="893"/>
                  </a:cxn>
                  <a:cxn ang="0">
                    <a:pos x="1689" y="936"/>
                  </a:cxn>
                  <a:cxn ang="0">
                    <a:pos x="1204" y="984"/>
                  </a:cxn>
                  <a:cxn ang="0">
                    <a:pos x="1310" y="1076"/>
                  </a:cxn>
                  <a:cxn ang="0">
                    <a:pos x="1060" y="1114"/>
                  </a:cxn>
                  <a:cxn ang="0">
                    <a:pos x="0" y="111"/>
                  </a:cxn>
                </a:cxnLst>
                <a:rect l="0" t="0" r="r" b="b"/>
                <a:pathLst>
                  <a:path w="2683" h="1114">
                    <a:moveTo>
                      <a:pt x="0" y="111"/>
                    </a:moveTo>
                    <a:lnTo>
                      <a:pt x="1353" y="0"/>
                    </a:lnTo>
                    <a:lnTo>
                      <a:pt x="2673" y="749"/>
                    </a:lnTo>
                    <a:lnTo>
                      <a:pt x="2683" y="749"/>
                    </a:lnTo>
                    <a:lnTo>
                      <a:pt x="1593" y="893"/>
                    </a:lnTo>
                    <a:lnTo>
                      <a:pt x="1689" y="936"/>
                    </a:lnTo>
                    <a:lnTo>
                      <a:pt x="1204" y="984"/>
                    </a:lnTo>
                    <a:lnTo>
                      <a:pt x="1310" y="1076"/>
                    </a:lnTo>
                    <a:lnTo>
                      <a:pt x="1060" y="1114"/>
                    </a:lnTo>
                    <a:lnTo>
                      <a:pt x="0" y="111"/>
                    </a:lnTo>
                    <a:close/>
                  </a:path>
                </a:pathLst>
              </a:custGeom>
              <a:solidFill>
                <a:srgbClr val="FFFF99"/>
              </a:solidFill>
              <a:ln w="9525">
                <a:solidFill>
                  <a:schemeClr val="tx1"/>
                </a:solidFill>
                <a:round/>
                <a:headEnd/>
                <a:tailEnd/>
              </a:ln>
              <a:effectLst/>
            </p:spPr>
            <p:txBody>
              <a:bodyPr/>
              <a:lstStyle/>
              <a:p>
                <a:endParaRPr lang="en-US"/>
              </a:p>
            </p:txBody>
          </p:sp>
          <p:sp>
            <p:nvSpPr>
              <p:cNvPr id="264198" name="Freeform 6"/>
              <p:cNvSpPr>
                <a:spLocks/>
              </p:cNvSpPr>
              <p:nvPr/>
            </p:nvSpPr>
            <p:spPr bwMode="auto">
              <a:xfrm>
                <a:off x="1440" y="2184"/>
                <a:ext cx="1061" cy="1165"/>
              </a:xfrm>
              <a:custGeom>
                <a:avLst/>
                <a:gdLst/>
                <a:ahLst/>
                <a:cxnLst>
                  <a:cxn ang="0">
                    <a:pos x="5" y="0"/>
                  </a:cxn>
                  <a:cxn ang="0">
                    <a:pos x="0" y="148"/>
                  </a:cxn>
                  <a:cxn ang="0">
                    <a:pos x="1066" y="1156"/>
                  </a:cxn>
                  <a:cxn ang="0">
                    <a:pos x="1066" y="998"/>
                  </a:cxn>
                  <a:cxn ang="0">
                    <a:pos x="5" y="0"/>
                  </a:cxn>
                </a:cxnLst>
                <a:rect l="0" t="0" r="r" b="b"/>
                <a:pathLst>
                  <a:path w="1066" h="1156">
                    <a:moveTo>
                      <a:pt x="5" y="0"/>
                    </a:moveTo>
                    <a:lnTo>
                      <a:pt x="0" y="148"/>
                    </a:lnTo>
                    <a:lnTo>
                      <a:pt x="1066" y="1156"/>
                    </a:lnTo>
                    <a:lnTo>
                      <a:pt x="1066" y="998"/>
                    </a:lnTo>
                    <a:lnTo>
                      <a:pt x="5" y="0"/>
                    </a:lnTo>
                    <a:close/>
                  </a:path>
                </a:pathLst>
              </a:custGeom>
              <a:solidFill>
                <a:srgbClr val="993300"/>
              </a:solidFill>
              <a:ln w="9525">
                <a:solidFill>
                  <a:schemeClr val="tx1"/>
                </a:solidFill>
                <a:round/>
                <a:headEnd/>
                <a:tailEnd/>
              </a:ln>
              <a:effectLst/>
            </p:spPr>
            <p:txBody>
              <a:bodyPr/>
              <a:lstStyle/>
              <a:p>
                <a:endParaRPr lang="en-US"/>
              </a:p>
            </p:txBody>
          </p:sp>
          <p:sp>
            <p:nvSpPr>
              <p:cNvPr id="264199" name="Freeform 7"/>
              <p:cNvSpPr>
                <a:spLocks/>
              </p:cNvSpPr>
              <p:nvPr/>
            </p:nvSpPr>
            <p:spPr bwMode="auto">
              <a:xfrm>
                <a:off x="2496" y="3163"/>
                <a:ext cx="259" cy="197"/>
              </a:xfrm>
              <a:custGeom>
                <a:avLst/>
                <a:gdLst/>
                <a:ahLst/>
                <a:cxnLst>
                  <a:cxn ang="0">
                    <a:pos x="5" y="29"/>
                  </a:cxn>
                  <a:cxn ang="0">
                    <a:pos x="0" y="197"/>
                  </a:cxn>
                  <a:cxn ang="0">
                    <a:pos x="264" y="139"/>
                  </a:cxn>
                  <a:cxn ang="0">
                    <a:pos x="259" y="0"/>
                  </a:cxn>
                  <a:cxn ang="0">
                    <a:pos x="5" y="29"/>
                  </a:cxn>
                </a:cxnLst>
                <a:rect l="0" t="0" r="r" b="b"/>
                <a:pathLst>
                  <a:path w="264" h="197">
                    <a:moveTo>
                      <a:pt x="5" y="29"/>
                    </a:moveTo>
                    <a:lnTo>
                      <a:pt x="0" y="197"/>
                    </a:lnTo>
                    <a:lnTo>
                      <a:pt x="264" y="139"/>
                    </a:lnTo>
                    <a:lnTo>
                      <a:pt x="259" y="0"/>
                    </a:lnTo>
                    <a:lnTo>
                      <a:pt x="5" y="29"/>
                    </a:lnTo>
                    <a:close/>
                  </a:path>
                </a:pathLst>
              </a:custGeom>
              <a:solidFill>
                <a:srgbClr val="FFCC00"/>
              </a:solidFill>
              <a:ln w="9525">
                <a:solidFill>
                  <a:schemeClr val="tx1"/>
                </a:solidFill>
                <a:round/>
                <a:headEnd/>
                <a:tailEnd/>
              </a:ln>
              <a:effectLst/>
            </p:spPr>
            <p:txBody>
              <a:bodyPr/>
              <a:lstStyle/>
              <a:p>
                <a:endParaRPr lang="en-US"/>
              </a:p>
            </p:txBody>
          </p:sp>
          <p:sp>
            <p:nvSpPr>
              <p:cNvPr id="264200" name="Freeform 8"/>
              <p:cNvSpPr>
                <a:spLocks/>
              </p:cNvSpPr>
              <p:nvPr/>
            </p:nvSpPr>
            <p:spPr bwMode="auto">
              <a:xfrm>
                <a:off x="2664" y="3010"/>
                <a:ext cx="475" cy="230"/>
              </a:xfrm>
              <a:custGeom>
                <a:avLst/>
                <a:gdLst/>
                <a:ahLst/>
                <a:cxnLst>
                  <a:cxn ang="0">
                    <a:pos x="0" y="52"/>
                  </a:cxn>
                  <a:cxn ang="0">
                    <a:pos x="466" y="0"/>
                  </a:cxn>
                  <a:cxn ang="0">
                    <a:pos x="475" y="144"/>
                  </a:cxn>
                  <a:cxn ang="0">
                    <a:pos x="91" y="230"/>
                  </a:cxn>
                  <a:cxn ang="0">
                    <a:pos x="91" y="144"/>
                  </a:cxn>
                  <a:cxn ang="0">
                    <a:pos x="0" y="52"/>
                  </a:cxn>
                </a:cxnLst>
                <a:rect l="0" t="0" r="r" b="b"/>
                <a:pathLst>
                  <a:path w="475" h="230">
                    <a:moveTo>
                      <a:pt x="0" y="52"/>
                    </a:moveTo>
                    <a:lnTo>
                      <a:pt x="466" y="0"/>
                    </a:lnTo>
                    <a:lnTo>
                      <a:pt x="475" y="144"/>
                    </a:lnTo>
                    <a:lnTo>
                      <a:pt x="91" y="230"/>
                    </a:lnTo>
                    <a:lnTo>
                      <a:pt x="91" y="144"/>
                    </a:lnTo>
                    <a:lnTo>
                      <a:pt x="0" y="52"/>
                    </a:lnTo>
                    <a:close/>
                  </a:path>
                </a:pathLst>
              </a:custGeom>
              <a:solidFill>
                <a:srgbClr val="FFCC00"/>
              </a:solidFill>
              <a:ln w="9525">
                <a:solidFill>
                  <a:schemeClr val="tx1"/>
                </a:solidFill>
                <a:round/>
                <a:headEnd/>
                <a:tailEnd/>
              </a:ln>
              <a:effectLst/>
            </p:spPr>
            <p:txBody>
              <a:bodyPr/>
              <a:lstStyle/>
              <a:p>
                <a:endParaRPr lang="en-US"/>
              </a:p>
            </p:txBody>
          </p:sp>
          <p:sp>
            <p:nvSpPr>
              <p:cNvPr id="264201" name="Freeform 9"/>
              <p:cNvSpPr>
                <a:spLocks/>
              </p:cNvSpPr>
              <p:nvPr/>
            </p:nvSpPr>
            <p:spPr bwMode="auto">
              <a:xfrm>
                <a:off x="3058" y="2827"/>
                <a:ext cx="1070" cy="279"/>
              </a:xfrm>
              <a:custGeom>
                <a:avLst/>
                <a:gdLst/>
                <a:ahLst/>
                <a:cxnLst>
                  <a:cxn ang="0">
                    <a:pos x="0" y="144"/>
                  </a:cxn>
                  <a:cxn ang="0">
                    <a:pos x="1070" y="0"/>
                  </a:cxn>
                  <a:cxn ang="0">
                    <a:pos x="1070" y="110"/>
                  </a:cxn>
                  <a:cxn ang="0">
                    <a:pos x="72" y="279"/>
                  </a:cxn>
                  <a:cxn ang="0">
                    <a:pos x="67" y="187"/>
                  </a:cxn>
                  <a:cxn ang="0">
                    <a:pos x="0" y="144"/>
                  </a:cxn>
                </a:cxnLst>
                <a:rect l="0" t="0" r="r" b="b"/>
                <a:pathLst>
                  <a:path w="1070" h="279">
                    <a:moveTo>
                      <a:pt x="0" y="144"/>
                    </a:moveTo>
                    <a:lnTo>
                      <a:pt x="1070" y="0"/>
                    </a:lnTo>
                    <a:lnTo>
                      <a:pt x="1070" y="110"/>
                    </a:lnTo>
                    <a:lnTo>
                      <a:pt x="72" y="279"/>
                    </a:lnTo>
                    <a:lnTo>
                      <a:pt x="67" y="187"/>
                    </a:lnTo>
                    <a:lnTo>
                      <a:pt x="0" y="144"/>
                    </a:lnTo>
                    <a:close/>
                  </a:path>
                </a:pathLst>
              </a:custGeom>
              <a:solidFill>
                <a:srgbClr val="FFCC00"/>
              </a:solidFill>
              <a:ln w="9525">
                <a:solidFill>
                  <a:schemeClr val="tx1"/>
                </a:solidFill>
                <a:round/>
                <a:headEnd/>
                <a:tailEnd/>
              </a:ln>
              <a:effectLst/>
            </p:spPr>
            <p:txBody>
              <a:bodyPr/>
              <a:lstStyle/>
              <a:p>
                <a:endParaRPr lang="en-US"/>
              </a:p>
            </p:txBody>
          </p:sp>
        </p:grpSp>
        <p:sp>
          <p:nvSpPr>
            <p:cNvPr id="264202" name="Freeform 10"/>
            <p:cNvSpPr>
              <a:spLocks/>
            </p:cNvSpPr>
            <p:nvPr/>
          </p:nvSpPr>
          <p:spPr bwMode="auto">
            <a:xfrm>
              <a:off x="3468" y="1454"/>
              <a:ext cx="1118" cy="1126"/>
            </a:xfrm>
            <a:custGeom>
              <a:avLst/>
              <a:gdLst/>
              <a:ahLst/>
              <a:cxnLst>
                <a:cxn ang="0">
                  <a:pos x="0" y="1126"/>
                </a:cxn>
                <a:cxn ang="0">
                  <a:pos x="105" y="794"/>
                </a:cxn>
                <a:cxn ang="0">
                  <a:pos x="314" y="436"/>
                </a:cxn>
                <a:cxn ang="0">
                  <a:pos x="651" y="171"/>
                </a:cxn>
                <a:cxn ang="0">
                  <a:pos x="1118" y="0"/>
                </a:cxn>
              </a:cxnLst>
              <a:rect l="0" t="0" r="r" b="b"/>
              <a:pathLst>
                <a:path w="1118" h="1126">
                  <a:moveTo>
                    <a:pt x="0" y="1126"/>
                  </a:moveTo>
                  <a:cubicBezTo>
                    <a:pt x="18" y="1071"/>
                    <a:pt x="53" y="909"/>
                    <a:pt x="105" y="794"/>
                  </a:cubicBezTo>
                  <a:cubicBezTo>
                    <a:pt x="157" y="679"/>
                    <a:pt x="223" y="540"/>
                    <a:pt x="314" y="436"/>
                  </a:cubicBezTo>
                  <a:cubicBezTo>
                    <a:pt x="405" y="332"/>
                    <a:pt x="517" y="244"/>
                    <a:pt x="651" y="171"/>
                  </a:cubicBezTo>
                  <a:cubicBezTo>
                    <a:pt x="785" y="98"/>
                    <a:pt x="1020" y="35"/>
                    <a:pt x="1118" y="0"/>
                  </a:cubicBezTo>
                </a:path>
              </a:pathLst>
            </a:custGeom>
            <a:noFill/>
            <a:ln w="254000">
              <a:solidFill>
                <a:srgbClr val="697F81"/>
              </a:solidFill>
              <a:round/>
              <a:headEnd/>
              <a:tailEnd type="triangle" w="sm" len="sm"/>
            </a:ln>
            <a:effectLst/>
          </p:spPr>
          <p:txBody>
            <a:bodyPr/>
            <a:lstStyle/>
            <a:p>
              <a:endParaRPr lang="en-US"/>
            </a:p>
          </p:txBody>
        </p:sp>
        <p:sp>
          <p:nvSpPr>
            <p:cNvPr id="264203" name="Freeform 11"/>
            <p:cNvSpPr>
              <a:spLocks/>
            </p:cNvSpPr>
            <p:nvPr/>
          </p:nvSpPr>
          <p:spPr bwMode="auto">
            <a:xfrm>
              <a:off x="3031" y="1192"/>
              <a:ext cx="1118" cy="1126"/>
            </a:xfrm>
            <a:custGeom>
              <a:avLst/>
              <a:gdLst/>
              <a:ahLst/>
              <a:cxnLst>
                <a:cxn ang="0">
                  <a:pos x="0" y="1126"/>
                </a:cxn>
                <a:cxn ang="0">
                  <a:pos x="105" y="794"/>
                </a:cxn>
                <a:cxn ang="0">
                  <a:pos x="314" y="436"/>
                </a:cxn>
                <a:cxn ang="0">
                  <a:pos x="651" y="171"/>
                </a:cxn>
                <a:cxn ang="0">
                  <a:pos x="1118" y="0"/>
                </a:cxn>
              </a:cxnLst>
              <a:rect l="0" t="0" r="r" b="b"/>
              <a:pathLst>
                <a:path w="1118" h="1126">
                  <a:moveTo>
                    <a:pt x="0" y="1126"/>
                  </a:moveTo>
                  <a:cubicBezTo>
                    <a:pt x="18" y="1071"/>
                    <a:pt x="53" y="909"/>
                    <a:pt x="105" y="794"/>
                  </a:cubicBezTo>
                  <a:cubicBezTo>
                    <a:pt x="157" y="679"/>
                    <a:pt x="223" y="540"/>
                    <a:pt x="314" y="436"/>
                  </a:cubicBezTo>
                  <a:cubicBezTo>
                    <a:pt x="405" y="332"/>
                    <a:pt x="517" y="244"/>
                    <a:pt x="651" y="171"/>
                  </a:cubicBezTo>
                  <a:cubicBezTo>
                    <a:pt x="785" y="98"/>
                    <a:pt x="1020" y="35"/>
                    <a:pt x="1118" y="0"/>
                  </a:cubicBezTo>
                </a:path>
              </a:pathLst>
            </a:custGeom>
            <a:noFill/>
            <a:ln w="254000">
              <a:solidFill>
                <a:srgbClr val="666699"/>
              </a:solidFill>
              <a:round/>
              <a:headEnd type="triangle" w="sm" len="sm"/>
              <a:tailEnd type="none" w="sm" len="sm"/>
            </a:ln>
            <a:effectLst/>
          </p:spPr>
          <p:txBody>
            <a:bodyPr/>
            <a:lstStyle/>
            <a:p>
              <a:endParaRPr lang="en-US"/>
            </a:p>
          </p:txBody>
        </p:sp>
        <p:sp>
          <p:nvSpPr>
            <p:cNvPr id="264204" name="Text Box 12"/>
            <p:cNvSpPr txBox="1">
              <a:spLocks noChangeArrowheads="1"/>
            </p:cNvSpPr>
            <p:nvPr/>
          </p:nvSpPr>
          <p:spPr bwMode="auto">
            <a:xfrm>
              <a:off x="4003" y="1723"/>
              <a:ext cx="1634" cy="442"/>
            </a:xfrm>
            <a:prstGeom prst="rect">
              <a:avLst/>
            </a:prstGeom>
            <a:noFill/>
            <a:ln w="9525">
              <a:noFill/>
              <a:miter lim="800000"/>
              <a:headEnd/>
              <a:tailEnd/>
            </a:ln>
            <a:effectLst/>
          </p:spPr>
          <p:txBody>
            <a:bodyPr wrap="none">
              <a:spAutoFit/>
            </a:bodyPr>
            <a:lstStyle/>
            <a:p>
              <a:pPr eaLnBrk="1" hangingPunct="1"/>
              <a:r>
                <a:rPr lang="en-US" sz="2000" b="1">
                  <a:latin typeface="Times New Roman" pitchFamily="18" charset="0"/>
                </a:rPr>
                <a:t>Evaporation</a:t>
              </a:r>
            </a:p>
            <a:p>
              <a:pPr eaLnBrk="1" hangingPunct="1"/>
              <a:r>
                <a:rPr lang="en-US" sz="2000" b="1">
                  <a:latin typeface="Times New Roman" pitchFamily="18" charset="0"/>
                </a:rPr>
                <a:t>82.0 Million Acre Feet</a:t>
              </a:r>
            </a:p>
          </p:txBody>
        </p:sp>
        <p:sp>
          <p:nvSpPr>
            <p:cNvPr id="264205" name="Text Box 13"/>
            <p:cNvSpPr txBox="1">
              <a:spLocks noChangeArrowheads="1"/>
            </p:cNvSpPr>
            <p:nvPr/>
          </p:nvSpPr>
          <p:spPr bwMode="auto">
            <a:xfrm>
              <a:off x="3473" y="720"/>
              <a:ext cx="1634" cy="442"/>
            </a:xfrm>
            <a:prstGeom prst="rect">
              <a:avLst/>
            </a:prstGeom>
            <a:noFill/>
            <a:ln w="9525">
              <a:noFill/>
              <a:miter lim="800000"/>
              <a:headEnd/>
              <a:tailEnd/>
            </a:ln>
            <a:effectLst/>
          </p:spPr>
          <p:txBody>
            <a:bodyPr wrap="none">
              <a:spAutoFit/>
            </a:bodyPr>
            <a:lstStyle/>
            <a:p>
              <a:pPr eaLnBrk="1" hangingPunct="1"/>
              <a:r>
                <a:rPr lang="en-US" sz="2000" b="1">
                  <a:latin typeface="Times New Roman" pitchFamily="18" charset="0"/>
                </a:rPr>
                <a:t>Precipitation</a:t>
              </a:r>
            </a:p>
            <a:p>
              <a:pPr eaLnBrk="1" hangingPunct="1"/>
              <a:r>
                <a:rPr lang="en-US" sz="2000" b="1">
                  <a:latin typeface="Times New Roman" pitchFamily="18" charset="0"/>
                </a:rPr>
                <a:t>85.3 Million Acre Feet</a:t>
              </a:r>
            </a:p>
          </p:txBody>
        </p:sp>
        <p:sp>
          <p:nvSpPr>
            <p:cNvPr id="264206" name="Text Box 14"/>
            <p:cNvSpPr txBox="1">
              <a:spLocks noChangeArrowheads="1"/>
            </p:cNvSpPr>
            <p:nvPr/>
          </p:nvSpPr>
          <p:spPr bwMode="auto">
            <a:xfrm>
              <a:off x="710" y="1147"/>
              <a:ext cx="1554" cy="442"/>
            </a:xfrm>
            <a:prstGeom prst="rect">
              <a:avLst/>
            </a:prstGeom>
            <a:noFill/>
            <a:ln w="9525">
              <a:noFill/>
              <a:miter lim="800000"/>
              <a:headEnd/>
              <a:tailEnd/>
            </a:ln>
            <a:effectLst/>
          </p:spPr>
          <p:txBody>
            <a:bodyPr wrap="none">
              <a:spAutoFit/>
            </a:bodyPr>
            <a:lstStyle/>
            <a:p>
              <a:pPr algn="ctr" eaLnBrk="1" hangingPunct="1"/>
              <a:r>
                <a:rPr lang="en-US" sz="2000" b="1">
                  <a:latin typeface="Times New Roman" pitchFamily="18" charset="0"/>
                </a:rPr>
                <a:t>Inflow</a:t>
              </a:r>
            </a:p>
            <a:p>
              <a:pPr algn="ctr" eaLnBrk="1" hangingPunct="1"/>
              <a:r>
                <a:rPr lang="en-US" sz="2000" b="1">
                  <a:latin typeface="Times New Roman" pitchFamily="18" charset="0"/>
                </a:rPr>
                <a:t>2.4 Million Acre Feet</a:t>
              </a:r>
            </a:p>
          </p:txBody>
        </p:sp>
        <p:sp>
          <p:nvSpPr>
            <p:cNvPr id="264207" name="Text Box 15"/>
            <p:cNvSpPr txBox="1">
              <a:spLocks noChangeArrowheads="1"/>
            </p:cNvSpPr>
            <p:nvPr/>
          </p:nvSpPr>
          <p:spPr bwMode="auto">
            <a:xfrm>
              <a:off x="241" y="2805"/>
              <a:ext cx="1554" cy="442"/>
            </a:xfrm>
            <a:prstGeom prst="rect">
              <a:avLst/>
            </a:prstGeom>
            <a:noFill/>
            <a:ln w="9525">
              <a:noFill/>
              <a:miter lim="800000"/>
              <a:headEnd/>
              <a:tailEnd/>
            </a:ln>
            <a:effectLst/>
          </p:spPr>
          <p:txBody>
            <a:bodyPr wrap="none">
              <a:spAutoFit/>
            </a:bodyPr>
            <a:lstStyle/>
            <a:p>
              <a:pPr algn="ctr" eaLnBrk="1" hangingPunct="1"/>
              <a:r>
                <a:rPr lang="en-US" sz="2000" b="1">
                  <a:latin typeface="Times New Roman" pitchFamily="18" charset="0"/>
                </a:rPr>
                <a:t>Other Losses</a:t>
              </a:r>
            </a:p>
            <a:p>
              <a:pPr algn="ctr" eaLnBrk="1" hangingPunct="1"/>
              <a:r>
                <a:rPr lang="en-US" sz="2000" b="1">
                  <a:latin typeface="Times New Roman" pitchFamily="18" charset="0"/>
                </a:rPr>
                <a:t>1.1 Million Acre Feet</a:t>
              </a:r>
            </a:p>
          </p:txBody>
        </p:sp>
        <p:sp>
          <p:nvSpPr>
            <p:cNvPr id="264208" name="Text Box 16"/>
            <p:cNvSpPr txBox="1">
              <a:spLocks noChangeArrowheads="1"/>
            </p:cNvSpPr>
            <p:nvPr/>
          </p:nvSpPr>
          <p:spPr bwMode="auto">
            <a:xfrm>
              <a:off x="3517" y="3589"/>
              <a:ext cx="1554" cy="442"/>
            </a:xfrm>
            <a:prstGeom prst="rect">
              <a:avLst/>
            </a:prstGeom>
            <a:noFill/>
            <a:ln w="9525">
              <a:noFill/>
              <a:miter lim="800000"/>
              <a:headEnd/>
              <a:tailEnd/>
            </a:ln>
            <a:effectLst/>
          </p:spPr>
          <p:txBody>
            <a:bodyPr wrap="none">
              <a:spAutoFit/>
            </a:bodyPr>
            <a:lstStyle/>
            <a:p>
              <a:pPr algn="ctr" eaLnBrk="1" hangingPunct="1"/>
              <a:r>
                <a:rPr lang="en-US" sz="2000" b="1">
                  <a:latin typeface="Times New Roman" pitchFamily="18" charset="0"/>
                </a:rPr>
                <a:t>Outflow</a:t>
              </a:r>
            </a:p>
            <a:p>
              <a:pPr algn="ctr" eaLnBrk="1" hangingPunct="1"/>
              <a:r>
                <a:rPr lang="en-US" sz="2000" b="1">
                  <a:latin typeface="Times New Roman" pitchFamily="18" charset="0"/>
                </a:rPr>
                <a:t>3.4 Million Acre Feet</a:t>
              </a:r>
            </a:p>
          </p:txBody>
        </p:sp>
        <p:sp>
          <p:nvSpPr>
            <p:cNvPr id="264209" name="Line 17"/>
            <p:cNvSpPr>
              <a:spLocks noChangeShapeType="1"/>
            </p:cNvSpPr>
            <p:nvPr/>
          </p:nvSpPr>
          <p:spPr bwMode="auto">
            <a:xfrm>
              <a:off x="2395" y="2327"/>
              <a:ext cx="768" cy="690"/>
            </a:xfrm>
            <a:prstGeom prst="line">
              <a:avLst/>
            </a:prstGeom>
            <a:noFill/>
            <a:ln w="254000">
              <a:solidFill>
                <a:srgbClr val="7DE1DF"/>
              </a:solidFill>
              <a:round/>
              <a:headEnd/>
              <a:tailEnd type="triangle" w="sm" len="sm"/>
            </a:ln>
            <a:effectLst/>
          </p:spPr>
          <p:txBody>
            <a:bodyPr/>
            <a:lstStyle/>
            <a:p>
              <a:endParaRPr lang="en-US"/>
            </a:p>
          </p:txBody>
        </p:sp>
        <p:sp>
          <p:nvSpPr>
            <p:cNvPr id="264210" name="Text Box 18"/>
            <p:cNvSpPr txBox="1">
              <a:spLocks noChangeArrowheads="1"/>
            </p:cNvSpPr>
            <p:nvPr/>
          </p:nvSpPr>
          <p:spPr bwMode="auto">
            <a:xfrm>
              <a:off x="2073" y="2448"/>
              <a:ext cx="1554" cy="442"/>
            </a:xfrm>
            <a:prstGeom prst="rect">
              <a:avLst/>
            </a:prstGeom>
            <a:noFill/>
            <a:ln w="9525">
              <a:noFill/>
              <a:miter lim="800000"/>
              <a:headEnd/>
              <a:tailEnd/>
            </a:ln>
            <a:effectLst/>
          </p:spPr>
          <p:txBody>
            <a:bodyPr wrap="none">
              <a:spAutoFit/>
            </a:bodyPr>
            <a:lstStyle/>
            <a:p>
              <a:pPr algn="ctr" eaLnBrk="1" hangingPunct="1"/>
              <a:r>
                <a:rPr lang="en-US" sz="2000" b="1">
                  <a:latin typeface="Times New Roman" pitchFamily="18" charset="0"/>
                </a:rPr>
                <a:t>Usable</a:t>
              </a:r>
            </a:p>
            <a:p>
              <a:pPr algn="ctr" eaLnBrk="1" hangingPunct="1"/>
              <a:r>
                <a:rPr lang="en-US" sz="2000" b="1">
                  <a:latin typeface="Times New Roman" pitchFamily="18" charset="0"/>
                </a:rPr>
                <a:t>1.2 Million Acre Feet</a:t>
              </a:r>
            </a:p>
          </p:txBody>
        </p:sp>
        <p:sp>
          <p:nvSpPr>
            <p:cNvPr id="264211" name="Freeform 19"/>
            <p:cNvSpPr>
              <a:spLocks/>
            </p:cNvSpPr>
            <p:nvPr/>
          </p:nvSpPr>
          <p:spPr bwMode="auto">
            <a:xfrm>
              <a:off x="917" y="2464"/>
              <a:ext cx="856" cy="411"/>
            </a:xfrm>
            <a:custGeom>
              <a:avLst/>
              <a:gdLst/>
              <a:ahLst/>
              <a:cxnLst>
                <a:cxn ang="0">
                  <a:pos x="0" y="1126"/>
                </a:cxn>
                <a:cxn ang="0">
                  <a:pos x="105" y="794"/>
                </a:cxn>
                <a:cxn ang="0">
                  <a:pos x="314" y="436"/>
                </a:cxn>
                <a:cxn ang="0">
                  <a:pos x="651" y="171"/>
                </a:cxn>
                <a:cxn ang="0">
                  <a:pos x="1118" y="0"/>
                </a:cxn>
              </a:cxnLst>
              <a:rect l="0" t="0" r="r" b="b"/>
              <a:pathLst>
                <a:path w="1118" h="1126">
                  <a:moveTo>
                    <a:pt x="0" y="1126"/>
                  </a:moveTo>
                  <a:cubicBezTo>
                    <a:pt x="18" y="1071"/>
                    <a:pt x="53" y="909"/>
                    <a:pt x="105" y="794"/>
                  </a:cubicBezTo>
                  <a:cubicBezTo>
                    <a:pt x="157" y="679"/>
                    <a:pt x="223" y="540"/>
                    <a:pt x="314" y="436"/>
                  </a:cubicBezTo>
                  <a:cubicBezTo>
                    <a:pt x="405" y="332"/>
                    <a:pt x="517" y="244"/>
                    <a:pt x="651" y="171"/>
                  </a:cubicBezTo>
                  <a:cubicBezTo>
                    <a:pt x="785" y="98"/>
                    <a:pt x="1020" y="35"/>
                    <a:pt x="1118" y="0"/>
                  </a:cubicBezTo>
                </a:path>
              </a:pathLst>
            </a:custGeom>
            <a:noFill/>
            <a:ln w="254000">
              <a:solidFill>
                <a:srgbClr val="697F81"/>
              </a:solidFill>
              <a:round/>
              <a:headEnd type="triangle" w="sm" len="sm"/>
              <a:tailEnd type="none" w="sm" len="sm"/>
            </a:ln>
            <a:effectLst/>
          </p:spPr>
          <p:txBody>
            <a:bodyPr/>
            <a:lstStyle/>
            <a:p>
              <a:endParaRPr lang="en-US"/>
            </a:p>
          </p:txBody>
        </p:sp>
        <p:sp>
          <p:nvSpPr>
            <p:cNvPr id="264212" name="Line 20"/>
            <p:cNvSpPr>
              <a:spLocks noChangeShapeType="1"/>
            </p:cNvSpPr>
            <p:nvPr/>
          </p:nvSpPr>
          <p:spPr bwMode="auto">
            <a:xfrm>
              <a:off x="1470" y="1603"/>
              <a:ext cx="768" cy="690"/>
            </a:xfrm>
            <a:prstGeom prst="line">
              <a:avLst/>
            </a:prstGeom>
            <a:noFill/>
            <a:ln w="254000">
              <a:solidFill>
                <a:srgbClr val="666699"/>
              </a:solidFill>
              <a:round/>
              <a:headEnd/>
              <a:tailEnd type="triangle" w="sm" len="sm"/>
            </a:ln>
            <a:effectLst/>
          </p:spPr>
          <p:txBody>
            <a:bodyPr/>
            <a:lstStyle/>
            <a:p>
              <a:endParaRPr lang="en-US"/>
            </a:p>
          </p:txBody>
        </p:sp>
        <p:sp>
          <p:nvSpPr>
            <p:cNvPr id="264213" name="Line 21"/>
            <p:cNvSpPr>
              <a:spLocks noChangeShapeType="1"/>
            </p:cNvSpPr>
            <p:nvPr/>
          </p:nvSpPr>
          <p:spPr bwMode="auto">
            <a:xfrm>
              <a:off x="3215" y="3108"/>
              <a:ext cx="768" cy="690"/>
            </a:xfrm>
            <a:prstGeom prst="line">
              <a:avLst/>
            </a:prstGeom>
            <a:noFill/>
            <a:ln w="254000">
              <a:solidFill>
                <a:srgbClr val="697F81"/>
              </a:solidFill>
              <a:round/>
              <a:headEnd/>
              <a:tailEnd type="triangle" w="sm" len="sm"/>
            </a:ln>
            <a:effectLst/>
          </p:spPr>
          <p:txBody>
            <a:bodyPr/>
            <a:lstStyle/>
            <a:p>
              <a:endParaRPr lang="en-US"/>
            </a:p>
          </p:txBody>
        </p:sp>
        <p:sp>
          <p:nvSpPr>
            <p:cNvPr id="264214" name="Text Box 22"/>
            <p:cNvSpPr txBox="1">
              <a:spLocks noChangeArrowheads="1"/>
            </p:cNvSpPr>
            <p:nvPr/>
          </p:nvSpPr>
          <p:spPr bwMode="auto">
            <a:xfrm>
              <a:off x="112" y="325"/>
              <a:ext cx="5529" cy="288"/>
            </a:xfrm>
            <a:prstGeom prst="rect">
              <a:avLst/>
            </a:prstGeom>
            <a:noFill/>
            <a:ln w="9525">
              <a:noFill/>
              <a:miter lim="800000"/>
              <a:headEnd/>
              <a:tailEnd/>
            </a:ln>
            <a:effectLst/>
          </p:spPr>
          <p:txBody>
            <a:bodyPr wrap="none">
              <a:spAutoFit/>
            </a:bodyPr>
            <a:lstStyle/>
            <a:p>
              <a:pPr eaLnBrk="1" hangingPunct="1"/>
              <a:r>
                <a:rPr lang="en-US" b="1">
                  <a:latin typeface="Times New Roman" pitchFamily="18" charset="0"/>
                </a:rPr>
                <a:t>NEW MEXICO MEAN ANNUAL SURFACE WATER BUDGET</a:t>
              </a: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defRPr/>
            </a:pPr>
            <a:r>
              <a:rPr lang="en-US" sz="3600" smtClean="0"/>
              <a:t>Efficient Irrigation for Water Conservation in the Rio Grande Basin</a:t>
            </a:r>
          </a:p>
        </p:txBody>
      </p:sp>
      <p:sp>
        <p:nvSpPr>
          <p:cNvPr id="2051" name="Rectangle 3"/>
          <p:cNvSpPr>
            <a:spLocks noGrp="1" noChangeArrowheads="1"/>
          </p:cNvSpPr>
          <p:nvPr>
            <p:ph type="subTitle" idx="4294967295"/>
          </p:nvPr>
        </p:nvSpPr>
        <p:spPr>
          <a:xfrm>
            <a:off x="457200" y="2133600"/>
            <a:ext cx="8229600" cy="1524000"/>
          </a:xfrm>
        </p:spPr>
        <p:txBody>
          <a:bodyPr/>
          <a:lstStyle/>
          <a:p>
            <a:pPr eaLnBrk="1" hangingPunct="1">
              <a:lnSpc>
                <a:spcPct val="80000"/>
              </a:lnSpc>
              <a:defRPr/>
            </a:pPr>
            <a:r>
              <a:rPr lang="en-US" sz="2400" dirty="0" smtClean="0"/>
              <a:t>RIO GRANDE BASIN INITIATIVE</a:t>
            </a:r>
          </a:p>
          <a:p>
            <a:pPr lvl="1">
              <a:lnSpc>
                <a:spcPct val="80000"/>
              </a:lnSpc>
              <a:defRPr/>
            </a:pPr>
            <a:r>
              <a:rPr lang="en-US" sz="2000" dirty="0" smtClean="0"/>
              <a:t>TAMU </a:t>
            </a:r>
            <a:r>
              <a:rPr lang="en-US" sz="2000" dirty="0" err="1" smtClean="0"/>
              <a:t>Agri</a:t>
            </a:r>
            <a:r>
              <a:rPr lang="en-US" sz="2000" dirty="0" smtClean="0"/>
              <a:t>-Life Extension and Research (TWRI)</a:t>
            </a:r>
          </a:p>
          <a:p>
            <a:pPr lvl="1">
              <a:lnSpc>
                <a:spcPct val="80000"/>
              </a:lnSpc>
              <a:defRPr/>
            </a:pPr>
            <a:r>
              <a:rPr lang="en-US" sz="2000" dirty="0" smtClean="0"/>
              <a:t>NMSU Agricultural Experiment Station and Cooperative Extension</a:t>
            </a:r>
          </a:p>
        </p:txBody>
      </p:sp>
      <p:sp>
        <p:nvSpPr>
          <p:cNvPr id="3076" name="Text Box 4"/>
          <p:cNvSpPr txBox="1">
            <a:spLocks noChangeArrowheads="1"/>
          </p:cNvSpPr>
          <p:nvPr/>
        </p:nvSpPr>
        <p:spPr bwMode="auto">
          <a:xfrm>
            <a:off x="381000" y="4572000"/>
            <a:ext cx="8763000" cy="779463"/>
          </a:xfrm>
          <a:prstGeom prst="rect">
            <a:avLst/>
          </a:prstGeom>
          <a:noFill/>
          <a:ln w="9525">
            <a:noFill/>
            <a:miter lim="800000"/>
            <a:headEnd/>
            <a:tailEnd/>
          </a:ln>
        </p:spPr>
        <p:txBody>
          <a:bodyPr wrap="square">
            <a:spAutoFit/>
          </a:bodyPr>
          <a:lstStyle/>
          <a:p>
            <a:pPr algn="ctr">
              <a:spcBef>
                <a:spcPct val="50000"/>
              </a:spcBef>
            </a:pPr>
            <a:r>
              <a:rPr lang="en-US" dirty="0"/>
              <a:t>B.L. Harris</a:t>
            </a:r>
          </a:p>
          <a:p>
            <a:pPr algn="ctr">
              <a:spcBef>
                <a:spcPct val="50000"/>
              </a:spcBef>
            </a:pPr>
            <a:r>
              <a:rPr lang="en-US" dirty="0"/>
              <a:t>Project Director</a:t>
            </a:r>
          </a:p>
        </p:txBody>
      </p:sp>
      <p:sp>
        <p:nvSpPr>
          <p:cNvPr id="3078" name="Text Box 8"/>
          <p:cNvSpPr txBox="1">
            <a:spLocks noChangeArrowheads="1"/>
          </p:cNvSpPr>
          <p:nvPr/>
        </p:nvSpPr>
        <p:spPr bwMode="auto">
          <a:xfrm>
            <a:off x="304800" y="4572000"/>
            <a:ext cx="3200400" cy="779463"/>
          </a:xfrm>
          <a:prstGeom prst="rect">
            <a:avLst/>
          </a:prstGeom>
          <a:noFill/>
          <a:ln w="9525">
            <a:noFill/>
            <a:miter lim="800000"/>
            <a:headEnd/>
            <a:tailEnd/>
          </a:ln>
        </p:spPr>
        <p:txBody>
          <a:bodyPr>
            <a:spAutoFit/>
          </a:bodyPr>
          <a:lstStyle/>
          <a:p>
            <a:pPr algn="ctr">
              <a:spcBef>
                <a:spcPct val="50000"/>
              </a:spcBef>
            </a:pPr>
            <a:r>
              <a:rPr lang="en-US" dirty="0"/>
              <a:t>Craig </a:t>
            </a:r>
            <a:r>
              <a:rPr lang="en-US" dirty="0" err="1"/>
              <a:t>Runyan</a:t>
            </a:r>
            <a:endParaRPr lang="en-US" dirty="0"/>
          </a:p>
          <a:p>
            <a:pPr algn="ctr">
              <a:spcBef>
                <a:spcPct val="50000"/>
              </a:spcBef>
            </a:pPr>
            <a:r>
              <a:rPr lang="en-US" dirty="0"/>
              <a:t>NMSU Coordinator</a:t>
            </a:r>
          </a:p>
        </p:txBody>
      </p:sp>
      <p:pic>
        <p:nvPicPr>
          <p:cNvPr id="3079" name="Picture 10" descr="NMlogo_1colorstate_red"/>
          <p:cNvPicPr>
            <a:picLocks noChangeAspect="1" noChangeArrowheads="1"/>
          </p:cNvPicPr>
          <p:nvPr/>
        </p:nvPicPr>
        <p:blipFill>
          <a:blip r:embed="rId2" cstate="print"/>
          <a:srcRect/>
          <a:stretch>
            <a:fillRect/>
          </a:stretch>
        </p:blipFill>
        <p:spPr bwMode="auto">
          <a:xfrm>
            <a:off x="3124200" y="4648200"/>
            <a:ext cx="625475" cy="685800"/>
          </a:xfrm>
          <a:prstGeom prst="rect">
            <a:avLst/>
          </a:prstGeom>
          <a:noFill/>
          <a:ln w="9525">
            <a:noFill/>
            <a:miter lim="800000"/>
            <a:headEnd/>
            <a:tailEnd/>
          </a:ln>
        </p:spPr>
      </p:pic>
      <p:pic>
        <p:nvPicPr>
          <p:cNvPr id="3080" name="Picture 11" descr="TWRI"/>
          <p:cNvPicPr>
            <a:picLocks noChangeAspect="1" noChangeArrowheads="1"/>
          </p:cNvPicPr>
          <p:nvPr/>
        </p:nvPicPr>
        <p:blipFill>
          <a:blip r:embed="rId3" cstate="print"/>
          <a:srcRect/>
          <a:stretch>
            <a:fillRect/>
          </a:stretch>
        </p:blipFill>
        <p:spPr bwMode="auto">
          <a:xfrm>
            <a:off x="5715000" y="4724400"/>
            <a:ext cx="1466850" cy="598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eaLnBrk="1" hangingPunct="1">
              <a:defRPr/>
            </a:pPr>
            <a:r>
              <a:rPr lang="en-US" dirty="0" smtClean="0"/>
              <a:t>Rio Grande Basin Initiative</a:t>
            </a:r>
          </a:p>
        </p:txBody>
      </p:sp>
      <p:sp>
        <p:nvSpPr>
          <p:cNvPr id="6147" name="Rectangle 3"/>
          <p:cNvSpPr>
            <a:spLocks noGrp="1" noChangeArrowheads="1"/>
          </p:cNvSpPr>
          <p:nvPr>
            <p:ph type="body" idx="1"/>
          </p:nvPr>
        </p:nvSpPr>
        <p:spPr/>
        <p:txBody>
          <a:bodyPr/>
          <a:lstStyle/>
          <a:p>
            <a:pPr eaLnBrk="1" hangingPunct="1">
              <a:defRPr/>
            </a:pPr>
            <a:r>
              <a:rPr lang="en-US" sz="2800" dirty="0" smtClean="0"/>
              <a:t>Federal Congressional support thru USDA-National Institute for Food and Agriculture (NIFA)</a:t>
            </a:r>
          </a:p>
          <a:p>
            <a:pPr eaLnBrk="1" hangingPunct="1">
              <a:defRPr/>
            </a:pPr>
            <a:r>
              <a:rPr lang="en-US" sz="2800" dirty="0" smtClean="0"/>
              <a:t>Approximately $3 million per year (Approximately $25 Million Total)</a:t>
            </a:r>
          </a:p>
        </p:txBody>
      </p:sp>
      <p:pic>
        <p:nvPicPr>
          <p:cNvPr id="4100" name="Picture 4" descr="NMlogo_1colorstate_red"/>
          <p:cNvPicPr>
            <a:picLocks noChangeAspect="1" noChangeArrowheads="1"/>
          </p:cNvPicPr>
          <p:nvPr/>
        </p:nvPicPr>
        <p:blipFill>
          <a:blip r:embed="rId2" cstate="print"/>
          <a:srcRect/>
          <a:stretch>
            <a:fillRect/>
          </a:stretch>
        </p:blipFill>
        <p:spPr bwMode="auto">
          <a:xfrm>
            <a:off x="6921500" y="6172200"/>
            <a:ext cx="555625" cy="609600"/>
          </a:xfrm>
          <a:prstGeom prst="rect">
            <a:avLst/>
          </a:prstGeom>
          <a:noFill/>
          <a:ln w="9525">
            <a:noFill/>
            <a:miter lim="800000"/>
            <a:headEnd/>
            <a:tailEnd/>
          </a:ln>
        </p:spPr>
      </p:pic>
      <p:pic>
        <p:nvPicPr>
          <p:cNvPr id="4101" name="Picture 5" descr="TWRI"/>
          <p:cNvPicPr>
            <a:picLocks noChangeAspect="1" noChangeArrowheads="1"/>
          </p:cNvPicPr>
          <p:nvPr/>
        </p:nvPicPr>
        <p:blipFill>
          <a:blip r:embed="rId3" cstate="print"/>
          <a:srcRect/>
          <a:stretch>
            <a:fillRect/>
          </a:stretch>
        </p:blipFill>
        <p:spPr bwMode="auto">
          <a:xfrm>
            <a:off x="7600950" y="6172200"/>
            <a:ext cx="1466850" cy="598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13">
      <a:dk1>
        <a:srgbClr val="882345"/>
      </a:dk1>
      <a:lt1>
        <a:srgbClr val="FFFFFF"/>
      </a:lt1>
      <a:dk2>
        <a:srgbClr val="4C5CC5"/>
      </a:dk2>
      <a:lt2>
        <a:srgbClr val="EAAB00"/>
      </a:lt2>
      <a:accent1>
        <a:srgbClr val="006265"/>
      </a:accent1>
      <a:accent2>
        <a:srgbClr val="BD4F19"/>
      </a:accent2>
      <a:accent3>
        <a:srgbClr val="FFFFFF"/>
      </a:accent3>
      <a:accent4>
        <a:srgbClr val="731C3A"/>
      </a:accent4>
      <a:accent5>
        <a:srgbClr val="AAB7B8"/>
      </a:accent5>
      <a:accent6>
        <a:srgbClr val="AB4716"/>
      </a:accent6>
      <a:hlink>
        <a:srgbClr val="80379B"/>
      </a:hlink>
      <a:folHlink>
        <a:srgbClr val="E97A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882345"/>
        </a:dk1>
        <a:lt1>
          <a:srgbClr val="FFFFFF"/>
        </a:lt1>
        <a:dk2>
          <a:srgbClr val="4C5CC5"/>
        </a:dk2>
        <a:lt2>
          <a:srgbClr val="EAAB00"/>
        </a:lt2>
        <a:accent1>
          <a:srgbClr val="006265"/>
        </a:accent1>
        <a:accent2>
          <a:srgbClr val="BD4F19"/>
        </a:accent2>
        <a:accent3>
          <a:srgbClr val="FFFFFF"/>
        </a:accent3>
        <a:accent4>
          <a:srgbClr val="731C3A"/>
        </a:accent4>
        <a:accent5>
          <a:srgbClr val="AAB7B8"/>
        </a:accent5>
        <a:accent6>
          <a:srgbClr val="AB4716"/>
        </a:accent6>
        <a:hlink>
          <a:srgbClr val="80379B"/>
        </a:hlink>
        <a:folHlink>
          <a:srgbClr val="E97A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6345</TotalTime>
  <Words>836</Words>
  <Application>Microsoft Office PowerPoint</Application>
  <PresentationFormat>On-screen Show (4:3)</PresentationFormat>
  <Paragraphs>203</Paragraphs>
  <Slides>26</Slides>
  <Notes>21</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26</vt:i4>
      </vt:variant>
    </vt:vector>
  </HeadingPairs>
  <TitlesOfParts>
    <vt:vector size="30" baseType="lpstr">
      <vt:lpstr>Custom Design</vt:lpstr>
      <vt:lpstr>Blank Presentation</vt:lpstr>
      <vt:lpstr>Package</vt:lpstr>
      <vt:lpstr>PhotoSuite Image</vt:lpstr>
      <vt:lpstr>Developing True Multi-State Partnerships In Research</vt:lpstr>
      <vt:lpstr>Consortium for Cattle Feeding &amp; Environmental Science</vt:lpstr>
      <vt:lpstr>CONSORTIUM FOR CATTLE FEEDING AND ENVIRONMENTAL SCIENCES</vt:lpstr>
      <vt:lpstr>CONSORTIUM FOR CATTLE FEEDING AND ENVIRONMENTAL SCIENCES</vt:lpstr>
      <vt:lpstr>CONSORTIUM FOR CATTLE FEEDING AND ENVIRONMENTAL SCIENCES</vt:lpstr>
      <vt:lpstr>CONSORTIUM FOR CATTLE FEEDING AND ENVIRONMENTAL SCIENCES</vt:lpstr>
      <vt:lpstr>Slide 7</vt:lpstr>
      <vt:lpstr>Efficient Irrigation for Water Conservation in the Rio Grande Basin</vt:lpstr>
      <vt:lpstr>Rio Grande Basin Initiative</vt:lpstr>
      <vt:lpstr>Rio Grande Basin Initiative</vt:lpstr>
      <vt:lpstr>Rio Grande Basin Initiative</vt:lpstr>
      <vt:lpstr>Tasks</vt:lpstr>
      <vt:lpstr> </vt:lpstr>
      <vt:lpstr>Challenge </vt:lpstr>
      <vt:lpstr>Background and justification – New Mexico and Texas</vt:lpstr>
      <vt:lpstr>Background and justification – New Mexico and Texas</vt:lpstr>
      <vt:lpstr>Action</vt:lpstr>
      <vt:lpstr>Participants</vt:lpstr>
      <vt:lpstr>Supporters</vt:lpstr>
      <vt:lpstr>Focus areas as defined by producers:</vt:lpstr>
      <vt:lpstr>Research &amp; Extension Funding: Federal Initiatives</vt:lpstr>
      <vt:lpstr>Teaching Funding:  Private Initiatives</vt:lpstr>
      <vt:lpstr>Course Structure</vt:lpstr>
      <vt:lpstr>Cooperating Institutions</vt:lpstr>
      <vt:lpstr>Students (2009: 50/50% inside/outside consortium schools)</vt:lpstr>
      <vt:lpstr>Slide 26</vt:lpstr>
    </vt:vector>
  </TitlesOfParts>
  <Company>NMSU CAHE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default</dc:creator>
  <cp:lastModifiedBy>dpearce</cp:lastModifiedBy>
  <cp:revision>203</cp:revision>
  <dcterms:created xsi:type="dcterms:W3CDTF">2008-08-25T14:50:26Z</dcterms:created>
  <dcterms:modified xsi:type="dcterms:W3CDTF">2010-04-07T16:22:31Z</dcterms:modified>
</cp:coreProperties>
</file>